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6"/>
  </p:notesMasterIdLst>
  <p:sldIdLst>
    <p:sldId id="307" r:id="rId4"/>
    <p:sldId id="261" r:id="rId5"/>
    <p:sldId id="476" r:id="rId6"/>
    <p:sldId id="554" r:id="rId7"/>
    <p:sldId id="550" r:id="rId8"/>
    <p:sldId id="548" r:id="rId9"/>
    <p:sldId id="549" r:id="rId10"/>
    <p:sldId id="540" r:id="rId11"/>
    <p:sldId id="541" r:id="rId12"/>
    <p:sldId id="552" r:id="rId13"/>
    <p:sldId id="542" r:id="rId14"/>
    <p:sldId id="544" r:id="rId15"/>
    <p:sldId id="538" r:id="rId16"/>
    <p:sldId id="553" r:id="rId17"/>
    <p:sldId id="545" r:id="rId18"/>
    <p:sldId id="546" r:id="rId19"/>
    <p:sldId id="539" r:id="rId20"/>
    <p:sldId id="532" r:id="rId21"/>
    <p:sldId id="533" r:id="rId22"/>
    <p:sldId id="534" r:id="rId23"/>
    <p:sldId id="511" r:id="rId24"/>
    <p:sldId id="512" r:id="rId25"/>
    <p:sldId id="525" r:id="rId26"/>
    <p:sldId id="555" r:id="rId27"/>
    <p:sldId id="522" r:id="rId28"/>
    <p:sldId id="551" r:id="rId29"/>
    <p:sldId id="463" r:id="rId30"/>
    <p:sldId id="535" r:id="rId31"/>
    <p:sldId id="536" r:id="rId32"/>
    <p:sldId id="543" r:id="rId33"/>
    <p:sldId id="301" r:id="rId34"/>
    <p:sldId id="38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62" autoAdjust="0"/>
  </p:normalViewPr>
  <p:slideViewPr>
    <p:cSldViewPr>
      <p:cViewPr varScale="1">
        <p:scale>
          <a:sx n="92" d="100"/>
          <a:sy n="92" d="100"/>
        </p:scale>
        <p:origin x="-10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C8C6-C858-4B4E-8BC0-0D94A1A7C91B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EE432-EC7A-4C75-A7D0-5ADA02EB06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59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116ADF-7CF2-4C3E-952E-A96F0E96B759}" type="slidenum">
              <a:rPr lang="ru-RU">
                <a:solidFill>
                  <a:prstClr val="black"/>
                </a:solidFill>
              </a:rPr>
              <a:pPr eaLnBrk="1" hangingPunct="1"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334E4DE5-77E3-4B0D-94E2-823FA4FD90A8}" type="slidenum">
              <a:rPr lang="ru-RU" sz="12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20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8419DF19-53A2-4FBD-9035-987057281CF7}" type="slidenum">
              <a:rPr lang="ru-RU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EE432-EC7A-4C75-A7D0-5ADA02EB0657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4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38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95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79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784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265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42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0604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7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93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846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785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7B4DA-D25C-44EE-9D90-BFDC7FC569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81761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77B45-0F63-4859-9B13-835EBB770B0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5759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A036D-5181-40C3-83F2-937164E44A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02421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9A1F9-A27F-4C55-AE25-8D06CA717F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39481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250FB-1B33-4229-9AF1-80A3B9E375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11694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46999-0470-416C-A40E-74F4116DDC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13366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94A29-D3C0-4885-8A75-2BCD075B1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8598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9E6E7-AAAC-4A8B-A9C7-191C2F8AF0E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94600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37329-EA40-46E6-995F-9A2D322680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67188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3A014-D160-4F7F-A862-08D888E52F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36305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9617B-31F8-4262-9198-FDD2B764BA8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99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942A8-3AE1-4896-82DB-2E08FB0702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C6A71-1D50-425B-A46B-72B298C44B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451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9CD84A-7036-44C0-B215-8C77E1CA73D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8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6" y="-292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76" y="764704"/>
            <a:ext cx="8501122" cy="445050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математики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6 классе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теме: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Нахождение числа по его дроби. Решение задач.</a:t>
            </a:r>
            <a:endParaRPr lang="ru-RU" sz="5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1" y="5373218"/>
            <a:ext cx="7211144" cy="752947"/>
          </a:xfrm>
        </p:spPr>
        <p:txBody>
          <a:bodyPr>
            <a:normAutofit fontScale="70000" lnSpcReduction="20000"/>
          </a:bodyPr>
          <a:lstStyle/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Учитель: Павленко Е.Ю.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СОШ п. Де-Кастри, 2021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6" name="AutoShape 2" descr="https://arhivurokov.ru/kopilka/uploads/user_file_570b86a351f26/img_user_file_570b86a351f26_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https://arhivurokov.ru/kopilka/uploads/user_file_570b86a351f26/img_user_file_570b86a351f26_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https://arhivurokov.ru/kopilka/uploads/user_file_570b86a351f26/img_user_file_570b86a351f26_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2" name="AutoShape 8" descr="https://arhivurokov.ru/kopilka/uploads/user_file_570b86a351f26/img_user_file_570b86a351f26_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4" name="AutoShape 10" descr="https://avatanplus.com/files/resources/original/580209f285941157c7f6db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6" name="AutoShape 12" descr="https://avatanplus.com/files/resources/original/580209f285941157c7f6db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8" name="AutoShape 14" descr="https://avatanplus.com/files/resources/original/580209f285941157c7f6db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20" name="AutoShape 16" descr="https://avatanplus.com/files/resources/original/580209f285941157c7f6db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3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000110"/>
            <a:ext cx="8229600" cy="5168905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каком году установлен это день?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Какую часть поверхности планеты занимают горы?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процент населения живет в горах?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значение имеют горы в жизни?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Какую часть территории нашей страны покрывают горы?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является разрушительным для гор?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что должны превращаться горы в современном мире?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39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с числами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000110"/>
            <a:ext cx="8229600" cy="51689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¼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10 %        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половина</a:t>
            </a: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5" y="1214422"/>
            <a:ext cx="4643470" cy="7858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¼  = 0,25 = 20%      четверть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679" y="2571744"/>
            <a:ext cx="4643470" cy="7858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10%  = 0,1 = 1/10     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4929198"/>
            <a:ext cx="4643470" cy="7858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½ = 0,5 = 50 %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Представьте в виде десятичной дроби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3 %                       43%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20%                   130 %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200 %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1000100" y="928670"/>
            <a:ext cx="7542237" cy="6397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 в виде процентов число:</a:t>
            </a:r>
            <a:endParaRPr lang="ru-RU" sz="36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2195736" y="1928804"/>
            <a:ext cx="4948032" cy="450059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0,01               0,3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1                    1,5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2,76               4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2"/>
          <a:stretch/>
        </p:blipFill>
        <p:spPr bwMode="auto">
          <a:xfrm>
            <a:off x="107504" y="101483"/>
            <a:ext cx="8964488" cy="673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1000100" y="928670"/>
            <a:ext cx="7542237" cy="6397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 число обратное данному:</a:t>
            </a:r>
            <a:endParaRPr lang="ru-RU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Содержимое 6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1547665" y="1928803"/>
                <a:ext cx="6552728" cy="2857520"/>
              </a:xfrm>
            </p:spPr>
            <p:txBody>
              <a:bodyPr>
                <a:noAutofit/>
              </a:bodyPr>
              <a:lstStyle/>
              <a:p>
                <a:pPr>
                  <a:buNone/>
                </a:pPr>
                <a:r>
                  <a:rPr lang="ru-RU" sz="6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5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60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60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6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6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6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6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endParaRPr lang="ru-RU" sz="6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Содержимое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1547664" y="1928803"/>
                <a:ext cx="6552728" cy="2857520"/>
              </a:xfrm>
              <a:blipFill rotWithShape="1">
                <a:blip r:embed="rId4"/>
                <a:stretch>
                  <a:fillRect l="-56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1000100" y="928670"/>
            <a:ext cx="7542237" cy="6397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Выполните действия:</a:t>
            </a:r>
            <a:endParaRPr lang="ru-RU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Содержимое 6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1475657" y="1916832"/>
                <a:ext cx="5976664" cy="4500593"/>
              </a:xfrm>
            </p:spPr>
            <p:txBody>
              <a:bodyPr>
                <a:noAutofit/>
              </a:bodyPr>
              <a:lstStyle/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: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4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: 0,75                   0,25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  <m:r>
                      <a:rPr lang="ru-RU" sz="4000" b="1" i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endParaRPr lang="ru-RU" sz="4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endParaRPr lang="ru-RU" sz="4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Содержимое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1475656" y="1916832"/>
                <a:ext cx="5976664" cy="4500593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57224" y="1928804"/>
            <a:ext cx="3282974" cy="44291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1214414" y="928670"/>
            <a:ext cx="7327923" cy="6397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Найдите число по значению его дроби: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Содержимое 6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1285852" y="1928804"/>
                <a:ext cx="6786610" cy="4500593"/>
              </a:xfrm>
            </p:spPr>
            <p:txBody>
              <a:bodyPr>
                <a:noAutofit/>
              </a:bodyPr>
              <a:lstStyle/>
              <a:p>
                <a:pPr>
                  <a:buNone/>
                </a:pPr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½  составляет 44</a:t>
                </a:r>
              </a:p>
              <a:p>
                <a:pPr>
                  <a:buNone/>
                </a:pPr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0,3 составляют 9</a:t>
                </a:r>
              </a:p>
              <a:p>
                <a:pPr>
                  <a:buNone/>
                </a:pPr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10% составляют 257</a:t>
                </a:r>
              </a:p>
              <a:p>
                <a:pPr>
                  <a:buNone/>
                </a:pPr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25 % составляют 60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4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4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составляет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4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ru-RU" sz="4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Содержимое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1285852" y="1928802"/>
                <a:ext cx="6786610" cy="4500593"/>
              </a:xfrm>
              <a:blipFill rotWithShape="1">
                <a:blip r:embed="rId4"/>
                <a:stretch>
                  <a:fillRect l="-3235" t="-24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1.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4"/>
            <a:ext cx="8229600" cy="491174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В классе 8 человек занимаются плаванием, что составляет 40 % от всех детей класса. Сколько детей в классе?  </a:t>
            </a:r>
          </a:p>
          <a:p>
            <a:pPr algn="just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5" y="5429264"/>
            <a:ext cx="528641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40% = 0,4 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8:0,4 = 80:4 = 20 (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2.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48403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Маша прочитала 12 страниц. Это составляет ¼ часть книги. Сколько страниц в книге?  </a:t>
            </a:r>
          </a:p>
          <a:p>
            <a:pPr algn="just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5" y="5429264"/>
            <a:ext cx="528641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: ¼  = 12·4 = 48 (стр.)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274638"/>
            <a:ext cx="850112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Проверь готовность к уроку: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Учебник, дневник</a:t>
            </a:r>
          </a:p>
          <a:p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Тетрадь, линейка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Ручка, карандаш</a:t>
            </a:r>
          </a:p>
          <a:p>
            <a:r>
              <a:rPr lang="ru-RU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Сигнальные карточки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Оценочный лист</a:t>
            </a:r>
          </a:p>
          <a:p>
            <a:pPr>
              <a:buNone/>
            </a:pP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E:\Лена\Школа - работа\Уроки\6 класс\анимашки\сова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1628802"/>
            <a:ext cx="2199230" cy="238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3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3.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За обедом съели 7 пирожков, что составляет 10 % всех пирожков. Сколько всего было пирожков?  </a:t>
            </a:r>
          </a:p>
          <a:p>
            <a:pPr algn="just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5" y="5429264"/>
            <a:ext cx="528641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10% = 0,1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7:0,1 = 70:1 = 70 (п.)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332656"/>
            <a:ext cx="8229600" cy="481085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на нахождение числа по его дроби.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AutoShape 4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0" name="AutoShape 6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2" name="AutoShape 8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4" name="AutoShape 10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6" name="AutoShape 12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8" name="AutoShape 14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0" name="AutoShape 16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2" name="AutoShape 18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4" name="AutoShape 20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6" name="AutoShape 22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8" name="AutoShape 24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90" name="AutoShape 26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92" name="AutoShape 28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35" y="2357430"/>
            <a:ext cx="7997827" cy="2500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9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88242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отрабатывать умение  решать задачи на нахождение числа по его дроби.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AutoShape 4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0" name="AutoShape 6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2" name="AutoShape 8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4" name="AutoShape 10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6" name="AutoShape 12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8" name="AutoShape 14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0" name="AutoShape 16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2" name="AutoShape 18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4" name="AutoShape 20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6" name="AutoShape 22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88" name="AutoShape 24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90" name="AutoShape 26" descr="https://www.turkcebilgi.com/uploads/media/resim/tape_measure_colore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3037" y="2006515"/>
            <a:ext cx="7925819" cy="260441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2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  <a:cs typeface="Times New Roman" panose="02020603050405020304" pitchFamily="18" charset="0"/>
              </a:rPr>
              <a:t>Сравним задачи и решим их:</a:t>
            </a:r>
            <a:endParaRPr lang="ru-RU" b="1" dirty="0">
              <a:solidFill>
                <a:srgbClr val="FF0000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0501"/>
          </a:xfrm>
        </p:spPr>
        <p:txBody>
          <a:bodyPr>
            <a:normAutofit fontScale="77500" lnSpcReduction="20000"/>
          </a:bodyPr>
          <a:lstStyle/>
          <a:p>
            <a:pPr marL="0" indent="0"/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Заасфальтировали  32 км дороги, что составляет 20 % всей дороги. Найдите длину всей дороги.</a:t>
            </a:r>
          </a:p>
          <a:p>
            <a:pPr marL="0" indent="0"/>
            <a:endParaRPr lang="ru-RU" sz="43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0" indent="0"/>
            <a:r>
              <a:rPr lang="ru-RU" sz="43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Заасфальтировали  80 % дороги, после чего осталось заасфальтировать  еще 32 км. Найдите длину всей дороги.</a:t>
            </a:r>
          </a:p>
          <a:p>
            <a:pPr marL="0" indent="0"/>
            <a:endParaRPr lang="ru-RU" sz="43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76200" cy="3429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76200" cy="3429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5072353"/>
            <a:ext cx="38957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77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28167"/>
            <a:ext cx="4680520" cy="468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91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  <a:cs typeface="Times New Roman" panose="02020603050405020304" pitchFamily="18" charset="0"/>
              </a:rPr>
              <a:t>С/</a:t>
            </a: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  <a:cs typeface="Times New Roman" panose="02020603050405020304" pitchFamily="18" charset="0"/>
              </a:rPr>
              <a:t> решить задачу. </a:t>
            </a:r>
            <a:endParaRPr lang="ru-RU" b="1" dirty="0">
              <a:solidFill>
                <a:srgbClr val="FF0000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718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Скосили 32 % луга, после чего осталось скосить еще 136 га. Найдите площадь луга.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Picture 2" descr="https://kompozitgroup.kg/uploads/catalog/categories/full/1527492148_96061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1" y="5072074"/>
            <a:ext cx="2253587" cy="15014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268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  <a:cs typeface="Times New Roman" panose="02020603050405020304" pitchFamily="18" charset="0"/>
              </a:rPr>
              <a:t>Проверка. </a:t>
            </a:r>
            <a:endParaRPr lang="ru-RU" b="1" dirty="0">
              <a:solidFill>
                <a:srgbClr val="FF0000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718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100 -  32 = 68 % сост. 136 га</a:t>
            </a:r>
            <a:r>
              <a:rPr lang="ru-RU" sz="6000" b="1" dirty="0" smtClean="0">
                <a:solidFill>
                  <a:srgbClr val="002060"/>
                </a:solidFill>
              </a:rPr>
              <a:t>. </a:t>
            </a:r>
          </a:p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68% = 0,68</a:t>
            </a:r>
          </a:p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136:0,68 = 200 (га)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1" name="Picture 2" descr="https://kompozitgroup.kg/uploads/catalog/categories/full/1527492148_96061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1" y="5072074"/>
            <a:ext cx="2253587" cy="15014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344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Правило!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600201"/>
            <a:ext cx="8435280" cy="4133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Сформулируйте правило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нахождения числа по его дроби.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117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–правило.</a:t>
            </a:r>
          </a:p>
          <a:p>
            <a:pPr>
              <a:buNone/>
            </a:pP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54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Тест № 12, в- 2</a:t>
            </a:r>
            <a:endParaRPr lang="ru-RU" sz="5300" b="1" dirty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Всего – 11 баллов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10-11 баллов – 5         3-5 баллов - 3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6-9 баллов – 4             0-2 балла – 2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52" y="3429000"/>
          <a:ext cx="7429544" cy="25146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28693"/>
                <a:gridCol w="928693"/>
                <a:gridCol w="928693"/>
                <a:gridCol w="928693"/>
                <a:gridCol w="928693"/>
                <a:gridCol w="928693"/>
                <a:gridCol w="928693"/>
                <a:gridCol w="928693"/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За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да</a:t>
                      </a:r>
                    </a:p>
                    <a:p>
                      <a:pPr algn="ctr"/>
                      <a:r>
                        <a:rPr lang="ru-RU" sz="2800" dirty="0" err="1" smtClean="0">
                          <a:latin typeface="Comic Sans MS" pitchFamily="66" charset="0"/>
                        </a:rPr>
                        <a:t>ние</a:t>
                      </a:r>
                      <a:r>
                        <a:rPr lang="ru-RU" sz="2800" dirty="0" smtClean="0">
                          <a:latin typeface="Comic Sans MS" pitchFamily="66" charset="0"/>
                        </a:rPr>
                        <a:t> 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1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2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3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4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5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6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7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Баллы 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1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1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1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1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2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2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itchFamily="66" charset="0"/>
                        </a:rPr>
                        <a:t>3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88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Оценочный лист</a:t>
            </a:r>
            <a:b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Тест № 12, в- 2</a:t>
            </a:r>
            <a:b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Фамилия __________ дата _____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285994"/>
            <a:ext cx="8229600" cy="384017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10-11 баллов – 5         3-5 баллов - 3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6-9 баллов – 4             0-2 балла – 2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3" y="2143116"/>
          <a:ext cx="7572430" cy="17830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57454"/>
                <a:gridCol w="500066"/>
                <a:gridCol w="500066"/>
                <a:gridCol w="642942"/>
                <a:gridCol w="571504"/>
                <a:gridCol w="500066"/>
                <a:gridCol w="500066"/>
                <a:gridCol w="485780"/>
                <a:gridCol w="757243"/>
                <a:gridCol w="757243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Номер задания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Итого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Оценка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Ответы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Баллы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88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сегодня число ? </a:t>
            </a:r>
          </a:p>
          <a:p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сейчас урок? </a:t>
            </a:r>
          </a:p>
          <a:p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Чему учимся на уроке …?</a:t>
            </a:r>
          </a:p>
          <a:p>
            <a:pPr>
              <a:buNone/>
            </a:pP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-</a:t>
            </a:r>
            <a:r>
              <a:rPr lang="ru-RU" sz="4800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Отрабатываем вычислительные навыки.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Развиваем логическое мышление.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73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Проверка</a:t>
            </a:r>
            <a:b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Тест № 12, в- 2</a:t>
            </a:r>
            <a:b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Фамилия __________ дата _____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285994"/>
            <a:ext cx="8229600" cy="384017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10-11 баллов – 5         3-5 баллов - 3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6-9 баллов – 4             0-2 балла – 2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646633"/>
              </p:ext>
            </p:extLst>
          </p:nvPr>
        </p:nvGraphicFramePr>
        <p:xfrm>
          <a:off x="500034" y="2643182"/>
          <a:ext cx="7572430" cy="185166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57454"/>
                <a:gridCol w="500066"/>
                <a:gridCol w="500066"/>
                <a:gridCol w="642942"/>
                <a:gridCol w="571504"/>
                <a:gridCol w="500066"/>
                <a:gridCol w="500066"/>
                <a:gridCol w="485780"/>
                <a:gridCol w="757243"/>
                <a:gridCol w="757243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Номер задания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Итого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Оценка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Ответы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5</a:t>
                      </a:r>
                    </a:p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253%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 </a:t>
                      </a:r>
                      <a:r>
                        <a:rPr lang="ru-RU" sz="1400" dirty="0" smtClean="0"/>
                        <a:t>стр.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4</a:t>
                      </a:r>
                    </a:p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49 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Баллы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88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Сегодня на уроке я …</a:t>
            </a:r>
          </a:p>
          <a:p>
            <a:r>
              <a:rPr lang="ru-RU" sz="44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Теперь я могу …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Мне было трудно …</a:t>
            </a:r>
          </a:p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Я попробую …</a:t>
            </a:r>
          </a:p>
        </p:txBody>
      </p:sp>
      <p:pic>
        <p:nvPicPr>
          <p:cNvPr id="4098" name="Picture 2" descr="http://cs307401.vk.me/v307401612/2c7a/DlNWOk2z0mU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1066802"/>
            <a:ext cx="4267200" cy="42672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6369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 18 – повторить</a:t>
            </a:r>
            <a:br>
              <a:rPr lang="ru-RU" sz="6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691, 697 (а)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tritroichki.narod.ru/animation/ani-ny/ng9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8184" y="0"/>
            <a:ext cx="2706894" cy="264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154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357188" y="274638"/>
            <a:ext cx="8501062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9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Гимнастика для ума.</a:t>
            </a:r>
            <a:r>
              <a:rPr lang="ru-RU" sz="4900" b="1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4900" b="1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4900" b="1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</a:br>
            <a:endParaRPr lang="ru-RU" sz="4900" b="1" smtClean="0">
              <a:solidFill>
                <a:srgbClr val="0070C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1071563"/>
            <a:ext cx="8229600" cy="50546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39725" algn="ctr" fontAlgn="base">
              <a:spcBef>
                <a:spcPts val="700"/>
              </a:spcBef>
              <a:spcAft>
                <a:spcPct val="0"/>
              </a:spcAft>
              <a:tabLst>
                <a:tab pos="34290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056813" algn="l"/>
              </a:tabLst>
              <a:defRPr/>
            </a:pPr>
            <a:r>
              <a:rPr lang="ru-RU" sz="6000" b="1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Коза - заяц</a:t>
            </a:r>
          </a:p>
          <a:p>
            <a:pPr marL="341313" indent="-339725" fontAlgn="base">
              <a:spcBef>
                <a:spcPts val="700"/>
              </a:spcBef>
              <a:spcAft>
                <a:spcPct val="0"/>
              </a:spcAft>
              <a:buClr>
                <a:srgbClr val="002060"/>
              </a:buClr>
              <a:buFont typeface="Comic Sans MS" pitchFamily="66" charset="0"/>
              <a:buChar char="•"/>
              <a:tabLst>
                <a:tab pos="34290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056813" algn="l"/>
              </a:tabLst>
              <a:defRPr/>
            </a:pPr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Улучшает мыслительную деятельность.</a:t>
            </a:r>
          </a:p>
          <a:p>
            <a:pPr marL="341313" indent="-339725" fontAlgn="base">
              <a:spcBef>
                <a:spcPts val="700"/>
              </a:spcBef>
              <a:spcAft>
                <a:spcPct val="0"/>
              </a:spcAft>
              <a:buClr>
                <a:srgbClr val="002060"/>
              </a:buClr>
              <a:buFont typeface="Comic Sans MS" pitchFamily="66" charset="0"/>
              <a:buChar char="•"/>
              <a:tabLst>
                <a:tab pos="34290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056813" algn="l"/>
              </a:tabLst>
              <a:defRPr/>
            </a:pPr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Синхронизирует работу полушарий.</a:t>
            </a:r>
          </a:p>
          <a:p>
            <a:pPr marL="341313" indent="-339725" fontAlgn="base">
              <a:spcBef>
                <a:spcPts val="700"/>
              </a:spcBef>
              <a:spcAft>
                <a:spcPct val="0"/>
              </a:spcAft>
              <a:buClr>
                <a:srgbClr val="002060"/>
              </a:buClr>
              <a:buFont typeface="Comic Sans MS" pitchFamily="66" charset="0"/>
              <a:buChar char="•"/>
              <a:tabLst>
                <a:tab pos="34290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056813" algn="l"/>
              </a:tabLst>
              <a:defRPr/>
            </a:pPr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Способствует запоминанию.</a:t>
            </a:r>
          </a:p>
          <a:p>
            <a:pPr marL="341313" indent="-339725" fontAlgn="base">
              <a:spcBef>
                <a:spcPts val="700"/>
              </a:spcBef>
              <a:spcAft>
                <a:spcPct val="0"/>
              </a:spcAft>
              <a:buClr>
                <a:srgbClr val="002060"/>
              </a:buClr>
              <a:buFont typeface="Comic Sans MS" pitchFamily="66" charset="0"/>
              <a:buChar char="•"/>
              <a:tabLst>
                <a:tab pos="34290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056813" algn="l"/>
              </a:tabLst>
              <a:defRPr/>
            </a:pPr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Повышает устойчивость внимания.</a:t>
            </a:r>
          </a:p>
          <a:p>
            <a:pPr marL="341313" indent="-339725" fontAlgn="base">
              <a:spcBef>
                <a:spcPts val="700"/>
              </a:spcBef>
              <a:spcAft>
                <a:spcPct val="0"/>
              </a:spcAft>
              <a:buClr>
                <a:srgbClr val="002060"/>
              </a:buClr>
              <a:buFont typeface="Comic Sans MS" pitchFamily="66" charset="0"/>
              <a:buChar char="•"/>
              <a:tabLst>
                <a:tab pos="342900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  <a:tab pos="10056813" algn="l"/>
              </a:tabLst>
              <a:defRPr/>
            </a:pPr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Активизирует процессы письма и чтения.</a:t>
            </a:r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628775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5" t="18750" r="58594" b="21873"/>
          <a:stretch>
            <a:fillRect/>
          </a:stretch>
        </p:blipFill>
        <p:spPr bwMode="auto">
          <a:xfrm>
            <a:off x="2000250" y="4643438"/>
            <a:ext cx="11525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18750" r="20314" b="24997"/>
          <a:stretch>
            <a:fillRect/>
          </a:stretch>
        </p:blipFill>
        <p:spPr bwMode="auto">
          <a:xfrm>
            <a:off x="4000500" y="464343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9106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11.12.        Кла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ная работа.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праздники или события отмечает наша страна в этот день?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73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11.12.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Памятная дата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pbs.twimg.com/media/DQwdYdJVoAA6EOD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t="5882"/>
          <a:stretch>
            <a:fillRect/>
          </a:stretch>
        </p:blipFill>
        <p:spPr bwMode="auto">
          <a:xfrm>
            <a:off x="1714480" y="1571614"/>
            <a:ext cx="5929354" cy="4794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373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11.12.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Памятная дата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0418" name="Picture 2" descr="http://i.mycdn.me/i?r=AzEPZsRbOZEKgBhR0XGMT1RkLNNgqUVcnP8bZ5ZPZlojPqaKTM5SRkZCeTgDn6uOyic"/>
          <p:cNvPicPr>
            <a:picLocks noChangeAspect="1" noChangeArrowheads="1"/>
          </p:cNvPicPr>
          <p:nvPr/>
        </p:nvPicPr>
        <p:blipFill>
          <a:blip r:embed="rId4"/>
          <a:srcRect b="16145"/>
          <a:stretch>
            <a:fillRect/>
          </a:stretch>
        </p:blipFill>
        <p:spPr bwMode="auto">
          <a:xfrm>
            <a:off x="500035" y="1285862"/>
            <a:ext cx="8215370" cy="4947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373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11.12.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Памятная дата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26" name="Picture 2" descr="http://tainakomnata.ru/wp-content/uploads/2016/12/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8215370" cy="4610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373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Прочитайте текст</a:t>
            </a:r>
            <a:endParaRPr lang="ru-RU" sz="5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000110"/>
            <a:ext cx="8229600" cy="516890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900igr.net/datas/prazdniki/Ekologicheskie-prazdniki/0091-091-11-dekabrja-Vsemirnyj-den-gor.jpg"/>
          <p:cNvPicPr/>
          <p:nvPr/>
        </p:nvPicPr>
        <p:blipFill rotWithShape="1">
          <a:blip r:embed="rId4"/>
          <a:srcRect l="14488" t="20291" b="3579"/>
          <a:stretch/>
        </p:blipFill>
        <p:spPr bwMode="auto">
          <a:xfrm>
            <a:off x="611561" y="1196752"/>
            <a:ext cx="792088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18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5312</TotalTime>
  <Words>623</Words>
  <Application>Microsoft Office PowerPoint</Application>
  <PresentationFormat>Экран (4:3)</PresentationFormat>
  <Paragraphs>216</Paragraphs>
  <Slides>32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Тема Office</vt:lpstr>
      <vt:lpstr>1_Тема Office</vt:lpstr>
      <vt:lpstr>Тема1</vt:lpstr>
      <vt:lpstr> Урок математики в 6 классе по теме: Нахождение числа по его дроби. Решение задач.</vt:lpstr>
      <vt:lpstr>  Проверь готовность к уроку:  </vt:lpstr>
      <vt:lpstr>Организационный момент</vt:lpstr>
      <vt:lpstr>Презентация PowerPoint</vt:lpstr>
      <vt:lpstr>11.12.        Классная работа.</vt:lpstr>
      <vt:lpstr>11.12.        Памятная дата.</vt:lpstr>
      <vt:lpstr>11.12.        Памятная дата.</vt:lpstr>
      <vt:lpstr>11.12.        Памятная дата.</vt:lpstr>
      <vt:lpstr>Прочитайте текст</vt:lpstr>
      <vt:lpstr>Работа с текстом</vt:lpstr>
      <vt:lpstr>Работа с числами</vt:lpstr>
      <vt:lpstr>Вспомним!</vt:lpstr>
      <vt:lpstr>Вспомним!</vt:lpstr>
      <vt:lpstr>Презентация PowerPoint</vt:lpstr>
      <vt:lpstr>Вспомним!</vt:lpstr>
      <vt:lpstr>Вспомним!</vt:lpstr>
      <vt:lpstr>Вспомним!</vt:lpstr>
      <vt:lpstr>Задача 1.</vt:lpstr>
      <vt:lpstr>Задача 2.</vt:lpstr>
      <vt:lpstr>Задача 3.</vt:lpstr>
      <vt:lpstr>Тема:    Задачи на нахождение числа по его дроби.</vt:lpstr>
      <vt:lpstr>Цель:   - отрабатывать умение  решать задачи на нахождение числа по его дроби. </vt:lpstr>
      <vt:lpstr>Сравним задачи и решим их:</vt:lpstr>
      <vt:lpstr>Физминутка </vt:lpstr>
      <vt:lpstr>С/р решить задачу. </vt:lpstr>
      <vt:lpstr>Проверка. </vt:lpstr>
      <vt:lpstr>Правило!</vt:lpstr>
      <vt:lpstr>Тест № 12, в- 2</vt:lpstr>
      <vt:lpstr>Оценочный лист Тест № 12, в- 2 Фамилия __________ дата _____</vt:lpstr>
      <vt:lpstr>Проверка Тест № 12, в- 2 Фамилия __________ дата _____</vt:lpstr>
      <vt:lpstr>Рефлексия </vt:lpstr>
      <vt:lpstr>     Домашнее задание  П. 18 – повторить  № 691, 697 (а)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 Что такое плоскость? - Что такое прямая? Что такое отрезок? Что такое луч?</dc:title>
  <dc:creator>user</dc:creator>
  <cp:lastModifiedBy>ПАВЛЕНКО</cp:lastModifiedBy>
  <cp:revision>414</cp:revision>
  <dcterms:created xsi:type="dcterms:W3CDTF">2016-09-12T22:51:14Z</dcterms:created>
  <dcterms:modified xsi:type="dcterms:W3CDTF">2022-09-22T11:00:50Z</dcterms:modified>
</cp:coreProperties>
</file>