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1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4114DFD8-EFC6-4C5F-AFAB-EF0BDAEC02CE}" type="datetimeFigureOut">
              <a:rPr lang="ru-RU" smtClean="0"/>
              <a:t>25.09.2022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A242FE0-B44D-403C-B692-8FE69A4D8EA3}" type="slidenum">
              <a:rPr lang="ru-RU" smtClean="0"/>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114DFD8-EFC6-4C5F-AFAB-EF0BDAEC02CE}" type="datetimeFigureOut">
              <a:rPr lang="ru-RU" smtClean="0"/>
              <a:t>25.09.2022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A242FE0-B44D-403C-B692-8FE69A4D8EA3}" type="slidenum">
              <a:rPr lang="ru-RU" smtClean="0"/>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114DFD8-EFC6-4C5F-AFAB-EF0BDAEC02CE}" type="datetimeFigureOut">
              <a:rPr lang="ru-RU" smtClean="0"/>
              <a:t>25.09.2022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A242FE0-B44D-403C-B692-8FE69A4D8EA3}" type="slidenum">
              <a:rPr lang="ru-RU" smtClean="0"/>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114DFD8-EFC6-4C5F-AFAB-EF0BDAEC02CE}" type="datetimeFigureOut">
              <a:rPr lang="ru-RU" smtClean="0"/>
              <a:t>25.09.2022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A242FE0-B44D-403C-B692-8FE69A4D8EA3}" type="slidenum">
              <a:rPr lang="ru-RU" smtClean="0"/>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114DFD8-EFC6-4C5F-AFAB-EF0BDAEC02CE}" type="datetimeFigureOut">
              <a:rPr lang="ru-RU" smtClean="0"/>
              <a:t>25.09.2022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A242FE0-B44D-403C-B692-8FE69A4D8EA3}" type="slidenum">
              <a:rPr lang="ru-RU" smtClean="0"/>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4114DFD8-EFC6-4C5F-AFAB-EF0BDAEC02CE}" type="datetimeFigureOut">
              <a:rPr lang="ru-RU" smtClean="0"/>
              <a:t>25.09.2022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A242FE0-B44D-403C-B692-8FE69A4D8EA3}" type="slidenum">
              <a:rPr lang="ru-RU" smtClean="0"/>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4114DFD8-EFC6-4C5F-AFAB-EF0BDAEC02CE}" type="datetimeFigureOut">
              <a:rPr lang="ru-RU" smtClean="0"/>
              <a:t>25.09.2022</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7A242FE0-B44D-403C-B692-8FE69A4D8EA3}" type="slidenum">
              <a:rPr lang="ru-RU" smtClean="0"/>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114DFD8-EFC6-4C5F-AFAB-EF0BDAEC02CE}" type="datetimeFigureOut">
              <a:rPr lang="ru-RU" smtClean="0"/>
              <a:t>25.09.2022</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7A242FE0-B44D-403C-B692-8FE69A4D8EA3}" type="slidenum">
              <a:rPr lang="ru-RU" smtClean="0"/>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114DFD8-EFC6-4C5F-AFAB-EF0BDAEC02CE}" type="datetimeFigureOut">
              <a:rPr lang="ru-RU" smtClean="0"/>
              <a:t>25.09.2022</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7A242FE0-B44D-403C-B692-8FE69A4D8EA3}" type="slidenum">
              <a:rPr lang="ru-RU" smtClean="0"/>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114DFD8-EFC6-4C5F-AFAB-EF0BDAEC02CE}" type="datetimeFigureOut">
              <a:rPr lang="ru-RU" smtClean="0"/>
              <a:t>25.09.2022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A242FE0-B44D-403C-B692-8FE69A4D8EA3}" type="slidenum">
              <a:rPr lang="ru-RU" smtClean="0"/>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114DFD8-EFC6-4C5F-AFAB-EF0BDAEC02CE}" type="datetimeFigureOut">
              <a:rPr lang="ru-RU" smtClean="0"/>
              <a:t>25.09.2022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A242FE0-B44D-403C-B692-8FE69A4D8EA3}" type="slidenum">
              <a:rPr lang="ru-RU" smtClean="0"/>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14DFD8-EFC6-4C5F-AFAB-EF0BDAEC02CE}" type="datetimeFigureOut">
              <a:rPr lang="ru-RU" smtClean="0"/>
              <a:t>25.09.2022</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242FE0-B44D-403C-B692-8FE69A4D8EA3}" type="slidenum">
              <a:rPr lang="ru-RU" smtClean="0"/>
              <a:t>‹#›</a:t>
            </a:fld>
            <a:endParaRPr lang="ru-R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00B050"/>
          </a:solidFill>
        </p:spPr>
        <p:style>
          <a:lnRef idx="1">
            <a:schemeClr val="accent3"/>
          </a:lnRef>
          <a:fillRef idx="3">
            <a:schemeClr val="accent3"/>
          </a:fillRef>
          <a:effectRef idx="2">
            <a:schemeClr val="accent3"/>
          </a:effectRef>
          <a:fontRef idx="minor">
            <a:schemeClr val="lt1"/>
          </a:fontRef>
        </p:style>
        <p:txBody>
          <a:bodyPr>
            <a:normAutofit fontScale="90000"/>
          </a:bodyPr>
          <a:lstStyle/>
          <a:p>
            <a:r>
              <a:rPr lang="ru-RU" dirty="0" smtClean="0"/>
              <a:t>Как научить ребёнка пользоваться ножницами</a:t>
            </a:r>
            <a:endParaRPr lang="ru-RU" dirty="0"/>
          </a:p>
        </p:txBody>
      </p:sp>
      <p:pic>
        <p:nvPicPr>
          <p:cNvPr id="4" name="Содержимое 3" descr="15483ce5.jpg"/>
          <p:cNvPicPr>
            <a:picLocks noGrp="1" noChangeAspect="1"/>
          </p:cNvPicPr>
          <p:nvPr>
            <p:ph idx="1"/>
          </p:nvPr>
        </p:nvPicPr>
        <p:blipFill>
          <a:blip r:embed="rId2"/>
          <a:stretch>
            <a:fillRect/>
          </a:stretch>
        </p:blipFill>
        <p:spPr>
          <a:xfrm>
            <a:off x="1874406" y="1600200"/>
            <a:ext cx="5395188" cy="4525963"/>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26196"/>
          </a:xfrm>
          <a:solidFill>
            <a:srgbClr val="92D050"/>
          </a:solidFill>
        </p:spPr>
        <p:txBody>
          <a:bodyPr>
            <a:normAutofit/>
          </a:bodyPr>
          <a:lstStyle/>
          <a:p>
            <a:r>
              <a:rPr lang="ru-RU" sz="2000" dirty="0" smtClean="0">
                <a:latin typeface="Times New Roman" pitchFamily="18" charset="0"/>
                <a:cs typeface="Times New Roman" pitchFamily="18" charset="0"/>
              </a:rPr>
              <a:t>Вырезать</a:t>
            </a:r>
            <a:r>
              <a:rPr lang="ru-RU" sz="2000" dirty="0">
                <a:latin typeface="Times New Roman" pitchFamily="18" charset="0"/>
                <a:cs typeface="Times New Roman" pitchFamily="18" charset="0"/>
              </a:rPr>
              <a:t> ножницами начинаем со средней группы – после четырех лет. На занятиях по аппликации в средней группе дети впервые знакомятся с ножницами</a:t>
            </a:r>
            <a:r>
              <a:rPr lang="ru-RU" sz="2000" dirty="0" smtClean="0">
                <a:latin typeface="Times New Roman" pitchFamily="18" charset="0"/>
                <a:cs typeface="Times New Roman" pitchFamily="18" charset="0"/>
              </a:rPr>
              <a:t>.</a:t>
            </a:r>
            <a:br>
              <a:rPr lang="ru-RU" sz="2000" dirty="0" smtClean="0">
                <a:latin typeface="Times New Roman" pitchFamily="18" charset="0"/>
                <a:cs typeface="Times New Roman" pitchFamily="18" charset="0"/>
              </a:rPr>
            </a:br>
            <a:r>
              <a:rPr lang="ru-RU" sz="2000" dirty="0">
                <a:latin typeface="Times New Roman" pitchFamily="18" charset="0"/>
                <a:cs typeface="Times New Roman" pitchFamily="18" charset="0"/>
              </a:rPr>
              <a:t/>
            </a:r>
            <a:br>
              <a:rPr lang="ru-RU" sz="2000" dirty="0">
                <a:latin typeface="Times New Roman" pitchFamily="18" charset="0"/>
                <a:cs typeface="Times New Roman" pitchFamily="18" charset="0"/>
              </a:rPr>
            </a:br>
            <a:r>
              <a:rPr lang="ru-RU" sz="2000" dirty="0" smtClean="0">
                <a:latin typeface="Times New Roman" pitchFamily="18" charset="0"/>
                <a:cs typeface="Times New Roman" pitchFamily="18" charset="0"/>
              </a:rPr>
              <a:t>Прежде чем приступить к вырезыванию нужно выбрать ножницы.</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57620" y="274638"/>
            <a:ext cx="4829180" cy="6297634"/>
          </a:xfrm>
          <a:solidFill>
            <a:srgbClr val="92D050"/>
          </a:solidFill>
        </p:spPr>
        <p:txBody>
          <a:bodyPr>
            <a:normAutofit/>
          </a:bodyPr>
          <a:lstStyle/>
          <a:p>
            <a:r>
              <a:rPr lang="ru-RU" sz="2000" dirty="0" smtClean="0">
                <a:latin typeface="Times New Roman" pitchFamily="18" charset="0"/>
                <a:cs typeface="Times New Roman" pitchFamily="18" charset="0"/>
              </a:rPr>
              <a:t>Как правильно выбрать ножницы?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Главным критерием должны служить безопасность и удобство.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Ножницы должны быть среднего размера с закругленными концами. Хорошо если ручки у ножниц будут резиновыми – они мягче и не скользят. Ну и, конечно, колечки у ручек ножниц должны подходить по размеру малышу. Лучше если одно колечко будет круглое (для большого пальчика, а вот другое удлиненное (для указательного и среднего пальчика). Так ребенку будет легче, иначе пальчики разбегутся во все стороны. Ножницы для детей нужно выбирать не очень большие. Лезвия у них должны быть прямые около 10-20 см длинной, хорошо наточенные, концы закруглённые. Ножницы не должны быть тугими.</a:t>
            </a:r>
            <a:endParaRPr lang="ru-RU" sz="2000" dirty="0"/>
          </a:p>
        </p:txBody>
      </p:sp>
      <p:pic>
        <p:nvPicPr>
          <p:cNvPr id="4" name="Содержимое 3" descr="zhn120.jpg"/>
          <p:cNvPicPr>
            <a:picLocks noGrp="1" noChangeAspect="1"/>
          </p:cNvPicPr>
          <p:nvPr>
            <p:ph idx="1"/>
          </p:nvPr>
        </p:nvPicPr>
        <p:blipFill>
          <a:blip r:embed="rId2" cstate="print"/>
          <a:stretch>
            <a:fillRect/>
          </a:stretch>
        </p:blipFill>
        <p:spPr>
          <a:xfrm>
            <a:off x="142844" y="1643050"/>
            <a:ext cx="3581408" cy="2686056"/>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3757610" cy="6226196"/>
          </a:xfrm>
          <a:solidFill>
            <a:srgbClr val="92D050"/>
          </a:solidFill>
        </p:spPr>
        <p:txBody>
          <a:bodyPr>
            <a:normAutofit/>
          </a:bodyPr>
          <a:lstStyle/>
          <a:p>
            <a:r>
              <a:rPr lang="ru-RU" sz="2000" dirty="0" smtClean="0">
                <a:latin typeface="Times New Roman" pitchFamily="18" charset="0"/>
                <a:cs typeface="Times New Roman" pitchFamily="18" charset="0"/>
              </a:rPr>
              <a:t>Расскажите</a:t>
            </a:r>
            <a:r>
              <a:rPr lang="ru-RU" sz="2000" dirty="0">
                <a:latin typeface="Times New Roman" pitchFamily="18" charset="0"/>
                <a:cs typeface="Times New Roman" pitchFamily="18" charset="0"/>
              </a:rPr>
              <a:t> малышу, что ножницы можно использовать только для резки бумаги (нельзя резать одежду, скатерть, мелки, пальцы, волосы и т. д</a:t>
            </a:r>
            <a:r>
              <a:rPr lang="ru-RU" sz="2000" dirty="0" smtClean="0">
                <a:latin typeface="Times New Roman" pitchFamily="18" charset="0"/>
                <a:cs typeface="Times New Roman" pitchFamily="18" charset="0"/>
              </a:rPr>
              <a:t>.).</a:t>
            </a:r>
            <a:br>
              <a:rPr lang="ru-RU" sz="2000" dirty="0" smtClean="0">
                <a:latin typeface="Times New Roman" pitchFamily="18" charset="0"/>
                <a:cs typeface="Times New Roman" pitchFamily="18" charset="0"/>
              </a:rPr>
            </a:br>
            <a:r>
              <a:rPr lang="ru-RU" sz="2000" dirty="0">
                <a:latin typeface="Times New Roman" pitchFamily="18" charset="0"/>
                <a:cs typeface="Times New Roman" pitchFamily="18" charset="0"/>
              </a:rPr>
              <a:t/>
            </a:r>
            <a:br>
              <a:rPr lang="ru-RU" sz="2000" dirty="0">
                <a:latin typeface="Times New Roman" pitchFamily="18" charset="0"/>
                <a:cs typeface="Times New Roman" pitchFamily="18" charset="0"/>
              </a:rPr>
            </a:br>
            <a:r>
              <a:rPr lang="ru-RU" sz="2000" dirty="0" smtClean="0">
                <a:latin typeface="Times New Roman" pitchFamily="18" charset="0"/>
                <a:cs typeface="Times New Roman" pitchFamily="18" charset="0"/>
              </a:rPr>
              <a:t>Расскажите, что </a:t>
            </a:r>
            <a:r>
              <a:rPr lang="ru-RU" sz="2000" dirty="0">
                <a:latin typeface="Times New Roman" pitchFamily="18" charset="0"/>
                <a:cs typeface="Times New Roman" pitchFamily="18" charset="0"/>
              </a:rPr>
              <a:t>с ножницами нельзя ходить, бегать и прыгать. Покажите, как правильно нужно передавать ножницы своему товарищу (ручками вперед</a:t>
            </a:r>
            <a:r>
              <a:rPr lang="ru-RU" sz="2000" dirty="0" smtClean="0">
                <a:latin typeface="Times New Roman" pitchFamily="18" charset="0"/>
                <a:cs typeface="Times New Roman" pitchFamily="18" charset="0"/>
              </a:rPr>
              <a:t>).</a:t>
            </a:r>
            <a:br>
              <a:rPr lang="ru-RU" sz="2000" dirty="0" smtClean="0">
                <a:latin typeface="Times New Roman" pitchFamily="18" charset="0"/>
                <a:cs typeface="Times New Roman" pitchFamily="18" charset="0"/>
              </a:rPr>
            </a:br>
            <a:r>
              <a:rPr lang="ru-RU" sz="1200" dirty="0"/>
              <a:t/>
            </a:r>
            <a:br>
              <a:rPr lang="ru-RU" sz="1200" dirty="0"/>
            </a:br>
            <a:endParaRPr lang="ru-RU" sz="1200" dirty="0">
              <a:latin typeface="Times New Roman" pitchFamily="18" charset="0"/>
              <a:cs typeface="Times New Roman" pitchFamily="18" charset="0"/>
            </a:endParaRPr>
          </a:p>
        </p:txBody>
      </p:sp>
      <p:pic>
        <p:nvPicPr>
          <p:cNvPr id="4" name="Содержимое 3" descr="detsad-713749-1605452266.jpg"/>
          <p:cNvPicPr>
            <a:picLocks noGrp="1" noChangeAspect="1"/>
          </p:cNvPicPr>
          <p:nvPr>
            <p:ph idx="1"/>
          </p:nvPr>
        </p:nvPicPr>
        <p:blipFill>
          <a:blip r:embed="rId2"/>
          <a:stretch>
            <a:fillRect/>
          </a:stretch>
        </p:blipFill>
        <p:spPr>
          <a:xfrm>
            <a:off x="4331463" y="1643050"/>
            <a:ext cx="4812537" cy="3614750"/>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00496" y="274638"/>
            <a:ext cx="4686304" cy="6369072"/>
          </a:xfrm>
          <a:solidFill>
            <a:srgbClr val="92D050"/>
          </a:solidFill>
        </p:spPr>
        <p:txBody>
          <a:bodyPr>
            <a:normAutofit fontScale="90000"/>
          </a:bodyPr>
          <a:lstStyle/>
          <a:p>
            <a:r>
              <a:rPr lang="ru-RU" sz="2000" dirty="0">
                <a:latin typeface="Times New Roman" pitchFamily="18" charset="0"/>
                <a:cs typeface="Times New Roman" pitchFamily="18" charset="0"/>
              </a:rPr>
              <a:t>Прежде чем дать малышу ножницы, поиграйте с ним в веселые игры, которые помогут усовершенствовать зрительно-моторную координацию, а также сделают пальчики крохи сильнее</a:t>
            </a:r>
            <a:r>
              <a:rPr lang="ru-RU" sz="2000" dirty="0" smtClean="0">
                <a:latin typeface="Times New Roman" pitchFamily="18" charset="0"/>
                <a:cs typeface="Times New Roman" pitchFamily="18" charset="0"/>
              </a:rPr>
              <a:t>.</a:t>
            </a:r>
            <a:br>
              <a:rPr lang="ru-RU" sz="2000" dirty="0" smtClean="0">
                <a:latin typeface="Times New Roman" pitchFamily="18" charset="0"/>
                <a:cs typeface="Times New Roman" pitchFamily="18" charset="0"/>
              </a:rPr>
            </a:br>
            <a:r>
              <a:rPr lang="ru-RU" sz="2000" dirty="0">
                <a:latin typeface="Times New Roman" pitchFamily="18" charset="0"/>
                <a:cs typeface="Times New Roman" pitchFamily="18" charset="0"/>
              </a:rPr>
              <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Пусть малыш попробует проделать дырки в бумаге с помощью дырокола (под Вашим надзором, конечно) – это сделает его руки </a:t>
            </a:r>
            <a:r>
              <a:rPr lang="ru-RU" sz="2000" dirty="0" smtClean="0">
                <a:latin typeface="Times New Roman" pitchFamily="18" charset="0"/>
                <a:cs typeface="Times New Roman" pitchFamily="18" charset="0"/>
              </a:rPr>
              <a:t>сильнее.</a:t>
            </a:r>
            <a:br>
              <a:rPr lang="ru-RU" sz="2000" dirty="0" smtClean="0">
                <a:latin typeface="Times New Roman" pitchFamily="18" charset="0"/>
                <a:cs typeface="Times New Roman" pitchFamily="18" charset="0"/>
              </a:rPr>
            </a:br>
            <a:r>
              <a:rPr lang="ru-RU" sz="2000" dirty="0">
                <a:latin typeface="Times New Roman" pitchFamily="18" charset="0"/>
                <a:cs typeface="Times New Roman" pitchFamily="18" charset="0"/>
              </a:rPr>
              <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Наберите в резиновую игрушку воду. А малыш пусть выдавит всю воду – также поможет сделать пальчики сильнее</a:t>
            </a:r>
            <a:r>
              <a:rPr lang="ru-RU" sz="2000" dirty="0" smtClean="0">
                <a:latin typeface="Times New Roman" pitchFamily="18" charset="0"/>
                <a:cs typeface="Times New Roman" pitchFamily="18" charset="0"/>
              </a:rPr>
              <a:t>.</a:t>
            </a:r>
            <a:br>
              <a:rPr lang="ru-RU" sz="2000" dirty="0" smtClean="0">
                <a:latin typeface="Times New Roman" pitchFamily="18" charset="0"/>
                <a:cs typeface="Times New Roman" pitchFamily="18" charset="0"/>
              </a:rPr>
            </a:br>
            <a:r>
              <a:rPr lang="ru-RU" sz="2000" dirty="0">
                <a:latin typeface="Times New Roman" pitchFamily="18" charset="0"/>
                <a:cs typeface="Times New Roman" pitchFamily="18" charset="0"/>
              </a:rPr>
              <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Поиграйте в пальчиковые игры, используя пальчиковые игрушки (это помогает крохе научиться использовать руку, работая разными пальчиками одновременно</a:t>
            </a:r>
            <a:r>
              <a:rPr lang="ru-RU" sz="2000" dirty="0" smtClean="0">
                <a:latin typeface="Times New Roman" pitchFamily="18" charset="0"/>
                <a:cs typeface="Times New Roman" pitchFamily="18" charset="0"/>
              </a:rPr>
              <a:t>).</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4" name="Содержимое 3" descr="305a37370b06ee0b5c44c99603a9e287.jpg.jpg"/>
          <p:cNvPicPr>
            <a:picLocks noGrp="1" noChangeAspect="1"/>
          </p:cNvPicPr>
          <p:nvPr>
            <p:ph idx="1"/>
          </p:nvPr>
        </p:nvPicPr>
        <p:blipFill>
          <a:blip r:embed="rId2"/>
          <a:stretch>
            <a:fillRect/>
          </a:stretch>
        </p:blipFill>
        <p:spPr>
          <a:xfrm>
            <a:off x="285720" y="3000373"/>
            <a:ext cx="3643338" cy="2426700"/>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29124" y="142852"/>
            <a:ext cx="4500594" cy="6357982"/>
          </a:xfrm>
          <a:solidFill>
            <a:srgbClr val="92D050"/>
          </a:solidFill>
        </p:spPr>
        <p:txBody>
          <a:bodyPr>
            <a:normAutofit fontScale="90000"/>
          </a:bodyPr>
          <a:lstStyle/>
          <a:p>
            <a:r>
              <a:rPr lang="ru-RU" sz="2200" dirty="0">
                <a:latin typeface="Times New Roman" pitchFamily="18" charset="0"/>
                <a:cs typeface="Times New Roman" pitchFamily="18" charset="0"/>
              </a:rPr>
              <a:t>КАК ПРАВИЛЬНО ДЕРЖАТЬ НОЖНИЦЫ?</a:t>
            </a:r>
            <a:br>
              <a:rPr lang="ru-RU" sz="2200" dirty="0">
                <a:latin typeface="Times New Roman" pitchFamily="18" charset="0"/>
                <a:cs typeface="Times New Roman" pitchFamily="18" charset="0"/>
              </a:rPr>
            </a:br>
            <a:r>
              <a:rPr lang="ru-RU" sz="2200" dirty="0">
                <a:latin typeface="Times New Roman" pitchFamily="18" charset="0"/>
                <a:cs typeface="Times New Roman" pitchFamily="18" charset="0"/>
              </a:rPr>
              <a:t>1. Пусть малыш держит ручку так, чтобы большой палец смотрел наверх. Наденьте на пальчик одно из колечек ножниц.</a:t>
            </a:r>
            <a:br>
              <a:rPr lang="ru-RU" sz="2200" dirty="0">
                <a:latin typeface="Times New Roman" pitchFamily="18" charset="0"/>
                <a:cs typeface="Times New Roman" pitchFamily="18" charset="0"/>
              </a:rPr>
            </a:br>
            <a:r>
              <a:rPr lang="ru-RU" sz="2200" dirty="0">
                <a:latin typeface="Times New Roman" pitchFamily="18" charset="0"/>
                <a:cs typeface="Times New Roman" pitchFamily="18" charset="0"/>
              </a:rPr>
              <a:t>2. Пусть малыш проденет кончик среднего пальца в другое колечко.</a:t>
            </a:r>
            <a:br>
              <a:rPr lang="ru-RU" sz="2200" dirty="0">
                <a:latin typeface="Times New Roman" pitchFamily="18" charset="0"/>
                <a:cs typeface="Times New Roman" pitchFamily="18" charset="0"/>
              </a:rPr>
            </a:br>
            <a:r>
              <a:rPr lang="ru-RU" sz="2200" dirty="0">
                <a:latin typeface="Times New Roman" pitchFamily="18" charset="0"/>
                <a:cs typeface="Times New Roman" pitchFamily="18" charset="0"/>
              </a:rPr>
              <a:t>3. Поместите указательный палец ребенка на второе колечко (снаружи).</a:t>
            </a:r>
            <a:br>
              <a:rPr lang="ru-RU" sz="2200" dirty="0">
                <a:latin typeface="Times New Roman" pitchFamily="18" charset="0"/>
                <a:cs typeface="Times New Roman" pitchFamily="18" charset="0"/>
              </a:rPr>
            </a:br>
            <a:r>
              <a:rPr lang="ru-RU" sz="2200" dirty="0">
                <a:latin typeface="Times New Roman" pitchFamily="18" charset="0"/>
                <a:cs typeface="Times New Roman" pitchFamily="18" charset="0"/>
              </a:rPr>
              <a:t>4. Безымянный палец и мизинец должны быть подогнуты (упираться в ладонь). Иногда безымянный палец вкладывается во второе колечко вместе с указательным.</a:t>
            </a:r>
            <a:br>
              <a:rPr lang="ru-RU" sz="2200" dirty="0">
                <a:latin typeface="Times New Roman" pitchFamily="18" charset="0"/>
                <a:cs typeface="Times New Roman" pitchFamily="18" charset="0"/>
              </a:rPr>
            </a:br>
            <a:r>
              <a:rPr lang="ru-RU" sz="2200" dirty="0">
                <a:latin typeface="Times New Roman" pitchFamily="18" charset="0"/>
                <a:cs typeface="Times New Roman" pitchFamily="18" charset="0"/>
              </a:rPr>
              <a:t>5. Поместите перед ребенком лист бумаги (выше уровня его глаз). Когда ребенок режет бумагу в направлении наверх, он автоматически берет ножницы правильно.</a:t>
            </a:r>
            <a:r>
              <a:rPr lang="ru-RU" sz="2000" dirty="0"/>
              <a:t/>
            </a:r>
            <a:br>
              <a:rPr lang="ru-RU" sz="2000" dirty="0"/>
            </a:br>
            <a:endParaRPr lang="ru-RU" sz="2000" dirty="0">
              <a:latin typeface="Times New Roman" pitchFamily="18" charset="0"/>
              <a:cs typeface="Times New Roman" pitchFamily="18" charset="0"/>
            </a:endParaRPr>
          </a:p>
        </p:txBody>
      </p:sp>
      <p:pic>
        <p:nvPicPr>
          <p:cNvPr id="4" name="Содержимое 3" descr="2.-DEDOS-TIJERAS-1.jpg"/>
          <p:cNvPicPr>
            <a:picLocks noGrp="1" noChangeAspect="1"/>
          </p:cNvPicPr>
          <p:nvPr>
            <p:ph idx="1"/>
          </p:nvPr>
        </p:nvPicPr>
        <p:blipFill>
          <a:blip r:embed="rId2"/>
          <a:stretch>
            <a:fillRect/>
          </a:stretch>
        </p:blipFill>
        <p:spPr>
          <a:xfrm>
            <a:off x="357158" y="1571612"/>
            <a:ext cx="4000527" cy="2756613"/>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71934" y="274638"/>
            <a:ext cx="4857784" cy="6369072"/>
          </a:xfrm>
          <a:solidFill>
            <a:srgbClr val="92D050"/>
          </a:solidFill>
        </p:spPr>
        <p:txBody>
          <a:bodyPr>
            <a:normAutofit/>
          </a:bodyPr>
          <a:lstStyle/>
          <a:p>
            <a:r>
              <a:rPr lang="ru-RU" sz="2000" b="1" dirty="0">
                <a:latin typeface="Times New Roman" pitchFamily="18" charset="0"/>
                <a:cs typeface="Times New Roman" pitchFamily="18" charset="0"/>
              </a:rPr>
              <a:t>Вот как развиваются у малыша навыки использования ножниц: </a:t>
            </a: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dirty="0" smtClean="0"/>
              <a:t/>
            </a:r>
            <a:br>
              <a:rPr lang="ru-RU" sz="2000" dirty="0" smtClean="0"/>
            </a:br>
            <a:r>
              <a:rPr lang="ru-RU" sz="2000" dirty="0" smtClean="0"/>
              <a:t>Ребенок </a:t>
            </a:r>
            <a:r>
              <a:rPr lang="ru-RU" sz="2000" dirty="0"/>
              <a:t>начинает проявлять интерес к ножницам и работе с ними. </a:t>
            </a:r>
            <a:r>
              <a:rPr lang="ru-RU" sz="2000" dirty="0" smtClean="0"/>
              <a:t/>
            </a:r>
            <a:br>
              <a:rPr lang="ru-RU" sz="2000" dirty="0" smtClean="0"/>
            </a:br>
            <a:r>
              <a:rPr lang="ru-RU" sz="2000" dirty="0" smtClean="0"/>
              <a:t>Ребенок </a:t>
            </a:r>
            <a:r>
              <a:rPr lang="ru-RU" sz="2000" dirty="0"/>
              <a:t>держит ножницы правильно. Ребенок открывает и закрывает ножницы произвольно. </a:t>
            </a:r>
            <a:r>
              <a:rPr lang="ru-RU" sz="2000" dirty="0" smtClean="0"/>
              <a:t/>
            </a:r>
            <a:br>
              <a:rPr lang="ru-RU" sz="2000" dirty="0" smtClean="0"/>
            </a:br>
            <a:r>
              <a:rPr lang="ru-RU" sz="2000" dirty="0" smtClean="0"/>
              <a:t>Ребенок </a:t>
            </a:r>
            <a:r>
              <a:rPr lang="ru-RU" sz="2000" dirty="0"/>
              <a:t>может отрезать кусок бумаги. Ребенок отрезает кусок бумаги, делая два или более последовательных надреза. Ребенок может разрезать лист бумаги пополам. </a:t>
            </a:r>
            <a:r>
              <a:rPr lang="ru-RU" sz="2000" dirty="0" smtClean="0"/>
              <a:t/>
            </a:r>
            <a:br>
              <a:rPr lang="ru-RU" sz="2000" dirty="0" smtClean="0"/>
            </a:br>
            <a:r>
              <a:rPr lang="ru-RU" sz="2000" dirty="0" smtClean="0"/>
              <a:t>Ребенок </a:t>
            </a:r>
            <a:r>
              <a:rPr lang="ru-RU" sz="2000" dirty="0"/>
              <a:t>может вырезать квадрат. </a:t>
            </a:r>
            <a:r>
              <a:rPr lang="ru-RU" sz="2000" dirty="0" smtClean="0"/>
              <a:t/>
            </a:r>
            <a:br>
              <a:rPr lang="ru-RU" sz="2000" dirty="0" smtClean="0"/>
            </a:br>
            <a:r>
              <a:rPr lang="ru-RU" sz="2000" dirty="0" smtClean="0"/>
              <a:t>Ребенок </a:t>
            </a:r>
            <a:r>
              <a:rPr lang="ru-RU" sz="2000" dirty="0"/>
              <a:t>вырезает фигуры более сложных  </a:t>
            </a:r>
            <a:r>
              <a:rPr lang="ru-RU" sz="2000" dirty="0" smtClean="0"/>
              <a:t>форм.</a:t>
            </a:r>
            <a:r>
              <a:rPr lang="ru-RU" sz="2000" dirty="0"/>
              <a:t/>
            </a:r>
            <a:br>
              <a:rPr lang="ru-RU" sz="2000" dirty="0"/>
            </a:br>
            <a:endParaRPr lang="ru-RU" sz="2000" dirty="0">
              <a:latin typeface="Times New Roman" pitchFamily="18" charset="0"/>
              <a:cs typeface="Times New Roman" pitchFamily="18" charset="0"/>
            </a:endParaRPr>
          </a:p>
        </p:txBody>
      </p:sp>
      <p:pic>
        <p:nvPicPr>
          <p:cNvPr id="4" name="Содержимое 3" descr="shutterstock_138372686.jpg"/>
          <p:cNvPicPr>
            <a:picLocks noGrp="1" noChangeAspect="1"/>
          </p:cNvPicPr>
          <p:nvPr>
            <p:ph idx="1"/>
          </p:nvPr>
        </p:nvPicPr>
        <p:blipFill>
          <a:blip r:embed="rId2"/>
          <a:stretch>
            <a:fillRect/>
          </a:stretch>
        </p:blipFill>
        <p:spPr>
          <a:xfrm>
            <a:off x="285720" y="1785926"/>
            <a:ext cx="3714776" cy="2900370"/>
          </a:xfrm>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TotalTime>
  <Words>23</Words>
  <Application>Microsoft Office PowerPoint</Application>
  <PresentationFormat>Экран (4:3)</PresentationFormat>
  <Paragraphs>7</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Тема Office</vt:lpstr>
      <vt:lpstr>Как научить ребёнка пользоваться ножницами</vt:lpstr>
      <vt:lpstr>Вырезать ножницами начинаем со средней группы – после четырех лет. На занятиях по аппликации в средней группе дети впервые знакомятся с ножницами.  Прежде чем приступить к вырезыванию нужно выбрать ножницы.  </vt:lpstr>
      <vt:lpstr>Как правильно выбрать ножницы?  Главным критерием должны служить безопасность и удобство.  Ножницы должны быть среднего размера с закругленными концами. Хорошо если ручки у ножниц будут резиновыми – они мягче и не скользят. Ну и, конечно, колечки у ручек ножниц должны подходить по размеру малышу. Лучше если одно колечко будет круглое (для большого пальчика, а вот другое удлиненное (для указательного и среднего пальчика). Так ребенку будет легче, иначе пальчики разбегутся во все стороны. Ножницы для детей нужно выбирать не очень большие. Лезвия у них должны быть прямые около 10-20 см длинной, хорошо наточенные, концы закруглённые. Ножницы не должны быть тугими.</vt:lpstr>
      <vt:lpstr>Расскажите малышу, что ножницы можно использовать только для резки бумаги (нельзя резать одежду, скатерть, мелки, пальцы, волосы и т. д.).  Расскажите, что с ножницами нельзя ходить, бегать и прыгать. Покажите, как правильно нужно передавать ножницы своему товарищу (ручками вперед).  </vt:lpstr>
      <vt:lpstr>Прежде чем дать малышу ножницы, поиграйте с ним в веселые игры, которые помогут усовершенствовать зрительно-моторную координацию, а также сделают пальчики крохи сильнее.  Пусть малыш попробует проделать дырки в бумаге с помощью дырокола (под Вашим надзором, конечно) – это сделает его руки сильнее.  Наберите в резиновую игрушку воду. А малыш пусть выдавит всю воду – также поможет сделать пальчики сильнее.  Поиграйте в пальчиковые игры, используя пальчиковые игрушки (это помогает крохе научиться использовать руку, работая разными пальчиками одновременно). </vt:lpstr>
      <vt:lpstr>КАК ПРАВИЛЬНО ДЕРЖАТЬ НОЖНИЦЫ? 1. Пусть малыш держит ручку так, чтобы большой палец смотрел наверх. Наденьте на пальчик одно из колечек ножниц. 2. Пусть малыш проденет кончик среднего пальца в другое колечко. 3. Поместите указательный палец ребенка на второе колечко (снаружи). 4. Безымянный палец и мизинец должны быть подогнуты (упираться в ладонь). Иногда безымянный палец вкладывается во второе колечко вместе с указательным. 5. Поместите перед ребенком лист бумаги (выше уровня его глаз). Когда ребенок режет бумагу в направлении наверх, он автоматически берет ножницы правильно. </vt:lpstr>
      <vt:lpstr>Вот как развиваются у малыша навыки использования ножниц:   Ребенок начинает проявлять интерес к ножницам и работе с ними.  Ребенок держит ножницы правильно. Ребенок открывает и закрывает ножницы произвольно.  Ребенок может отрезать кусок бумаги. Ребенок отрезает кусок бумаги, делая два или более последовательных надреза. Ребенок может разрезать лист бумаги пополам.  Ребенок может вырезать квадрат.  Ребенок вырезает фигуры более сложных  форм.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Как научить ребёнка пользоваться ножницами</dc:title>
  <dc:creator>Пользователь Windows</dc:creator>
  <cp:lastModifiedBy>Пользователь Windows</cp:lastModifiedBy>
  <cp:revision>6</cp:revision>
  <dcterms:created xsi:type="dcterms:W3CDTF">2022-09-25T10:25:48Z</dcterms:created>
  <dcterms:modified xsi:type="dcterms:W3CDTF">2022-09-25T11:24:58Z</dcterms:modified>
</cp:coreProperties>
</file>