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0" r:id="rId5"/>
    <p:sldId id="262" r:id="rId6"/>
    <p:sldId id="264" r:id="rId7"/>
    <p:sldId id="265" r:id="rId8"/>
    <p:sldId id="266" r:id="rId9"/>
    <p:sldId id="267" r:id="rId10"/>
    <p:sldId id="268" r:id="rId11"/>
    <p:sldId id="269" r:id="rId12"/>
    <p:sldId id="270" r:id="rId13"/>
    <p:sldId id="271" r:id="rId14"/>
    <p:sldId id="272" r:id="rId15"/>
    <p:sldId id="273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49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61EA46-2C36-4D9A-B226-2B6A8AA0C476}" type="datetimeFigureOut">
              <a:rPr lang="ru-RU" smtClean="0"/>
              <a:t>05.09.2022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947C68-4B7A-4CB9-A447-50E7ADD72AA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61EA46-2C36-4D9A-B226-2B6A8AA0C476}" type="datetimeFigureOut">
              <a:rPr lang="ru-RU" smtClean="0"/>
              <a:t>05.09.2022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947C68-4B7A-4CB9-A447-50E7ADD72AA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61EA46-2C36-4D9A-B226-2B6A8AA0C476}" type="datetimeFigureOut">
              <a:rPr lang="ru-RU" smtClean="0"/>
              <a:t>05.09.2022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947C68-4B7A-4CB9-A447-50E7ADD72AA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61EA46-2C36-4D9A-B226-2B6A8AA0C476}" type="datetimeFigureOut">
              <a:rPr lang="ru-RU" smtClean="0"/>
              <a:t>05.09.2022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947C68-4B7A-4CB9-A447-50E7ADD72AA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61EA46-2C36-4D9A-B226-2B6A8AA0C476}" type="datetimeFigureOut">
              <a:rPr lang="ru-RU" smtClean="0"/>
              <a:t>05.09.2022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947C68-4B7A-4CB9-A447-50E7ADD72AA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61EA46-2C36-4D9A-B226-2B6A8AA0C476}" type="datetimeFigureOut">
              <a:rPr lang="ru-RU" smtClean="0"/>
              <a:t>05.09.2022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947C68-4B7A-4CB9-A447-50E7ADD72AA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61EA46-2C36-4D9A-B226-2B6A8AA0C476}" type="datetimeFigureOut">
              <a:rPr lang="ru-RU" smtClean="0"/>
              <a:t>05.09.2022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947C68-4B7A-4CB9-A447-50E7ADD72AA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61EA46-2C36-4D9A-B226-2B6A8AA0C476}" type="datetimeFigureOut">
              <a:rPr lang="ru-RU" smtClean="0"/>
              <a:t>05.09.2022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947C68-4B7A-4CB9-A447-50E7ADD72AA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61EA46-2C36-4D9A-B226-2B6A8AA0C476}" type="datetimeFigureOut">
              <a:rPr lang="ru-RU" smtClean="0"/>
              <a:t>05.09.2022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947C68-4B7A-4CB9-A447-50E7ADD72AA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61EA46-2C36-4D9A-B226-2B6A8AA0C476}" type="datetimeFigureOut">
              <a:rPr lang="ru-RU" smtClean="0"/>
              <a:t>05.09.2022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947C68-4B7A-4CB9-A447-50E7ADD72AA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61EA46-2C36-4D9A-B226-2B6A8AA0C476}" type="datetimeFigureOut">
              <a:rPr lang="ru-RU" smtClean="0"/>
              <a:t>05.09.2022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947C68-4B7A-4CB9-A447-50E7ADD72AA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61EA46-2C36-4D9A-B226-2B6A8AA0C476}" type="datetimeFigureOut">
              <a:rPr lang="ru-RU" smtClean="0"/>
              <a:t>05.09.2022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C947C68-4B7A-4CB9-A447-50E7ADD72AAC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hyperlink" Target="https://4ege.ru/sochinenie/60212-kriterii-ocenivanija-itogovogo-sochinenija.html" TargetMode="Externa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620689"/>
            <a:ext cx="7772400" cy="2160239"/>
          </a:xfrm>
        </p:spPr>
        <p:txBody>
          <a:bodyPr>
            <a:normAutofit/>
          </a:bodyPr>
          <a:lstStyle/>
          <a:p>
            <a:r>
              <a:rPr lang="ru-RU" sz="4800" b="1" dirty="0" smtClean="0">
                <a:solidFill>
                  <a:srgbClr val="FF0000"/>
                </a:solidFill>
              </a:rPr>
              <a:t>ПОДГОТОВКА К ИТОГОВОМУ СОЧИНЕНИЮ 2022-2023 </a:t>
            </a:r>
            <a:endParaRPr lang="ru-RU" sz="4800" b="1" dirty="0">
              <a:solidFill>
                <a:srgbClr val="FF0000"/>
              </a:solidFill>
            </a:endParaRPr>
          </a:p>
        </p:txBody>
      </p:sp>
      <p:pic>
        <p:nvPicPr>
          <p:cNvPr id="5122" name="Picture 2" descr="Гифка школа, домашняя страница, элементарно,  gif картинки, свобода, элементаль,  гиф анимация скачать бесплатно 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16016" y="3105684"/>
            <a:ext cx="3725034" cy="346428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786210"/>
          </a:xfrm>
        </p:spPr>
        <p:txBody>
          <a:bodyPr>
            <a:normAutofit fontScale="90000"/>
          </a:bodyPr>
          <a:lstStyle/>
          <a:p>
            <a:r>
              <a:rPr lang="ru-RU" sz="4000" b="1" dirty="0" smtClean="0">
                <a:solidFill>
                  <a:srgbClr val="FF0000"/>
                </a:solidFill>
              </a:rPr>
              <a:t>Критерий № 2 «Аргументация. Привлечение литературного материала»</a:t>
            </a:r>
            <a:r>
              <a:rPr lang="ru-RU" b="1" dirty="0" smtClean="0"/>
              <a:t/>
            </a:r>
            <a:br>
              <a:rPr lang="ru-RU" b="1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484784"/>
            <a:ext cx="8229600" cy="5688632"/>
          </a:xfrm>
        </p:spPr>
        <p:txBody>
          <a:bodyPr>
            <a:normAutofit fontScale="32500" lnSpcReduction="20000"/>
          </a:bodyPr>
          <a:lstStyle/>
          <a:p>
            <a:pPr fontAlgn="base"/>
            <a:r>
              <a:rPr lang="ru-RU" sz="7400" dirty="0" smtClean="0"/>
              <a:t>Данный </a:t>
            </a:r>
            <a:r>
              <a:rPr lang="ru-RU" sz="7400" dirty="0"/>
              <a:t>критерий нацеливает на проверку умения строить рассуждение, доказывать свою позицию, формулируя аргументы и подкрепляя их примерами из литературного материала. </a:t>
            </a:r>
            <a:r>
              <a:rPr lang="ru-RU" sz="7400" dirty="0">
                <a:solidFill>
                  <a:schemeClr val="tx2"/>
                </a:solidFill>
              </a:rPr>
              <a:t>Можно привлекать художественные произведения, дневники, мемуары, публицистику, произведения устного народного творчества (за исключением малых жанров), другие источники отечественной или мировой литературы </a:t>
            </a:r>
            <a:r>
              <a:rPr lang="ru-RU" sz="7400" dirty="0"/>
              <a:t>(</a:t>
            </a:r>
            <a:r>
              <a:rPr lang="ru-RU" sz="7400" u="sng" dirty="0"/>
              <a:t>достаточно опоры на один текст).</a:t>
            </a:r>
          </a:p>
          <a:p>
            <a:pPr fontAlgn="base"/>
            <a:r>
              <a:rPr lang="ru-RU" sz="7400" dirty="0"/>
              <a:t>«Незачет» ставится при условии, если сочинение не содержит аргументации, написано без опоры на литературный материал, или в нем существенно искажено содержание выбранного текста, или литературный материал лишь упоминается в работе (аргументы примерами не подкрепляются). Во всех остальных случаях выставляется «зачет».</a:t>
            </a:r>
          </a:p>
          <a:p>
            <a:pPr fontAlgn="base"/>
            <a:r>
              <a:rPr lang="ru-RU" sz="6000" dirty="0" smtClean="0"/>
              <a:t/>
            </a:r>
            <a:br>
              <a:rPr lang="ru-RU" sz="6000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Критерий № 3 «Композиция и логика рассуждения»</a:t>
            </a:r>
            <a:r>
              <a:rPr lang="ru-RU" b="1" dirty="0" smtClean="0"/>
              <a:t/>
            </a:r>
            <a:br>
              <a:rPr lang="ru-RU" b="1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484784"/>
            <a:ext cx="8229600" cy="5544616"/>
          </a:xfrm>
        </p:spPr>
        <p:txBody>
          <a:bodyPr>
            <a:normAutofit fontScale="92500" lnSpcReduction="20000"/>
          </a:bodyPr>
          <a:lstStyle/>
          <a:p>
            <a:pPr fontAlgn="base"/>
            <a:r>
              <a:rPr lang="ru-RU" dirty="0" smtClean="0"/>
              <a:t>Данный </a:t>
            </a:r>
            <a:r>
              <a:rPr lang="ru-RU" dirty="0"/>
              <a:t>критерий нацеливает на проверку умения логично выстраивать рассуждение на предложенную тему. Участник должен выдерживать соотношение между тезисом и доказательствами.</a:t>
            </a:r>
          </a:p>
          <a:p>
            <a:pPr fontAlgn="base"/>
            <a:r>
              <a:rPr lang="ru-RU" dirty="0"/>
              <a:t>«Незачет» ставится при условии, если грубые логические нарушения мешают пониманию смысла сказанного или отсутствует </a:t>
            </a:r>
            <a:r>
              <a:rPr lang="ru-RU" dirty="0" err="1"/>
              <a:t>тезисно-доказательная</a:t>
            </a:r>
            <a:r>
              <a:rPr lang="ru-RU" dirty="0"/>
              <a:t> часть. Во всех остальных случаях выставляется «зачет».</a:t>
            </a:r>
          </a:p>
          <a:p>
            <a:pPr fontAlgn="base">
              <a:buNone/>
            </a:pP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Критерий № 4 «Качество письменной речи»</a:t>
            </a:r>
            <a:br>
              <a:rPr lang="ru-RU" b="1" dirty="0" smtClean="0">
                <a:solidFill>
                  <a:srgbClr val="FF0000"/>
                </a:solidFill>
              </a:rPr>
            </a:b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5001419"/>
          </a:xfrm>
        </p:spPr>
        <p:txBody>
          <a:bodyPr>
            <a:normAutofit fontScale="85000" lnSpcReduction="20000"/>
          </a:bodyPr>
          <a:lstStyle/>
          <a:p>
            <a:pPr fontAlgn="base"/>
            <a:r>
              <a:rPr lang="ru-RU" dirty="0" smtClean="0"/>
              <a:t>Данный </a:t>
            </a:r>
            <a:r>
              <a:rPr lang="ru-RU" dirty="0"/>
              <a:t>критерий нацеливает на проверку речевого оформления текста сочинения.</a:t>
            </a:r>
          </a:p>
          <a:p>
            <a:pPr fontAlgn="base"/>
            <a:r>
              <a:rPr lang="ru-RU" dirty="0"/>
              <a:t>Участник должен точно выражать мысли, используя разнообразную лексику и различные грамматические конструкции, при необходимости уместно употреблять термины.</a:t>
            </a:r>
          </a:p>
          <a:p>
            <a:pPr fontAlgn="base"/>
            <a:r>
              <a:rPr lang="ru-RU" dirty="0"/>
              <a:t>«Незачет» ставится при условии, если низкое качество речи (в том числе речевые ошибки) существенно затрудняет понимание смысла сочинения. Во всех остальных случаях выставляется «зачет».</a:t>
            </a:r>
          </a:p>
          <a:p>
            <a:pPr fontAlgn="base"/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Критерий № 5 «Грамотность»</a:t>
            </a:r>
            <a:br>
              <a:rPr lang="ru-RU" b="1" dirty="0" smtClean="0">
                <a:solidFill>
                  <a:srgbClr val="FF0000"/>
                </a:solidFill>
              </a:rPr>
            </a:b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908720"/>
            <a:ext cx="8229600" cy="5217443"/>
          </a:xfrm>
        </p:spPr>
        <p:txBody>
          <a:bodyPr>
            <a:noAutofit/>
          </a:bodyPr>
          <a:lstStyle/>
          <a:p>
            <a:pPr fontAlgn="base"/>
            <a:r>
              <a:rPr lang="ru-RU" sz="4000" dirty="0" smtClean="0"/>
              <a:t>Данный </a:t>
            </a:r>
            <a:r>
              <a:rPr lang="ru-RU" sz="4000" dirty="0"/>
              <a:t>критерий позволяет оценить грамотность выпускника.</a:t>
            </a:r>
          </a:p>
          <a:p>
            <a:pPr fontAlgn="base"/>
            <a:r>
              <a:rPr lang="ru-RU" sz="4000" dirty="0"/>
              <a:t>«Незачет» ставится при условии, если на 100 слов в среднем приходится в сумме более пяти ошибок: грамматических, орфографических, пунктуационных.</a:t>
            </a:r>
          </a:p>
          <a:p>
            <a:pPr fontAlgn="base">
              <a:buNone/>
            </a:pP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000" dirty="0" smtClean="0"/>
              <a:t/>
            </a:r>
            <a:br>
              <a:rPr lang="ru-RU" sz="4000" dirty="0" smtClean="0"/>
            </a:br>
            <a:endParaRPr lang="ru-RU" sz="4000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3528" y="620688"/>
            <a:ext cx="8363272" cy="5505475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4800" b="1" dirty="0" smtClean="0">
                <a:solidFill>
                  <a:srgbClr val="FF0000"/>
                </a:solidFill>
              </a:rPr>
              <a:t>     </a:t>
            </a:r>
            <a:r>
              <a:rPr lang="ru-RU" sz="4800" b="1" dirty="0" smtClean="0">
                <a:solidFill>
                  <a:schemeClr val="tx2"/>
                </a:solidFill>
              </a:rPr>
              <a:t>Следуя критериям, вы успешно справитесь с поставленной задачей!</a:t>
            </a:r>
          </a:p>
          <a:p>
            <a:pPr algn="ctr">
              <a:buNone/>
            </a:pPr>
            <a:r>
              <a:rPr lang="ru-RU" sz="4800" b="1" dirty="0" smtClean="0">
                <a:solidFill>
                  <a:srgbClr val="FF0000"/>
                </a:solidFill>
              </a:rPr>
              <a:t>УДАЧИ ВАМ!</a:t>
            </a:r>
          </a:p>
          <a:p>
            <a:pPr algn="ctr">
              <a:buNone/>
            </a:pPr>
            <a:endParaRPr lang="ru-RU" sz="4800" b="1" dirty="0">
              <a:solidFill>
                <a:srgbClr val="FF0000"/>
              </a:solidFill>
            </a:endParaRPr>
          </a:p>
        </p:txBody>
      </p:sp>
      <p:pic>
        <p:nvPicPr>
          <p:cNvPr id="8194" name="Picture 2" descr="C:\Users\Пользователь\Downloads\84423278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71800" y="4077072"/>
            <a:ext cx="3430667" cy="208823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02034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/>
            </a:r>
            <a:br>
              <a:rPr lang="ru-RU" b="1" dirty="0" smtClean="0">
                <a:solidFill>
                  <a:srgbClr val="FF0000"/>
                </a:solidFill>
              </a:rPr>
            </a:br>
            <a:r>
              <a:rPr lang="ru-RU" sz="3100" b="1" dirty="0" smtClean="0">
                <a:solidFill>
                  <a:srgbClr val="FF0000"/>
                </a:solidFill>
              </a:rPr>
              <a:t>Разделы и подразделы закрытого банка тем ИС</a:t>
            </a:r>
            <a:r>
              <a:rPr lang="ru-RU" sz="3100" dirty="0" smtClean="0">
                <a:solidFill>
                  <a:srgbClr val="FF0000"/>
                </a:solidFill>
              </a:rPr>
              <a:t/>
            </a:r>
            <a:br>
              <a:rPr lang="ru-RU" sz="3100" dirty="0" smtClean="0">
                <a:solidFill>
                  <a:srgbClr val="FF0000"/>
                </a:solidFill>
              </a:rPr>
            </a:br>
            <a:endParaRPr lang="ru-RU" sz="3100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548680"/>
            <a:ext cx="8856984" cy="5577483"/>
          </a:xfrm>
        </p:spPr>
        <p:txBody>
          <a:bodyPr>
            <a:normAutofit fontScale="25000" lnSpcReduction="2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sz="11200" b="1" dirty="0"/>
              <a:t>1. Духовно-нравственные ориентиры в жизни </a:t>
            </a:r>
            <a:r>
              <a:rPr lang="ru-RU" sz="11200" b="1" dirty="0" smtClean="0"/>
              <a:t>человека</a:t>
            </a:r>
            <a:r>
              <a:rPr lang="ru-RU" sz="11200" dirty="0" smtClean="0"/>
              <a:t/>
            </a:r>
            <a:br>
              <a:rPr lang="ru-RU" sz="11200" dirty="0" smtClean="0"/>
            </a:br>
            <a:r>
              <a:rPr lang="ru-RU" sz="11200" dirty="0"/>
              <a:t>1.1. Внутренний мир человека и его личностные качества.</a:t>
            </a:r>
            <a:r>
              <a:rPr lang="ru-RU" sz="11200" dirty="0" smtClean="0"/>
              <a:t/>
            </a:r>
            <a:br>
              <a:rPr lang="ru-RU" sz="11200" dirty="0" smtClean="0"/>
            </a:br>
            <a:r>
              <a:rPr lang="ru-RU" sz="11200" dirty="0"/>
              <a:t>1.2. Отношение человека к другому человеку (окружению), нравственные идеалы и выбор между добром и злом.</a:t>
            </a:r>
            <a:r>
              <a:rPr lang="ru-RU" sz="11200" dirty="0" smtClean="0"/>
              <a:t/>
            </a:r>
            <a:br>
              <a:rPr lang="ru-RU" sz="11200" dirty="0" smtClean="0"/>
            </a:br>
            <a:r>
              <a:rPr lang="ru-RU" sz="11200" dirty="0"/>
              <a:t>1.3. Познание человеком самого себя.</a:t>
            </a:r>
            <a:r>
              <a:rPr lang="ru-RU" sz="11200" dirty="0" smtClean="0"/>
              <a:t/>
            </a:r>
            <a:br>
              <a:rPr lang="ru-RU" sz="11200" dirty="0" smtClean="0"/>
            </a:br>
            <a:r>
              <a:rPr lang="ru-RU" sz="11200" dirty="0"/>
              <a:t>1.4. Свобода человека и ее ограничения</a:t>
            </a:r>
            <a:r>
              <a:rPr lang="ru-RU" sz="11200" dirty="0" smtClean="0"/>
              <a:t>.</a:t>
            </a:r>
            <a:br>
              <a:rPr lang="ru-RU" sz="11200" dirty="0" smtClean="0"/>
            </a:br>
            <a:r>
              <a:rPr lang="ru-RU" sz="11200" b="1" dirty="0"/>
              <a:t>2. Семья, общество, Отечество в жизни </a:t>
            </a:r>
            <a:r>
              <a:rPr lang="ru-RU" sz="11200" b="1" dirty="0" smtClean="0"/>
              <a:t>человека</a:t>
            </a:r>
            <a:r>
              <a:rPr lang="ru-RU" sz="11200" dirty="0" smtClean="0"/>
              <a:t/>
            </a:r>
            <a:br>
              <a:rPr lang="ru-RU" sz="11200" dirty="0" smtClean="0"/>
            </a:br>
            <a:r>
              <a:rPr lang="ru-RU" sz="11200" dirty="0"/>
              <a:t>2.1. Семья, род; семейные ценности и традиции.</a:t>
            </a:r>
            <a:r>
              <a:rPr lang="ru-RU" sz="11200" dirty="0" smtClean="0"/>
              <a:t/>
            </a:r>
            <a:br>
              <a:rPr lang="ru-RU" sz="11200" dirty="0" smtClean="0"/>
            </a:br>
            <a:r>
              <a:rPr lang="ru-RU" sz="11200" dirty="0"/>
              <a:t>2.2. Человек и общество.</a:t>
            </a:r>
            <a:r>
              <a:rPr lang="ru-RU" sz="11200" dirty="0" smtClean="0"/>
              <a:t/>
            </a:r>
            <a:br>
              <a:rPr lang="ru-RU" sz="11200" dirty="0" smtClean="0"/>
            </a:br>
            <a:r>
              <a:rPr lang="ru-RU" sz="11200" dirty="0"/>
              <a:t>2.3. Родина, государство, гражданская позиция человека</a:t>
            </a:r>
            <a:r>
              <a:rPr lang="ru-RU" sz="11200" dirty="0" smtClean="0"/>
              <a:t>.</a:t>
            </a:r>
            <a:br>
              <a:rPr lang="ru-RU" sz="11200" dirty="0" smtClean="0"/>
            </a:br>
            <a:r>
              <a:rPr lang="ru-RU" sz="11200" b="1" dirty="0"/>
              <a:t>3. Природа и культура в жизни </a:t>
            </a:r>
            <a:r>
              <a:rPr lang="ru-RU" sz="11200" b="1" dirty="0" smtClean="0"/>
              <a:t>человека</a:t>
            </a:r>
            <a:r>
              <a:rPr lang="ru-RU" sz="11200" dirty="0" smtClean="0"/>
              <a:t/>
            </a:r>
            <a:br>
              <a:rPr lang="ru-RU" sz="11200" dirty="0" smtClean="0"/>
            </a:br>
            <a:r>
              <a:rPr lang="ru-RU" sz="11200" dirty="0"/>
              <a:t>3.1. Природа и человек.</a:t>
            </a:r>
            <a:r>
              <a:rPr lang="ru-RU" sz="11200" dirty="0" smtClean="0"/>
              <a:t/>
            </a:r>
            <a:br>
              <a:rPr lang="ru-RU" sz="11200" dirty="0" smtClean="0"/>
            </a:br>
            <a:r>
              <a:rPr lang="ru-RU" sz="11200" dirty="0"/>
              <a:t>3.2. Наука и человек.</a:t>
            </a:r>
            <a:r>
              <a:rPr lang="ru-RU" sz="11200" dirty="0" smtClean="0"/>
              <a:t/>
            </a:r>
            <a:br>
              <a:rPr lang="ru-RU" sz="11200" dirty="0" smtClean="0"/>
            </a:br>
            <a:r>
              <a:rPr lang="ru-RU" sz="11200" dirty="0"/>
              <a:t>3.3. Искусство и человек.</a:t>
            </a:r>
            <a:r>
              <a:rPr lang="ru-RU" sz="11200" dirty="0" smtClean="0"/>
              <a:t/>
            </a:r>
            <a:br>
              <a:rPr lang="ru-RU" sz="11200" dirty="0" smtClean="0"/>
            </a:br>
            <a:r>
              <a:rPr lang="ru-RU" sz="9600" dirty="0" smtClean="0"/>
              <a:t/>
            </a:r>
            <a:br>
              <a:rPr lang="ru-RU" sz="9600" dirty="0" smtClean="0"/>
            </a:br>
            <a:endParaRPr lang="ru-RU" sz="9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274638"/>
            <a:ext cx="8507288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Комментарии к разделам закрытого банка тем ИС</a:t>
            </a:r>
            <a:r>
              <a:rPr lang="ru-RU" dirty="0" smtClean="0">
                <a:solidFill>
                  <a:srgbClr val="FF0000"/>
                </a:solidFill>
              </a:rPr>
              <a:t/>
            </a:r>
            <a:br>
              <a:rPr lang="ru-RU" dirty="0" smtClean="0">
                <a:solidFill>
                  <a:srgbClr val="FF0000"/>
                </a:solidFill>
              </a:rPr>
            </a:b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1268760"/>
            <a:ext cx="8435280" cy="5400600"/>
          </a:xfrm>
        </p:spPr>
        <p:txBody>
          <a:bodyPr>
            <a:normAutofit fontScale="55000" lnSpcReduction="2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sz="3800" b="1" dirty="0"/>
              <a:t>Раздел 1. Духовно-нравственные ориентиры в жизни человека</a:t>
            </a:r>
            <a:r>
              <a:rPr lang="ru-RU" sz="3800" dirty="0" smtClean="0"/>
              <a:t/>
            </a:r>
            <a:br>
              <a:rPr lang="ru-RU" sz="3800" dirty="0" smtClean="0"/>
            </a:br>
            <a:r>
              <a:rPr lang="ru-RU" sz="3800" dirty="0" smtClean="0"/>
              <a:t/>
            </a:r>
            <a:br>
              <a:rPr lang="ru-RU" sz="3800" dirty="0" smtClean="0"/>
            </a:br>
            <a:r>
              <a:rPr lang="ru-RU" sz="3800" dirty="0"/>
              <a:t>Темы этого раздела:</a:t>
            </a:r>
            <a:r>
              <a:rPr lang="ru-RU" sz="3800" dirty="0" smtClean="0"/>
              <a:t/>
            </a:r>
            <a:br>
              <a:rPr lang="ru-RU" sz="3800" dirty="0" smtClean="0"/>
            </a:br>
            <a:r>
              <a:rPr lang="ru-RU" sz="3800" dirty="0"/>
              <a:t>→ связаны с вопросами, которые человек задаёт себе сам, в том числе в ситуации нравственного выбора;</a:t>
            </a:r>
            <a:r>
              <a:rPr lang="ru-RU" sz="3800" dirty="0" smtClean="0"/>
              <a:t/>
            </a:r>
            <a:br>
              <a:rPr lang="ru-RU" sz="3800" dirty="0" smtClean="0"/>
            </a:br>
            <a:r>
              <a:rPr lang="ru-RU" sz="3800" dirty="0"/>
              <a:t>→ нацеливают на рассуждение о нравственных идеалах и моральных нормах, сиюминутном и вечном, добре и зле, о свободе и ответственности;</a:t>
            </a:r>
            <a:r>
              <a:rPr lang="ru-RU" sz="3800" dirty="0" smtClean="0"/>
              <a:t/>
            </a:r>
            <a:br>
              <a:rPr lang="ru-RU" sz="3800" dirty="0" smtClean="0"/>
            </a:br>
            <a:r>
              <a:rPr lang="ru-RU" sz="3800" dirty="0"/>
              <a:t>→ касаются размышлений о смысле жизни, гуманном и антигуманном поступках, их мотивах, причинах внутреннего разлада и об угрызениях совести;</a:t>
            </a:r>
            <a:r>
              <a:rPr lang="ru-RU" sz="3800" dirty="0" smtClean="0"/>
              <a:t/>
            </a:r>
            <a:br>
              <a:rPr lang="ru-RU" sz="3800" dirty="0" smtClean="0"/>
            </a:br>
            <a:r>
              <a:rPr lang="ru-RU" sz="3800" dirty="0"/>
              <a:t>→ позволяют задуматься об образе жизни человека, о выборе им жизненного пути, значимой цели и средствах её достижения, любви и дружбе;</a:t>
            </a:r>
            <a:r>
              <a:rPr lang="ru-RU" sz="3800" dirty="0" smtClean="0"/>
              <a:t/>
            </a:r>
            <a:br>
              <a:rPr lang="ru-RU" sz="3800" dirty="0" smtClean="0"/>
            </a:br>
            <a:r>
              <a:rPr lang="ru-RU" sz="3800" dirty="0"/>
              <a:t>→ побуждают к самоанализу, осмыслению опыта других людей (или поступков литературных героев), стремящихся понять себя.</a:t>
            </a:r>
            <a:r>
              <a:rPr lang="ru-RU" sz="3800" dirty="0" smtClean="0"/>
              <a:t/>
            </a:r>
            <a:br>
              <a:rPr lang="ru-RU" sz="3800" dirty="0" smtClean="0"/>
            </a:br>
            <a:endParaRPr lang="ru-RU" sz="38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Раздел 2. Семья, общество, Отечество в жизни человека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412776"/>
            <a:ext cx="8291264" cy="5445224"/>
          </a:xfrm>
        </p:spPr>
        <p:txBody>
          <a:bodyPr>
            <a:normAutofit fontScale="32500" lnSpcReduction="20000"/>
          </a:bodyPr>
          <a:lstStyle/>
          <a:p>
            <a:pPr>
              <a:buNone/>
            </a:pP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sz="6700" dirty="0"/>
              <a:t>Темы этого раздела:</a:t>
            </a:r>
            <a:r>
              <a:rPr lang="ru-RU" sz="6700" dirty="0" smtClean="0"/>
              <a:t/>
            </a:r>
            <a:br>
              <a:rPr lang="ru-RU" sz="6700" dirty="0" smtClean="0"/>
            </a:br>
            <a:r>
              <a:rPr lang="ru-RU" sz="6700" dirty="0"/>
              <a:t>→ связаны со взглядом на человека как представителя семьи, социума, народа, поколения, эпохи;</a:t>
            </a:r>
            <a:r>
              <a:rPr lang="ru-RU" sz="6700" dirty="0" smtClean="0"/>
              <a:t/>
            </a:r>
            <a:br>
              <a:rPr lang="ru-RU" sz="6700" dirty="0" smtClean="0"/>
            </a:br>
            <a:r>
              <a:rPr lang="ru-RU" sz="6700" dirty="0"/>
              <a:t>→ нацеливают на размышление о семейных и общественных ценностях, традициях и обычаях, межличностных отношениях и влиянии среды на человека;</a:t>
            </a:r>
            <a:r>
              <a:rPr lang="ru-RU" sz="6700" dirty="0" smtClean="0"/>
              <a:t/>
            </a:r>
            <a:br>
              <a:rPr lang="ru-RU" sz="6700" dirty="0" smtClean="0"/>
            </a:br>
            <a:r>
              <a:rPr lang="ru-RU" sz="6700" dirty="0"/>
              <a:t>→ касаются вопросов исторического времени, гражданских идеалов, важности сохранения исторической памяти, роли личности в истории;</a:t>
            </a:r>
            <a:r>
              <a:rPr lang="ru-RU" sz="6700" dirty="0" smtClean="0"/>
              <a:t/>
            </a:r>
            <a:br>
              <a:rPr lang="ru-RU" sz="6700" dirty="0" smtClean="0"/>
            </a:br>
            <a:r>
              <a:rPr lang="ru-RU" sz="6700" dirty="0"/>
              <a:t>→ позволяют задуматься о славе и бесславии, личном и общественном, своём вкладе в общественный прогресс;</a:t>
            </a:r>
            <a:r>
              <a:rPr lang="ru-RU" sz="6700" dirty="0" smtClean="0"/>
              <a:t/>
            </a:r>
            <a:br>
              <a:rPr lang="ru-RU" sz="6700" dirty="0" smtClean="0"/>
            </a:br>
            <a:r>
              <a:rPr lang="ru-RU" sz="6700" dirty="0"/>
              <a:t>→ побуждают рассуждать об образовании и о воспитании, споре поколений и об общественном благополучии, о народном подвиге и направлениях развития общества.</a:t>
            </a:r>
            <a:r>
              <a:rPr lang="ru-RU" sz="6700" dirty="0" smtClean="0"/>
              <a:t/>
            </a:r>
            <a:br>
              <a:rPr lang="ru-RU" sz="6700" dirty="0" smtClean="0"/>
            </a:br>
            <a:endParaRPr lang="ru-RU" sz="67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Раздел 3. Природа и культура в жизни человека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069160"/>
          </a:xfrm>
        </p:spPr>
        <p:txBody>
          <a:bodyPr>
            <a:normAutofit fontScale="62500" lnSpcReduction="20000"/>
          </a:bodyPr>
          <a:lstStyle/>
          <a:p>
            <a:pPr>
              <a:buNone/>
            </a:pPr>
            <a:r>
              <a:rPr lang="ru-RU" dirty="0" smtClean="0"/>
              <a:t/>
            </a:r>
            <a:br>
              <a:rPr lang="ru-RU" dirty="0" smtClean="0"/>
            </a:br>
            <a:r>
              <a:rPr lang="ru-RU" sz="3800" dirty="0"/>
              <a:t>Темы этого раздела:</a:t>
            </a:r>
            <a:r>
              <a:rPr lang="ru-RU" sz="3800" dirty="0" smtClean="0"/>
              <a:t/>
            </a:r>
            <a:br>
              <a:rPr lang="ru-RU" sz="3800" dirty="0" smtClean="0"/>
            </a:br>
            <a:r>
              <a:rPr lang="ru-RU" sz="3800" dirty="0"/>
              <a:t>→ связаны с философскими, социальными, этическими, эстетическими проблемами, вопросами экологии;</a:t>
            </a:r>
            <a:r>
              <a:rPr lang="ru-RU" sz="3800" dirty="0" smtClean="0"/>
              <a:t/>
            </a:r>
            <a:br>
              <a:rPr lang="ru-RU" sz="3800" dirty="0" smtClean="0"/>
            </a:br>
            <a:r>
              <a:rPr lang="ru-RU" sz="3800" dirty="0"/>
              <a:t>→ нацеливают на рассуждение об искусстве и науке, о феномене таланта, ценности художественного творчества и научного поиска, о собственных предпочтениях или интересах в области искусства и науки;</a:t>
            </a:r>
            <a:r>
              <a:rPr lang="ru-RU" sz="3800" dirty="0" smtClean="0"/>
              <a:t/>
            </a:r>
            <a:br>
              <a:rPr lang="ru-RU" sz="3800" dirty="0" smtClean="0"/>
            </a:br>
            <a:r>
              <a:rPr lang="ru-RU" sz="3800" dirty="0"/>
              <a:t>→ касаются миссии художника и ответственности человека науки, значения великих творений искусства и научных открытий (в том числе в связи с юбилейными датами);</a:t>
            </a:r>
            <a:r>
              <a:rPr lang="ru-RU" sz="3800" dirty="0" smtClean="0"/>
              <a:t/>
            </a:r>
            <a:br>
              <a:rPr lang="ru-RU" sz="3800" dirty="0" smtClean="0"/>
            </a:br>
            <a:r>
              <a:rPr lang="ru-RU" sz="3800" dirty="0"/>
              <a:t>→ позволяют осмысливать роль культуры в жизни человека, важность исторической памяти, сохранения традиционных ценностей;</a:t>
            </a:r>
            <a:r>
              <a:rPr lang="ru-RU" sz="3800" dirty="0" smtClean="0"/>
              <a:t/>
            </a:r>
            <a:br>
              <a:rPr lang="ru-RU" sz="3800" dirty="0" smtClean="0"/>
            </a:br>
            <a:r>
              <a:rPr lang="ru-RU" sz="3800" dirty="0"/>
              <a:t>→ побуждают задуматься о взаимодействии человека и природы, направлениях развития культуры, влиянии искусства и новых технологий на человека.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786210"/>
          </a:xfrm>
        </p:spPr>
        <p:txBody>
          <a:bodyPr>
            <a:normAutofit fontScale="90000"/>
          </a:bodyPr>
          <a:lstStyle/>
          <a:p>
            <a:r>
              <a:rPr lang="ru-RU" sz="3600" b="1" dirty="0" smtClean="0">
                <a:solidFill>
                  <a:schemeClr val="tx2"/>
                </a:solidFill>
              </a:rPr>
              <a:t>Образец комплекта тем</a:t>
            </a: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b="1" dirty="0" smtClean="0">
                <a:solidFill>
                  <a:srgbClr val="FF0000"/>
                </a:solidFill>
              </a:rPr>
              <a:t>Каждый комплект будет состоять из шесть тем – по две темы из каждого раздела банка.</a:t>
            </a:r>
            <a:endParaRPr lang="ru-RU" sz="3600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844824"/>
            <a:ext cx="8219256" cy="5544616"/>
          </a:xfrm>
        </p:spPr>
        <p:txBody>
          <a:bodyPr>
            <a:normAutofit fontScale="32500" lnSpcReduction="20000"/>
          </a:bodyPr>
          <a:lstStyle/>
          <a:p>
            <a:pPr>
              <a:buNone/>
            </a:pP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sz="8600" dirty="0" smtClean="0"/>
              <a:t>1. </a:t>
            </a:r>
            <a:r>
              <a:rPr lang="ru-RU" sz="8600" b="1" dirty="0" smtClean="0"/>
              <a:t>Как</a:t>
            </a:r>
            <a:r>
              <a:rPr lang="ru-RU" sz="8600" b="1" dirty="0"/>
              <a:t>, </a:t>
            </a:r>
            <a:r>
              <a:rPr lang="ru-RU" sz="8600" b="1" dirty="0" err="1"/>
              <a:t>по-Вашему</a:t>
            </a:r>
            <a:r>
              <a:rPr lang="ru-RU" sz="8600" b="1" dirty="0"/>
              <a:t>, связаны понятия чести и совести?</a:t>
            </a:r>
            <a:r>
              <a:rPr lang="ru-RU" sz="8600" b="1" dirty="0" smtClean="0"/>
              <a:t/>
            </a:r>
            <a:br>
              <a:rPr lang="ru-RU" sz="8600" b="1" dirty="0" smtClean="0"/>
            </a:br>
            <a:r>
              <a:rPr lang="ru-RU" sz="8600" b="1" dirty="0" smtClean="0"/>
              <a:t>1. Что </a:t>
            </a:r>
            <a:r>
              <a:rPr lang="ru-RU" sz="8600" b="1" dirty="0"/>
              <a:t>Вы вкладываете в понятие «счастье</a:t>
            </a:r>
            <a:r>
              <a:rPr lang="ru-RU" sz="8600" b="1" dirty="0" smtClean="0"/>
              <a:t>»?</a:t>
            </a:r>
          </a:p>
          <a:p>
            <a:pPr>
              <a:buNone/>
            </a:pPr>
            <a:r>
              <a:rPr lang="ru-RU" sz="8600" b="1" dirty="0" smtClean="0"/>
              <a:t/>
            </a:r>
            <a:br>
              <a:rPr lang="ru-RU" sz="8600" b="1" dirty="0" smtClean="0"/>
            </a:br>
            <a:r>
              <a:rPr lang="ru-RU" sz="8600" b="1" dirty="0" smtClean="0"/>
              <a:t>2.Семейные </a:t>
            </a:r>
            <a:r>
              <a:rPr lang="ru-RU" sz="8600" b="1" dirty="0"/>
              <a:t>ценности и их место в жизни человека.</a:t>
            </a:r>
            <a:r>
              <a:rPr lang="ru-RU" sz="8600" b="1" dirty="0" smtClean="0"/>
              <a:t/>
            </a:r>
            <a:br>
              <a:rPr lang="ru-RU" sz="8600" b="1" dirty="0" smtClean="0"/>
            </a:br>
            <a:r>
              <a:rPr lang="ru-RU" sz="8600" b="1" dirty="0" smtClean="0"/>
              <a:t>2.В </a:t>
            </a:r>
            <a:r>
              <a:rPr lang="ru-RU" sz="8600" b="1" dirty="0"/>
              <a:t>чём может проявляться любовь к Отечеству</a:t>
            </a:r>
            <a:r>
              <a:rPr lang="ru-RU" sz="8600" b="1" dirty="0" smtClean="0"/>
              <a:t>?</a:t>
            </a:r>
          </a:p>
          <a:p>
            <a:pPr>
              <a:buNone/>
            </a:pPr>
            <a:r>
              <a:rPr lang="ru-RU" sz="8600" b="1" dirty="0" smtClean="0"/>
              <a:t/>
            </a:r>
            <a:br>
              <a:rPr lang="ru-RU" sz="8600" b="1" dirty="0" smtClean="0"/>
            </a:br>
            <a:r>
              <a:rPr lang="ru-RU" sz="8600" b="1" dirty="0" smtClean="0"/>
              <a:t>3.Способно </a:t>
            </a:r>
            <a:r>
              <a:rPr lang="ru-RU" sz="8600" b="1" dirty="0"/>
              <a:t>ли, с Вашей точки зрения, явление культуры (книга, музыкальное произведение, фильм, спектакль) изменить взгляды человека на жизнь?</a:t>
            </a:r>
            <a:r>
              <a:rPr lang="ru-RU" sz="8600" b="1" dirty="0" smtClean="0"/>
              <a:t/>
            </a:r>
            <a:br>
              <a:rPr lang="ru-RU" sz="8600" b="1" dirty="0" smtClean="0"/>
            </a:br>
            <a:r>
              <a:rPr lang="ru-RU" sz="8600" b="1" dirty="0" smtClean="0"/>
              <a:t>3.Чему </a:t>
            </a:r>
            <a:r>
              <a:rPr lang="ru-RU" sz="8600" b="1" dirty="0"/>
              <a:t>человек может научиться у природы?</a:t>
            </a:r>
            <a:r>
              <a:rPr lang="ru-RU" sz="8600" b="1" dirty="0" smtClean="0"/>
              <a:t/>
            </a:r>
            <a:br>
              <a:rPr lang="ru-RU" sz="8600" b="1" dirty="0" smtClean="0"/>
            </a:br>
            <a:endParaRPr lang="ru-RU" sz="8600" b="1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764704"/>
            <a:ext cx="8219256" cy="5361459"/>
          </a:xfrm>
        </p:spPr>
        <p:txBody>
          <a:bodyPr/>
          <a:lstStyle/>
          <a:p>
            <a:pPr>
              <a:buNone/>
            </a:pPr>
            <a:r>
              <a:rPr lang="ru-RU" b="1" i="1" dirty="0"/>
              <a:t>Успешное написание итогового сочинения является для выпускников 11 классов допуском к государственной итоговой аттестации. </a:t>
            </a:r>
            <a:r>
              <a:rPr lang="ru-RU" b="1" i="1" dirty="0">
                <a:hlinkClick r:id="rId2"/>
              </a:rPr>
              <a:t>Оценивается сочинение</a:t>
            </a:r>
            <a:r>
              <a:rPr lang="ru-RU" b="1" i="1" dirty="0"/>
              <a:t> по системе «зачёт»/«незачёт». </a:t>
            </a:r>
            <a:r>
              <a:rPr lang="ru-RU" b="1" i="1" u="sng" dirty="0"/>
              <a:t>Рекомендуемый </a:t>
            </a:r>
            <a:r>
              <a:rPr lang="ru-RU" b="1" i="1" dirty="0"/>
              <a:t>объем сочинения − от </a:t>
            </a:r>
            <a:r>
              <a:rPr lang="ru-RU" b="1" i="1" dirty="0">
                <a:solidFill>
                  <a:srgbClr val="FF0000"/>
                </a:solidFill>
              </a:rPr>
              <a:t>350 слов, </a:t>
            </a:r>
            <a:r>
              <a:rPr lang="ru-RU" b="1" i="1" u="sng" dirty="0"/>
              <a:t>минимальный</a:t>
            </a:r>
            <a:r>
              <a:rPr lang="ru-RU" b="1" i="1" dirty="0"/>
              <a:t> – не менее </a:t>
            </a:r>
            <a:r>
              <a:rPr lang="ru-RU" b="1" i="1" dirty="0">
                <a:solidFill>
                  <a:srgbClr val="FF0000"/>
                </a:solidFill>
              </a:rPr>
              <a:t>250 слов.</a:t>
            </a:r>
            <a:endParaRPr lang="ru-RU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СТРУКТУРА: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sz="8000" dirty="0" smtClean="0"/>
              <a:t>1.Тезис.</a:t>
            </a:r>
          </a:p>
          <a:p>
            <a:r>
              <a:rPr lang="ru-RU" sz="8000" dirty="0" smtClean="0"/>
              <a:t>2. Аргументы</a:t>
            </a:r>
          </a:p>
          <a:p>
            <a:r>
              <a:rPr lang="ru-RU" sz="8000" dirty="0" smtClean="0"/>
              <a:t>3.Вывод</a:t>
            </a:r>
          </a:p>
          <a:p>
            <a:pPr algn="ctr">
              <a:buNone/>
            </a:pPr>
            <a:r>
              <a:rPr lang="ru-RU" sz="8000" dirty="0" smtClean="0">
                <a:solidFill>
                  <a:srgbClr val="FF0000"/>
                </a:solidFill>
              </a:rPr>
              <a:t>4 абзаца!</a:t>
            </a:r>
            <a:endParaRPr lang="ru-RU" sz="80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КРИТЕРИИ ОЦЕНИВАНИЯ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257800"/>
          </a:xfrm>
        </p:spPr>
        <p:txBody>
          <a:bodyPr>
            <a:normAutofit fontScale="62500" lnSpcReduction="20000"/>
          </a:bodyPr>
          <a:lstStyle/>
          <a:p>
            <a:pPr fontAlgn="base"/>
            <a:r>
              <a:rPr lang="ru-RU" sz="4000" b="1" dirty="0">
                <a:solidFill>
                  <a:srgbClr val="FF0000"/>
                </a:solidFill>
              </a:rPr>
              <a:t>Критерий № 1 «Соответствие теме»</a:t>
            </a:r>
          </a:p>
          <a:p>
            <a:pPr fontAlgn="base"/>
            <a:r>
              <a:rPr lang="ru-RU" sz="4000" dirty="0"/>
              <a:t>Данный критерий нацеливает на проверку содержания сочинения.</a:t>
            </a:r>
          </a:p>
          <a:p>
            <a:pPr fontAlgn="base"/>
            <a:r>
              <a:rPr lang="ru-RU" sz="4000" dirty="0"/>
              <a:t>Участник должен рассуждать на предложенную тему, выбрав путь ее раскрытия (например, отвечает на вопрос, поставленный в теме, или размышляет над предложенной проблемой и т.п.).</a:t>
            </a:r>
          </a:p>
          <a:p>
            <a:pPr fontAlgn="base"/>
            <a:r>
              <a:rPr lang="ru-RU" sz="4000" dirty="0"/>
              <a:t>«Незачет» ставится только в случае, если сочинение не соответствует теме, в нем нет ответа на вопрос, поставленный в теме, или в сочинении не прослеживается конкретной цели высказывания. Во всех остальных случаях выставляется «зачет».</a:t>
            </a:r>
          </a:p>
          <a:p>
            <a:pPr fontAlgn="base"/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000" dirty="0" smtClean="0"/>
              <a:t/>
            </a:r>
            <a:br>
              <a:rPr lang="ru-RU" sz="4000" dirty="0" smtClean="0"/>
            </a:br>
            <a:endParaRPr lang="ru-RU" sz="4000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58</TotalTime>
  <Words>449</Words>
  <Application>Microsoft Office PowerPoint</Application>
  <PresentationFormat>Экран (4:3)</PresentationFormat>
  <Paragraphs>44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ПОДГОТОВКА К ИТОГОВОМУ СОЧИНЕНИЮ 2022-2023 </vt:lpstr>
      <vt:lpstr> Разделы и подразделы закрытого банка тем ИС </vt:lpstr>
      <vt:lpstr>Комментарии к разделам закрытого банка тем ИС </vt:lpstr>
      <vt:lpstr>Раздел 2. Семья, общество, Отечество в жизни человека</vt:lpstr>
      <vt:lpstr>Раздел 3. Природа и культура в жизни человека</vt:lpstr>
      <vt:lpstr>Образец комплекта тем Каждый комплект будет состоять из шесть тем – по две темы из каждого раздела банка.</vt:lpstr>
      <vt:lpstr>Слайд 7</vt:lpstr>
      <vt:lpstr>СТРУКТУРА:</vt:lpstr>
      <vt:lpstr>КРИТЕРИИ ОЦЕНИВАНИЯ</vt:lpstr>
      <vt:lpstr>Критерий № 2 «Аргументация. Привлечение литературного материала» </vt:lpstr>
      <vt:lpstr>Критерий № 3 «Композиция и логика рассуждения» </vt:lpstr>
      <vt:lpstr>Критерий № 4 «Качество письменной речи» </vt:lpstr>
      <vt:lpstr>Критерий № 5 «Грамотность» </vt:lpstr>
      <vt:lpstr>Слайд 14</vt:lpstr>
      <vt:lpstr>Слайд 15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ПОДГОТОВКА К ИТОГОВОМУ СОЧИНЕНИЮ 2022-2023</dc:title>
  <dc:creator>Пользователь</dc:creator>
  <cp:lastModifiedBy>Пользователь</cp:lastModifiedBy>
  <cp:revision>8</cp:revision>
  <dcterms:created xsi:type="dcterms:W3CDTF">2022-09-05T16:11:22Z</dcterms:created>
  <dcterms:modified xsi:type="dcterms:W3CDTF">2022-09-05T17:10:00Z</dcterms:modified>
</cp:coreProperties>
</file>