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79" r:id="rId3"/>
    <p:sldId id="257" r:id="rId4"/>
    <p:sldId id="258" r:id="rId5"/>
    <p:sldId id="300" r:id="rId6"/>
    <p:sldId id="280" r:id="rId7"/>
    <p:sldId id="281" r:id="rId8"/>
    <p:sldId id="295" r:id="rId9"/>
    <p:sldId id="284" r:id="rId10"/>
    <p:sldId id="286" r:id="rId11"/>
    <p:sldId id="288" r:id="rId12"/>
    <p:sldId id="287" r:id="rId13"/>
    <p:sldId id="297" r:id="rId14"/>
    <p:sldId id="282" r:id="rId15"/>
    <p:sldId id="283" r:id="rId16"/>
    <p:sldId id="293" r:id="rId17"/>
    <p:sldId id="299" r:id="rId19"/>
    <p:sldId id="289" r:id="rId20"/>
    <p:sldId id="291" r:id="rId21"/>
    <p:sldId id="290" r:id="rId22"/>
    <p:sldId id="292" r:id="rId23"/>
    <p:sldId id="29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4E57B5-6B9E-4A97-9545-669E4E3406C4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46B5FF-E5A7-4C7C-8C31-59C6033DECA2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20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Функциональная грамотность </a:t>
          </a:r>
          <a:endParaRPr lang="ru-RU" sz="20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D435A0EF-A794-4B80-9C9D-7377968672EC}" cxnId="{5533CBD7-DAA4-47E4-AB63-F6BAE956B37A}" type="par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9E9D7D1B-E661-4AED-88F6-02469780B0C2}" cxnId="{5533CBD7-DAA4-47E4-AB63-F6BAE956B37A}" type="sib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B38A407C-264C-4E4B-AE67-AC0A15C8DEEE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4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Математическая</a:t>
          </a:r>
          <a:endParaRPr lang="ru-RU" sz="24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C7A8E748-F9EE-46DE-A999-203A56EB6974}" cxnId="{111F5A91-231A-46DB-B8FD-48C1D29672C2}" type="par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62F2FCF1-0C49-446D-80B3-ECF30B06DAA4}" cxnId="{111F5A91-231A-46DB-B8FD-48C1D29672C2}" type="sib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94E19B94-A1FC-42E1-8464-85893EDAD699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4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Финансовая</a:t>
          </a:r>
          <a:endParaRPr lang="ru-RU" sz="24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DB12E8E3-9920-4F4F-9F68-52E41B8EFE00}" cxnId="{82B406AE-1C4A-4FCE-8668-8FA536342DC5}" type="par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D3505716-C019-4792-8F65-D0FE9B8B2359}" cxnId="{82B406AE-1C4A-4FCE-8668-8FA536342DC5}" type="sib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2F791886-0A6D-4526-8A49-430ABA34825A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4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Естественнонаучная</a:t>
          </a:r>
          <a:endParaRPr lang="ru-RU" sz="24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BFE516F9-5372-402B-AD0D-BDF6D23EF6AC}" cxnId="{89E556A4-6741-433F-819B-3E0C0942C4A4}" type="par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3A592C32-838B-4330-89A9-57F9B19603B4}" cxnId="{89E556A4-6741-433F-819B-3E0C0942C4A4}" type="sib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5F735EAF-AF4F-45EA-96C0-94DF40A98AD6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4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Читательская</a:t>
          </a:r>
          <a:endParaRPr lang="ru-RU" sz="24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4C5A42E2-088C-450E-A508-1AA9FDADEB56}" cxnId="{B9219AEC-CEFE-4705-9A69-75AC52718EA8}" type="par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90E3E174-4BE5-43D0-B98C-3810ADF161C2}" cxnId="{B9219AEC-CEFE-4705-9A69-75AC52718EA8}" type="sib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4A626996-2FE7-442D-BFE3-4CF9EFB5E085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4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Критическое мышление</a:t>
          </a:r>
          <a:endParaRPr lang="ru-RU" sz="24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D3E75C71-1C09-4A40-9FFE-4393FC52F398}" cxnId="{C1F11BBE-E04F-44DE-99F0-D4FF2280EA05}" type="par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C195F81C-2A4F-4532-B97D-BC8CC01CD1EE}" cxnId="{C1F11BBE-E04F-44DE-99F0-D4FF2280EA05}" type="sibTrans">
      <dgm:prSet/>
      <dgm:spPr/>
      <dgm:t>
        <a:bodyPr/>
        <a:lstStyle/>
        <a:p>
          <a:endParaRPr lang="ru-RU" sz="280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97E4FDCD-3EB0-41C2-A691-98A6B3DF3072}" type="pres">
      <dgm:prSet presAssocID="{E14E57B5-6B9E-4A97-9545-669E4E3406C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E87989-CE70-467F-8152-AC30C57BD359}" type="pres">
      <dgm:prSet presAssocID="{5B46B5FF-E5A7-4C7C-8C31-59C6033DECA2}" presName="centerShape" presStyleLbl="node0" presStyleIdx="0" presStyleCnt="1" custScaleX="144111" custScaleY="131208" custLinFactNeighborX="-791" custLinFactNeighborY="9221"/>
      <dgm:spPr/>
      <dgm:t>
        <a:bodyPr/>
        <a:lstStyle/>
        <a:p>
          <a:endParaRPr lang="ru-RU"/>
        </a:p>
      </dgm:t>
    </dgm:pt>
    <dgm:pt modelId="{36E2BCBB-CFDE-4D01-9DD6-2692950759F7}" type="pres">
      <dgm:prSet presAssocID="{C7A8E748-F9EE-46DE-A999-203A56EB6974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EA06B107-4E7D-4D6C-A505-764D40FF2257}" type="pres">
      <dgm:prSet presAssocID="{B38A407C-264C-4E4B-AE67-AC0A15C8DEEE}" presName="node" presStyleLbl="node1" presStyleIdx="0" presStyleCnt="5" custScaleX="1242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F6AB2F-5DA5-462B-BB27-7D05B69F11EF}" type="pres">
      <dgm:prSet presAssocID="{DB12E8E3-9920-4F4F-9F68-52E41B8EFE00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F5CE390B-2650-4EA2-836F-3CD88533E639}" type="pres">
      <dgm:prSet presAssocID="{94E19B94-A1FC-42E1-8464-85893EDAD699}" presName="node" presStyleLbl="node1" presStyleIdx="1" presStyleCnt="5" custRadScaleRad="112359" custRadScaleInc="-15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C4E7D-366F-4D99-8F01-68DD29A31B92}" type="pres">
      <dgm:prSet presAssocID="{BFE516F9-5372-402B-AD0D-BDF6D23EF6AC}" presName="parTrans" presStyleLbl="bgSibTrans2D1" presStyleIdx="2" presStyleCnt="5" custLinFactNeighborX="3314" custLinFactNeighborY="12405"/>
      <dgm:spPr/>
      <dgm:t>
        <a:bodyPr/>
        <a:lstStyle/>
        <a:p>
          <a:endParaRPr lang="ru-RU"/>
        </a:p>
      </dgm:t>
    </dgm:pt>
    <dgm:pt modelId="{2EE3237A-06DA-41A4-AE26-AEE006594C75}" type="pres">
      <dgm:prSet presAssocID="{2F791886-0A6D-4526-8A49-430ABA34825A}" presName="node" presStyleLbl="node1" presStyleIdx="2" presStyleCnt="5" custScaleX="158920" custRadScaleRad="92364" custRadScaleInc="1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B2B586-12A1-4B4D-81B7-0C5631F4FED5}" type="pres">
      <dgm:prSet presAssocID="{4C5A42E2-088C-450E-A508-1AA9FDADEB56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C8FDE067-462A-4ECF-8C91-7AE08B6B776C}" type="pres">
      <dgm:prSet presAssocID="{5F735EAF-AF4F-45EA-96C0-94DF40A98AD6}" presName="node" presStyleLbl="node1" presStyleIdx="3" presStyleCnt="5" custRadScaleRad="115432" custRadScaleInc="18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32B58-0AEB-4176-A535-AE800A9EA4A1}" type="pres">
      <dgm:prSet presAssocID="{D3E75C71-1C09-4A40-9FFE-4393FC52F398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FCA97465-4C87-40D1-98E3-162059077121}" type="pres">
      <dgm:prSet presAssocID="{4A626996-2FE7-442D-BFE3-4CF9EFB5E08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118504-BC68-4322-AABF-AC8058621E97}" type="presOf" srcId="{4A626996-2FE7-442D-BFE3-4CF9EFB5E085}" destId="{FCA97465-4C87-40D1-98E3-162059077121}" srcOrd="0" destOrd="0" presId="urn:microsoft.com/office/officeart/2005/8/layout/radial4"/>
    <dgm:cxn modelId="{A67B307B-8DA4-4A46-9706-7BB34D3A895E}" type="presOf" srcId="{B38A407C-264C-4E4B-AE67-AC0A15C8DEEE}" destId="{EA06B107-4E7D-4D6C-A505-764D40FF2257}" srcOrd="0" destOrd="0" presId="urn:microsoft.com/office/officeart/2005/8/layout/radial4"/>
    <dgm:cxn modelId="{40A8991D-C144-4520-92ED-A943AA4CC89A}" type="presOf" srcId="{5F735EAF-AF4F-45EA-96C0-94DF40A98AD6}" destId="{C8FDE067-462A-4ECF-8C91-7AE08B6B776C}" srcOrd="0" destOrd="0" presId="urn:microsoft.com/office/officeart/2005/8/layout/radial4"/>
    <dgm:cxn modelId="{956FE05B-01D8-47DE-AB33-7A337944AA05}" type="presOf" srcId="{E14E57B5-6B9E-4A97-9545-669E4E3406C4}" destId="{97E4FDCD-3EB0-41C2-A691-98A6B3DF3072}" srcOrd="0" destOrd="0" presId="urn:microsoft.com/office/officeart/2005/8/layout/radial4"/>
    <dgm:cxn modelId="{388D83A0-F754-46AD-A863-511C966AD1DA}" type="presOf" srcId="{2F791886-0A6D-4526-8A49-430ABA34825A}" destId="{2EE3237A-06DA-41A4-AE26-AEE006594C75}" srcOrd="0" destOrd="0" presId="urn:microsoft.com/office/officeart/2005/8/layout/radial4"/>
    <dgm:cxn modelId="{82B406AE-1C4A-4FCE-8668-8FA536342DC5}" srcId="{5B46B5FF-E5A7-4C7C-8C31-59C6033DECA2}" destId="{94E19B94-A1FC-42E1-8464-85893EDAD699}" srcOrd="1" destOrd="0" parTransId="{DB12E8E3-9920-4F4F-9F68-52E41B8EFE00}" sibTransId="{D3505716-C019-4792-8F65-D0FE9B8B2359}"/>
    <dgm:cxn modelId="{99FFA144-6849-4697-A73E-435E24C48075}" type="presOf" srcId="{D3E75C71-1C09-4A40-9FFE-4393FC52F398}" destId="{AB432B58-0AEB-4176-A535-AE800A9EA4A1}" srcOrd="0" destOrd="0" presId="urn:microsoft.com/office/officeart/2005/8/layout/radial4"/>
    <dgm:cxn modelId="{5533CBD7-DAA4-47E4-AB63-F6BAE956B37A}" srcId="{E14E57B5-6B9E-4A97-9545-669E4E3406C4}" destId="{5B46B5FF-E5A7-4C7C-8C31-59C6033DECA2}" srcOrd="0" destOrd="0" parTransId="{D435A0EF-A794-4B80-9C9D-7377968672EC}" sibTransId="{9E9D7D1B-E661-4AED-88F6-02469780B0C2}"/>
    <dgm:cxn modelId="{C4421D33-C55A-48CC-A257-007AAB30ED20}" type="presOf" srcId="{94E19B94-A1FC-42E1-8464-85893EDAD699}" destId="{F5CE390B-2650-4EA2-836F-3CD88533E639}" srcOrd="0" destOrd="0" presId="urn:microsoft.com/office/officeart/2005/8/layout/radial4"/>
    <dgm:cxn modelId="{9C8485C4-E523-4827-9416-D2D2C9A2F561}" type="presOf" srcId="{BFE516F9-5372-402B-AD0D-BDF6D23EF6AC}" destId="{851C4E7D-366F-4D99-8F01-68DD29A31B92}" srcOrd="0" destOrd="0" presId="urn:microsoft.com/office/officeart/2005/8/layout/radial4"/>
    <dgm:cxn modelId="{89E556A4-6741-433F-819B-3E0C0942C4A4}" srcId="{5B46B5FF-E5A7-4C7C-8C31-59C6033DECA2}" destId="{2F791886-0A6D-4526-8A49-430ABA34825A}" srcOrd="2" destOrd="0" parTransId="{BFE516F9-5372-402B-AD0D-BDF6D23EF6AC}" sibTransId="{3A592C32-838B-4330-89A9-57F9B19603B4}"/>
    <dgm:cxn modelId="{C1F11BBE-E04F-44DE-99F0-D4FF2280EA05}" srcId="{5B46B5FF-E5A7-4C7C-8C31-59C6033DECA2}" destId="{4A626996-2FE7-442D-BFE3-4CF9EFB5E085}" srcOrd="4" destOrd="0" parTransId="{D3E75C71-1C09-4A40-9FFE-4393FC52F398}" sibTransId="{C195F81C-2A4F-4532-B97D-BC8CC01CD1EE}"/>
    <dgm:cxn modelId="{2039A04D-14F2-4779-A0F0-BFBB119B9C52}" type="presOf" srcId="{DB12E8E3-9920-4F4F-9F68-52E41B8EFE00}" destId="{E3F6AB2F-5DA5-462B-BB27-7D05B69F11EF}" srcOrd="0" destOrd="0" presId="urn:microsoft.com/office/officeart/2005/8/layout/radial4"/>
    <dgm:cxn modelId="{AB4EE930-D756-4211-AC57-14B9777AB97D}" type="presOf" srcId="{5B46B5FF-E5A7-4C7C-8C31-59C6033DECA2}" destId="{33E87989-CE70-467F-8152-AC30C57BD359}" srcOrd="0" destOrd="0" presId="urn:microsoft.com/office/officeart/2005/8/layout/radial4"/>
    <dgm:cxn modelId="{CF5B3896-8C0C-4116-8F7F-765F52A5A114}" type="presOf" srcId="{C7A8E748-F9EE-46DE-A999-203A56EB6974}" destId="{36E2BCBB-CFDE-4D01-9DD6-2692950759F7}" srcOrd="0" destOrd="0" presId="urn:microsoft.com/office/officeart/2005/8/layout/radial4"/>
    <dgm:cxn modelId="{111F5A91-231A-46DB-B8FD-48C1D29672C2}" srcId="{5B46B5FF-E5A7-4C7C-8C31-59C6033DECA2}" destId="{B38A407C-264C-4E4B-AE67-AC0A15C8DEEE}" srcOrd="0" destOrd="0" parTransId="{C7A8E748-F9EE-46DE-A999-203A56EB6974}" sibTransId="{62F2FCF1-0C49-446D-80B3-ECF30B06DAA4}"/>
    <dgm:cxn modelId="{01C4BAC5-75F9-4862-B4AC-133DCAFB67BF}" type="presOf" srcId="{4C5A42E2-088C-450E-A508-1AA9FDADEB56}" destId="{EAB2B586-12A1-4B4D-81B7-0C5631F4FED5}" srcOrd="0" destOrd="0" presId="urn:microsoft.com/office/officeart/2005/8/layout/radial4"/>
    <dgm:cxn modelId="{B9219AEC-CEFE-4705-9A69-75AC52718EA8}" srcId="{5B46B5FF-E5A7-4C7C-8C31-59C6033DECA2}" destId="{5F735EAF-AF4F-45EA-96C0-94DF40A98AD6}" srcOrd="3" destOrd="0" parTransId="{4C5A42E2-088C-450E-A508-1AA9FDADEB56}" sibTransId="{90E3E174-4BE5-43D0-B98C-3810ADF161C2}"/>
    <dgm:cxn modelId="{2875CB97-5C45-44CA-BA35-83D8C8CA24C9}" type="presParOf" srcId="{97E4FDCD-3EB0-41C2-A691-98A6B3DF3072}" destId="{33E87989-CE70-467F-8152-AC30C57BD359}" srcOrd="0" destOrd="0" presId="urn:microsoft.com/office/officeart/2005/8/layout/radial4"/>
    <dgm:cxn modelId="{4B9057A9-35D3-471A-863D-F385F9CAD057}" type="presParOf" srcId="{97E4FDCD-3EB0-41C2-A691-98A6B3DF3072}" destId="{36E2BCBB-CFDE-4D01-9DD6-2692950759F7}" srcOrd="1" destOrd="0" presId="urn:microsoft.com/office/officeart/2005/8/layout/radial4"/>
    <dgm:cxn modelId="{E8EA51AA-8ECF-48E3-9842-E0EF6A2458D0}" type="presParOf" srcId="{97E4FDCD-3EB0-41C2-A691-98A6B3DF3072}" destId="{EA06B107-4E7D-4D6C-A505-764D40FF2257}" srcOrd="2" destOrd="0" presId="urn:microsoft.com/office/officeart/2005/8/layout/radial4"/>
    <dgm:cxn modelId="{504581CE-EFAB-49FC-84CD-E1A9F13F9F6B}" type="presParOf" srcId="{97E4FDCD-3EB0-41C2-A691-98A6B3DF3072}" destId="{E3F6AB2F-5DA5-462B-BB27-7D05B69F11EF}" srcOrd="3" destOrd="0" presId="urn:microsoft.com/office/officeart/2005/8/layout/radial4"/>
    <dgm:cxn modelId="{3F7A26B9-6536-4561-AD17-46BC17ADCACD}" type="presParOf" srcId="{97E4FDCD-3EB0-41C2-A691-98A6B3DF3072}" destId="{F5CE390B-2650-4EA2-836F-3CD88533E639}" srcOrd="4" destOrd="0" presId="urn:microsoft.com/office/officeart/2005/8/layout/radial4"/>
    <dgm:cxn modelId="{D8EA646B-466A-4E2D-B748-D915065F7ADF}" type="presParOf" srcId="{97E4FDCD-3EB0-41C2-A691-98A6B3DF3072}" destId="{851C4E7D-366F-4D99-8F01-68DD29A31B92}" srcOrd="5" destOrd="0" presId="urn:microsoft.com/office/officeart/2005/8/layout/radial4"/>
    <dgm:cxn modelId="{47F16F5F-2CA9-4F78-9E89-5DDC04DB566C}" type="presParOf" srcId="{97E4FDCD-3EB0-41C2-A691-98A6B3DF3072}" destId="{2EE3237A-06DA-41A4-AE26-AEE006594C75}" srcOrd="6" destOrd="0" presId="urn:microsoft.com/office/officeart/2005/8/layout/radial4"/>
    <dgm:cxn modelId="{B6758E2A-A960-4D39-B6F7-0E3BB6007355}" type="presParOf" srcId="{97E4FDCD-3EB0-41C2-A691-98A6B3DF3072}" destId="{EAB2B586-12A1-4B4D-81B7-0C5631F4FED5}" srcOrd="7" destOrd="0" presId="urn:microsoft.com/office/officeart/2005/8/layout/radial4"/>
    <dgm:cxn modelId="{82A054ED-7DBD-4A7A-BE25-FCF680A80108}" type="presParOf" srcId="{97E4FDCD-3EB0-41C2-A691-98A6B3DF3072}" destId="{C8FDE067-462A-4ECF-8C91-7AE08B6B776C}" srcOrd="8" destOrd="0" presId="urn:microsoft.com/office/officeart/2005/8/layout/radial4"/>
    <dgm:cxn modelId="{1295F57B-E904-4591-8BAD-7DDDAEE09630}" type="presParOf" srcId="{97E4FDCD-3EB0-41C2-A691-98A6B3DF3072}" destId="{AB432B58-0AEB-4176-A535-AE800A9EA4A1}" srcOrd="9" destOrd="0" presId="urn:microsoft.com/office/officeart/2005/8/layout/radial4"/>
    <dgm:cxn modelId="{CECB9F94-FB3B-47A1-8F91-679D30FC88E2}" type="presParOf" srcId="{97E4FDCD-3EB0-41C2-A691-98A6B3DF3072}" destId="{FCA97465-4C87-40D1-98E3-162059077121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E87989-CE70-467F-8152-AC30C57BD359}">
      <dsp:nvSpPr>
        <dsp:cNvPr id="0" name=""/>
        <dsp:cNvSpPr/>
      </dsp:nvSpPr>
      <dsp:spPr>
        <a:xfrm>
          <a:off x="2952355" y="2339306"/>
          <a:ext cx="3024333" cy="2753549"/>
        </a:xfrm>
        <a:prstGeom prst="ellipse">
          <a:avLst/>
        </a:prstGeom>
        <a:solidFill>
          <a:srgbClr val="0070C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Функциональная грамотность </a:t>
          </a:r>
          <a:endParaRPr lang="ru-RU" sz="2000" kern="12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>
        <a:off x="3395258" y="2742554"/>
        <a:ext cx="2138527" cy="1947053"/>
      </dsp:txXfrm>
    </dsp:sp>
    <dsp:sp modelId="{36E2BCBB-CFDE-4D01-9DD6-2692950759F7}">
      <dsp:nvSpPr>
        <dsp:cNvPr id="0" name=""/>
        <dsp:cNvSpPr/>
      </dsp:nvSpPr>
      <dsp:spPr>
        <a:xfrm rot="10800000">
          <a:off x="1431228" y="3417028"/>
          <a:ext cx="1437465" cy="59810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6B107-4E7D-4D6C-A505-764D40FF2257}">
      <dsp:nvSpPr>
        <dsp:cNvPr id="0" name=""/>
        <dsp:cNvSpPr/>
      </dsp:nvSpPr>
      <dsp:spPr>
        <a:xfrm>
          <a:off x="192801" y="2918607"/>
          <a:ext cx="2476852" cy="1594946"/>
        </a:xfrm>
        <a:prstGeom prst="roundRect">
          <a:avLst>
            <a:gd name="adj" fmla="val 10000"/>
          </a:avLst>
        </a:prstGeom>
        <a:solidFill>
          <a:srgbClr val="00B0F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Математическая</a:t>
          </a:r>
          <a:endParaRPr lang="ru-RU" sz="2400" kern="12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>
        <a:off x="239515" y="2965321"/>
        <a:ext cx="2383424" cy="1501518"/>
      </dsp:txXfrm>
    </dsp:sp>
    <dsp:sp modelId="{E3F6AB2F-5DA5-462B-BB27-7D05B69F11EF}">
      <dsp:nvSpPr>
        <dsp:cNvPr id="0" name=""/>
        <dsp:cNvSpPr/>
      </dsp:nvSpPr>
      <dsp:spPr>
        <a:xfrm rot="13195684">
          <a:off x="1620297" y="1817051"/>
          <a:ext cx="1865153" cy="59810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CE390B-2650-4EA2-836F-3CD88533E639}">
      <dsp:nvSpPr>
        <dsp:cNvPr id="0" name=""/>
        <dsp:cNvSpPr/>
      </dsp:nvSpPr>
      <dsp:spPr>
        <a:xfrm>
          <a:off x="840885" y="720079"/>
          <a:ext cx="1993683" cy="1594946"/>
        </a:xfrm>
        <a:prstGeom prst="roundRect">
          <a:avLst>
            <a:gd name="adj" fmla="val 10000"/>
          </a:avLst>
        </a:prstGeom>
        <a:solidFill>
          <a:srgbClr val="00B0F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Финансовая</a:t>
          </a:r>
          <a:endParaRPr lang="ru-RU" sz="2400" kern="12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>
        <a:off x="887599" y="766793"/>
        <a:ext cx="1900255" cy="1501518"/>
      </dsp:txXfrm>
    </dsp:sp>
    <dsp:sp modelId="{851C4E7D-366F-4D99-8F01-68DD29A31B92}">
      <dsp:nvSpPr>
        <dsp:cNvPr id="0" name=""/>
        <dsp:cNvSpPr/>
      </dsp:nvSpPr>
      <dsp:spPr>
        <a:xfrm rot="16286902">
          <a:off x="3870097" y="1339281"/>
          <a:ext cx="1389784" cy="59810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E3237A-06DA-41A4-AE26-AEE006594C75}">
      <dsp:nvSpPr>
        <dsp:cNvPr id="0" name=""/>
        <dsp:cNvSpPr/>
      </dsp:nvSpPr>
      <dsp:spPr>
        <a:xfrm>
          <a:off x="2952315" y="71995"/>
          <a:ext cx="3168361" cy="1594946"/>
        </a:xfrm>
        <a:prstGeom prst="roundRect">
          <a:avLst>
            <a:gd name="adj" fmla="val 10000"/>
          </a:avLst>
        </a:prstGeom>
        <a:solidFill>
          <a:srgbClr val="00B0F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Естественнонаучная</a:t>
          </a:r>
          <a:endParaRPr lang="ru-RU" sz="2400" kern="12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>
        <a:off x="2999029" y="118709"/>
        <a:ext cx="3074933" cy="1501518"/>
      </dsp:txXfrm>
    </dsp:sp>
    <dsp:sp modelId="{EAB2B586-12A1-4B4D-81B7-0C5631F4FED5}">
      <dsp:nvSpPr>
        <dsp:cNvPr id="0" name=""/>
        <dsp:cNvSpPr/>
      </dsp:nvSpPr>
      <dsp:spPr>
        <a:xfrm rot="19338729">
          <a:off x="5499760" y="1836417"/>
          <a:ext cx="2021459" cy="59810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FDE067-462A-4ECF-8C91-7AE08B6B776C}">
      <dsp:nvSpPr>
        <dsp:cNvPr id="0" name=""/>
        <dsp:cNvSpPr/>
      </dsp:nvSpPr>
      <dsp:spPr>
        <a:xfrm>
          <a:off x="6313492" y="720077"/>
          <a:ext cx="1993683" cy="1594946"/>
        </a:xfrm>
        <a:prstGeom prst="roundRect">
          <a:avLst>
            <a:gd name="adj" fmla="val 10000"/>
          </a:avLst>
        </a:prstGeom>
        <a:solidFill>
          <a:srgbClr val="00B0F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Читательская</a:t>
          </a:r>
          <a:endParaRPr lang="ru-RU" sz="2400" kern="12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>
        <a:off x="6360206" y="766791"/>
        <a:ext cx="1900255" cy="1501518"/>
      </dsp:txXfrm>
    </dsp:sp>
    <dsp:sp modelId="{AB432B58-0AEB-4176-A535-AE800A9EA4A1}">
      <dsp:nvSpPr>
        <dsp:cNvPr id="0" name=""/>
        <dsp:cNvSpPr/>
      </dsp:nvSpPr>
      <dsp:spPr>
        <a:xfrm>
          <a:off x="6065714" y="3417028"/>
          <a:ext cx="1529617" cy="59810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A97465-4C87-40D1-98E3-162059077121}">
      <dsp:nvSpPr>
        <dsp:cNvPr id="0" name=""/>
        <dsp:cNvSpPr/>
      </dsp:nvSpPr>
      <dsp:spPr>
        <a:xfrm>
          <a:off x="6598490" y="2918607"/>
          <a:ext cx="1993683" cy="1594946"/>
        </a:xfrm>
        <a:prstGeom prst="roundRect">
          <a:avLst>
            <a:gd name="adj" fmla="val 10000"/>
          </a:avLst>
        </a:prstGeom>
        <a:solidFill>
          <a:srgbClr val="00B0F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n w="3175">
                <a:solidFill>
                  <a:schemeClr val="tx1"/>
                </a:solidFill>
              </a:ln>
              <a:solidFill>
                <a:schemeClr val="tx1"/>
              </a:solidFill>
            </a:rPr>
            <a:t>Критическое мышление</a:t>
          </a:r>
          <a:endParaRPr lang="ru-RU" sz="2400" kern="1200" dirty="0">
            <a:ln w="3175"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>
        <a:off x="6645204" y="2965321"/>
        <a:ext cx="1900255" cy="15015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Sty" val="arr"/>
              <dgm:param type="endSty" val="noArr"/>
              <dgm:param type="begPts" val="auto"/>
              <dgm:param type="endPts" val="ct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6445A-CC5B-45C2-9902-B21C5F8B9125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D7E17-B662-4CCD-B96E-4A435072820D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D7E17-B662-4CCD-B96E-4A435072820D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B1781-0E32-43B4-BB87-90FDDF8BE805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C152846-7AED-4D2D-B26D-8BBC17D32C83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130300" y="2404745"/>
            <a:ext cx="6719570" cy="21583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45" dirty="0" smtClean="0">
                <a:solidFill>
                  <a:srgbClr val="0070C0"/>
                </a:solidFill>
              </a:rPr>
              <a:t>Формирование функциональной грамотности на уроках математики, используя акивные методы обучения</a:t>
            </a:r>
            <a:endParaRPr lang="ru-RU" sz="4445" dirty="0">
              <a:solidFill>
                <a:srgbClr val="0070C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600420" y="4653136"/>
            <a:ext cx="5544616" cy="165618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199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Е.И.Попова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424936" cy="58715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</a:rPr>
              <a:t>Работа с графическим представлением информации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4" name="Объект 3" descr="https://mega-talant.com/uploads/files/19770/99166/104370_html/images/99166.002.png"/>
          <p:cNvPicPr>
            <a:picLocks noGrp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755576" y="951045"/>
            <a:ext cx="4464496" cy="204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30621" y="3187003"/>
            <a:ext cx="8136904" cy="3697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Прочитайте внимательно текст и выполните задание.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плане изображено домохозяйство по адресу: с.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Авдеево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3-й  Поперечный пер., д. 13 (сторона каждой клетки на плане равна 2 м). Участок имеет прямоугольную форму. Выезд и въезд осуществляются через единственные ворота. При входе на участок справа от ворот находится баня, а слева — гараж, отмеченный на плане цифрой 7. Площадь, занятая гаражом, равна 32 кв. м. Жилой дом находится в глубине территории. Помимо гаража, жилого дома и бани, на участке имеется сарай (подсобное помещение), расположенный рядом с гаражом, и теплица, построенная на территории огорода (огород отмечен цифрой 2). 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покраски 1м</a:t>
            </a:r>
            <a:r>
              <a:rPr lang="ru-RU" sz="1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пола требуется 140 г краски. Краска продается в банках по 1,5 кг. Сколько банок краски нужно купить для покраски поля в гараже?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сарае хозяйка держит куриц, они свободно гуляют по территории участка, на котором построен дом.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Она решила огородить огород, чтобы куры не портили посевы.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Нужно купить сетку-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рябица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1м сетки стоит 45 рублей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сколько обойдется покупка сетки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490793" cy="1320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Работа с графическим представлением информации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 descr="https://documents.infourok.ru/c64c7e32-c6c2-4e8e-a267-5b8b0a255b14/0/image007.pn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30400"/>
            <a:ext cx="5133333" cy="224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9599" y="4172110"/>
            <a:ext cx="7490793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60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схеме зала кинотеатра отмечены разной штриховкой места с различной стоимостью билетов, а черным закрашены забронированные места на некоторый сеанс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340" algn="just">
              <a:spcAft>
                <a:spcPts val="60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рублей заплатят за 5 билетов на этот сеанс пятеро друзей, если они хотят сидеть на одном ряду и выбирают самый дешевый вариант?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ds04.infourok.ru/uploads/ex/075f/000fd256-7ee33666/img1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7" y="0"/>
            <a:ext cx="9793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Прикидка и оценка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s://documents.infourok.ru/c64c7e32-c6c2-4e8e-a267-5b8b0a255b14/0/image002.pn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30400"/>
            <a:ext cx="5133333" cy="113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3430692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На рисунке изображены два автомобиля. Длина второго автомобиля равна 4300 мм. Какова примерная длина первого автомобиля? Ответ дайте в метрах.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Прикидка и оценка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412776"/>
            <a:ext cx="6347714" cy="462858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Установите соответствие между величинами и их возможными значениями</a:t>
            </a:r>
            <a:r>
              <a:rPr lang="ru-RU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D:\школа Черепаново\19-20\вытупление функциональная грамотность\моя презентация\Рисунок1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2106010"/>
            <a:ext cx="6480720" cy="189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школа Черепаново\19-20\вытупление функциональная грамотность\моя презентация\Рисунок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4208129"/>
            <a:ext cx="6926161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614" y="188640"/>
            <a:ext cx="7634810" cy="70357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Работа со сплошными текстами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892214"/>
            <a:ext cx="7922841" cy="469702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простая из кривых линий – окружность. Это одна из древнейших геометрических фигур. Ещё вавилоняне и древние индийцы считали самым важным элементом окружности – радиус. Слово это латинское и означает “луч”. В древности не было этого термина: Евклид и другие учёные говорили просто “прямая из центра”, Ф. Виет писал что “радиус” - это “элегантное слово”. Общепринятым термин “радиус” становится лишь в конце XVII в. Впервые термин “радиус” встречается в “Геометрии” французского ученого Рамса, изданной в 1569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году.В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Древней Греции круг и окружность считались венцом совершенства. Действительно в каждой своей точке окружность “устроена” одинаково, что позволяет ей как бы двигаться “по себе”. На плоскости этим свойством обладает еще лишь прямая. Одно из интереснейших свойств круга состоит в том, что он при заданном периметре ограничивает максимальную площадь.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русском языке слово “круглый” тоже стало означать высокую степень чего-либо: “круглый отличник”, “круглый сирота” и даже “круглый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дурак”. Если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когда-либо пробовали получить информацию от бюрократической организации, вас, скорее всего “погоняли по кругу”. Фраза “ходить по кругу” обычно не ассоциируется с прогрессом. Но в период индустриальной революции, выражение “ходить по кругу” очень точно отражало прогресс. Шкивы и механизмы давали машинам возможность увеличить производительность и значит сократить рабочую неделю.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понятия круга и окружности было бы трудно говорить о круговращении жизни. Круги повсюду вокруг нас. Окружности и циклы идут, взявшись за руки. Циклы получаются при движении по кругу. Мы изучаем циклы земли, они помогают нам разобраться, когда надо сажать растения и когда мы должны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вставать. Представление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окружности даёт линия движения модели самолёта, прикреплённого шнуром к руке человека, также обод колеса, спицы которого соответствуют радиусам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окружности. Термин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“хорда” (от греческого “струна”) был введён в современном смысле европейскими учёными в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XII-XIII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веках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текст. Составь вопросы по тексту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99592" y="5733256"/>
          <a:ext cx="655272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936104"/>
                <a:gridCol w="1146510"/>
                <a:gridCol w="1315852"/>
                <a:gridCol w="1138038"/>
                <a:gridCol w="108012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ЧТО?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КТО?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Зачем?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Когда?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Почему?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Где?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850833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Работа с </a:t>
            </a:r>
            <a:r>
              <a:rPr lang="ru-RU" dirty="0" err="1" smtClean="0">
                <a:solidFill>
                  <a:srgbClr val="0070C0"/>
                </a:solidFill>
              </a:rPr>
              <a:t>несплошными</a:t>
            </a:r>
            <a:r>
              <a:rPr lang="ru-RU" dirty="0" smtClean="0">
                <a:solidFill>
                  <a:srgbClr val="0070C0"/>
                </a:solidFill>
              </a:rPr>
              <a:t> текстами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 descr="https://uprostim.com/wp-content/uploads/2020/11/35-15-scaled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052736"/>
            <a:ext cx="570713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3" y="3960351"/>
            <a:ext cx="720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Умение найти информацию и извлечь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Где находиться театр?</a:t>
            </a:r>
            <a:endParaRPr lang="ru-RU" dirty="0" smtClean="0"/>
          </a:p>
          <a:p>
            <a:r>
              <a:rPr lang="ru-RU" dirty="0" smtClean="0"/>
              <a:t>Сколько стоит билет?</a:t>
            </a:r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Умение осмыслить информацию и оценить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На удобном ли месте  будет сидеть человек?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545" y="188640"/>
            <a:ext cx="7346777" cy="10081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Решение интегрированных задач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499" y="1124744"/>
            <a:ext cx="7416823" cy="4608512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Вставьте пропущенные буквы и знаки препинания. Прочитайте текст, выполните задания.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Вел…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сипедист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выехал с постоя…ой скор…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стью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 города А в город B 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тояние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между которыми 224 км. 2) Отдохнув он отправился обратно из А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личив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скор…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 км/ч. 3) По пути он сделал остановку на 2 часа в результате чего затратил на обратный путь столько же врем…ни, сколько из А в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4) Найдите скорость вел…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сипедиста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/>
              <a:t>из </a:t>
            </a:r>
            <a:r>
              <a:rPr lang="ru-RU" i="1" dirty="0"/>
              <a:t>А в </a:t>
            </a:r>
            <a:r>
              <a:rPr lang="ru-RU" i="1" dirty="0" err="1"/>
              <a:t>В</a:t>
            </a:r>
            <a:r>
              <a:rPr lang="ru-RU" i="1" dirty="0" smtClean="0"/>
              <a:t>.</a:t>
            </a:r>
            <a:endParaRPr lang="ru-RU" i="1" dirty="0" smtClean="0"/>
          </a:p>
          <a:p>
            <a:pPr marL="0" indent="0" algn="just">
              <a:buNone/>
            </a:pPr>
            <a:r>
              <a:rPr lang="ru-RU" dirty="0" smtClean="0"/>
              <a:t>1.Замените </a:t>
            </a:r>
            <a:r>
              <a:rPr lang="ru-RU" dirty="0"/>
              <a:t>словосочетание «обратный путь» (предложение 3), построенное на основе согласования, синонимичным словосочетанием со связью «примыкание». Напишите получившееся словосочетание</a:t>
            </a:r>
            <a:r>
              <a:rPr lang="ru-RU" dirty="0" smtClean="0"/>
              <a:t>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2.Выпишите </a:t>
            </a:r>
            <a:r>
              <a:rPr lang="ru-RU" dirty="0"/>
              <a:t>грамматическую основу предложения 2.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850833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Прием «Верные или неверные утверждения»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79007"/>
            <a:ext cx="7344816" cy="5214475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Тупой угол – это угол, который нарисован тупым карандашом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– это геометрическая фигура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состоит из двух пресекающихся прямых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Бывают углы остроумные и тупые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состоит из двух лучей, выходящих из одной точки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Равные углы – это те, у которых равны стороны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Биссектриса – это такой угол, у которого три стороны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угол прямой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может быть тощим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Острый угол – это угол, который меньше прямого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16632"/>
            <a:ext cx="7848871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Прием «</a:t>
            </a:r>
            <a:r>
              <a:rPr lang="ru-RU" dirty="0">
                <a:solidFill>
                  <a:srgbClr val="0070C0"/>
                </a:solidFill>
              </a:rPr>
              <a:t>У</a:t>
            </a:r>
            <a:r>
              <a:rPr lang="ru-RU" dirty="0" smtClean="0">
                <a:solidFill>
                  <a:srgbClr val="0070C0"/>
                </a:solidFill>
              </a:rPr>
              <a:t>станови соответствие»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67544" y="1285804"/>
          <a:ext cx="6914728" cy="5154908"/>
        </p:xfrm>
        <a:graphic>
          <a:graphicData uri="http://schemas.openxmlformats.org/drawingml/2006/table">
            <a:tbl>
              <a:tblPr/>
              <a:tblGrid>
                <a:gridCol w="2757501"/>
                <a:gridCol w="4157227"/>
              </a:tblGrid>
              <a:tr h="451820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Касательная к окружности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Прямая, имеющая с окружностью единственную общую точку.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836804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Б. Равнобедренный треугольник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Последовательность, каждый член который, начиная со второго, равен предыдущему члену, сложному с одним и тем же числом.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51820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Арифметическая прогрессия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Отрезок, соединяющий две точки окружности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51820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Диагональ параллелограмма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Треугольник, в котором один угол прямой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51820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Д. Координатная прямая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Это треугольник, у которого две стороны равны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644312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Е. Хорда окружности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Прямая, с выбранными на ней началом отсчета единичным отрезком и направлением.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644312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 Прямоугольный треугольник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Отрезок, соединяющий две вершины, не лежащие на одной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стороне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3" marR="32983" marT="32983" marB="3298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Что такое функциональная грамотность?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39" y="1700808"/>
            <a:ext cx="8950435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Прием «Заполни пропуски»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3074" y="1294474"/>
            <a:ext cx="7272807" cy="21312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74" y="3573016"/>
            <a:ext cx="7272807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Прием «Кластер»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Picture 2" descr="https://xn--j1ahfl.xn--p1ai/data/images/u163698/t1508683891ae.pn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74" y="1628800"/>
            <a:ext cx="7272807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85496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Составляющие функциональной грамотности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251520" y="1196752"/>
          <a:ext cx="8784976" cy="4929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53222"/>
          </a:xfrm>
        </p:spPr>
        <p:txBody>
          <a:bodyPr/>
          <a:lstStyle/>
          <a:p>
            <a:r>
              <a:rPr lang="ru-RU" dirty="0" smtClean="0"/>
              <a:t>Примеры учебных заданий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7281" y="1615514"/>
            <a:ext cx="4150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3*7=15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341209"/>
            <a:ext cx="62484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меня завтра день рождение будет 15 человек. Хватит ли коробки конфет , если в ней три ряда по 7 конфет.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(50%)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8455" y="1803522"/>
            <a:ext cx="68874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коробке 3 ряда конфет по 7 конфет в каждом Сколько конфет в коробке?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(85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%)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0831" y="4941168"/>
            <a:ext cx="62484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меня завтра день рождение будет 15 человек. Хватит ли одной коробки конфет? Подтвердите ответ вычислениями </a:t>
            </a:r>
            <a:r>
              <a:rPr lang="ru-RU" sz="2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(15%)</a:t>
            </a:r>
            <a:endParaRPr lang="ru-RU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986737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Проблемы, мешающие развитию </a:t>
            </a:r>
            <a:r>
              <a:rPr lang="ru-RU" dirty="0">
                <a:solidFill>
                  <a:srgbClr val="0070C0"/>
                </a:solidFill>
              </a:rPr>
              <a:t>математической </a:t>
            </a:r>
            <a:r>
              <a:rPr lang="ru-RU" dirty="0" smtClean="0">
                <a:solidFill>
                  <a:srgbClr val="0070C0"/>
                </a:solidFill>
              </a:rPr>
              <a:t>грамотности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1"/>
            <a:ext cx="7634809" cy="3428650"/>
          </a:xfrm>
        </p:spPr>
        <p:txBody>
          <a:bodyPr>
            <a:normAutofit/>
          </a:bodyPr>
          <a:lstStyle/>
          <a:p>
            <a:pPr marL="621665" indent="-285750" algn="just">
              <a:lnSpc>
                <a:spcPct val="115000"/>
              </a:lnSpc>
              <a:spcAft>
                <a:spcPts val="6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Низкий уровень вычислительных навыков.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665" indent="-285750" algn="just">
              <a:lnSpc>
                <a:spcPct val="115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практической направленности в математике (дефицит практико-ориентированных задач 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учебниках )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665" indent="-285750" algn="just">
              <a:lnSpc>
                <a:spcPct val="115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Натаскивание на решение по аналогии, неумение организовать свою учебную работу дома, ответственность за выполнение домашних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заданий.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665" indent="-285750" algn="just">
              <a:lnSpc>
                <a:spcPct val="115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Непонимание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учащимися необходимости заучивания теоретических понятий (правил, формул, теорем).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994849" cy="1320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Как развивать математическую грамотность школьников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практико-ориентированных задач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различными видами текста (сплошными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несплошными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смешанными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приемов развития критического мышления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7468"/>
            <a:ext cx="7490793" cy="6591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Практико-ориентированные задачи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599" y="4172110"/>
            <a:ext cx="74907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1999" y="4324510"/>
            <a:ext cx="74907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dirty="0"/>
            </a:br>
            <a:endParaRPr lang="ru-RU" dirty="0"/>
          </a:p>
        </p:txBody>
      </p:sp>
      <p:pic>
        <p:nvPicPr>
          <p:cNvPr id="1026" name="Picture 2" descr="https://documents.infourok.ru/a30e6b05-9160-468a-87b7-a9cca9be0385/0/slide_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" y="980728"/>
            <a:ext cx="7557923" cy="566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346777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Практико-ориентированные задачи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634809" cy="3880773"/>
          </a:xfrm>
        </p:spPr>
        <p:txBody>
          <a:bodyPr/>
          <a:lstStyle/>
          <a:p>
            <a:r>
              <a:rPr lang="ru-RU" b="1" dirty="0"/>
              <a:t>Какое наибольшее количество пакетов кефира можно приобрести на 190 рублей, если один такой пакет стоит 35 рублей?</a:t>
            </a:r>
            <a:endParaRPr lang="ru-RU" b="1" dirty="0"/>
          </a:p>
        </p:txBody>
      </p:sp>
      <p:pic>
        <p:nvPicPr>
          <p:cNvPr id="4" name="Picture 2" descr="D:\школа Черепаново\19-20\вытупление функциональная грамотность\моя презентация\Рисунок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99127"/>
            <a:ext cx="425767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346777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Практико-ориентированные задачи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1930400"/>
            <a:ext cx="7634809" cy="4110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В каждом кабинете офиса 7 рабочих мест. Какого наименьшего количества кабинетов достаточно, чтобы разместить 90 сотрудников?</a:t>
            </a:r>
            <a:endParaRPr lang="ru-RU" b="1" dirty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5" name="Picture 2" descr="D:\школа Черепаново\19-20\вытупление функциональная грамотность\моя презентация\Рисунок8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718" y="3140968"/>
            <a:ext cx="5112568" cy="340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7273</Words>
  <Application>WPS Presentation</Application>
  <PresentationFormat>Экран (4:3)</PresentationFormat>
  <Paragraphs>162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SimSun</vt:lpstr>
      <vt:lpstr>Wingdings</vt:lpstr>
      <vt:lpstr>Wingdings 3</vt:lpstr>
      <vt:lpstr>Arial</vt:lpstr>
      <vt:lpstr>Arial Black</vt:lpstr>
      <vt:lpstr>Times New Roman</vt:lpstr>
      <vt:lpstr>Calibri</vt:lpstr>
      <vt:lpstr>Trebuchet MS</vt:lpstr>
      <vt:lpstr>微软雅黑</vt:lpstr>
      <vt:lpstr>Arial Unicode MS</vt:lpstr>
      <vt:lpstr>Грань</vt:lpstr>
      <vt:lpstr>Формирование функциональной грамотности на уроках математики</vt:lpstr>
      <vt:lpstr>Что такое функциональная грамотность?</vt:lpstr>
      <vt:lpstr>Составляющие функциональной грамотности</vt:lpstr>
      <vt:lpstr>Примеры учебных заданий</vt:lpstr>
      <vt:lpstr>Проблемы, мешающие развитию математической грамотности</vt:lpstr>
      <vt:lpstr>Как развивать математическую грамотность школьников</vt:lpstr>
      <vt:lpstr>Практико-ориентированные задачи</vt:lpstr>
      <vt:lpstr>Практико-ориентированные задачи</vt:lpstr>
      <vt:lpstr>Практико-ориентированные задачи</vt:lpstr>
      <vt:lpstr>Работа с графическим представлением информации</vt:lpstr>
      <vt:lpstr>Работа с графическим представлением информации</vt:lpstr>
      <vt:lpstr>PowerPoint 演示文稿</vt:lpstr>
      <vt:lpstr>Прикидка и оценка</vt:lpstr>
      <vt:lpstr>Прикидка и оценка</vt:lpstr>
      <vt:lpstr>Работа со сплошными текстами</vt:lpstr>
      <vt:lpstr>Работа с несплошными текстами</vt:lpstr>
      <vt:lpstr>Решение интегрированных задач</vt:lpstr>
      <vt:lpstr>Прием «Верные или неверные утверждения»</vt:lpstr>
      <vt:lpstr>Прием «Установи соответствие»</vt:lpstr>
      <vt:lpstr>Прием «Заполни пропуски»</vt:lpstr>
      <vt:lpstr>Прием «Кластер»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Приёмы форми</dc:title>
  <dc:creator>Admin</dc:creator>
  <cp:lastModifiedBy>admin-199-203-2</cp:lastModifiedBy>
  <cp:revision>67</cp:revision>
  <dcterms:created xsi:type="dcterms:W3CDTF">2022-09-25T12:21:11Z</dcterms:created>
  <dcterms:modified xsi:type="dcterms:W3CDTF">2022-09-25T12:21:11Z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1033-11.1.0.10976</vt:lpwstr>
  </property>
</Properties>
</file>