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114" d="100"/>
          <a:sy n="114" d="100"/>
        </p:scale>
        <p:origin x="18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4243960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1761192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3188794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2340734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3025786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23206BB4-B7FB-4B22-83D9-4B1E0D0A466B}"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3259936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23206BB4-B7FB-4B22-83D9-4B1E0D0A466B}" type="datetimeFigureOut">
              <a:rPr lang="ru-RU" smtClean="0"/>
              <a:t>25.09.2022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2304813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23206BB4-B7FB-4B22-83D9-4B1E0D0A466B}" type="datetimeFigureOut">
              <a:rPr lang="ru-RU" smtClean="0"/>
              <a:t>25.09.2022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3113309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3206BB4-B7FB-4B22-83D9-4B1E0D0A466B}" type="datetimeFigureOut">
              <a:rPr lang="ru-RU" smtClean="0"/>
              <a:t>25.09.2022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1211963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3206BB4-B7FB-4B22-83D9-4B1E0D0A466B}"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1946326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3206BB4-B7FB-4B22-83D9-4B1E0D0A466B}"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357220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C66C06-8B7F-475A-A6B8-7ADBD78CF408}" type="slidenum">
              <a:rPr lang="ru-RU" smtClean="0"/>
              <a:t>‹#›</a:t>
            </a:fld>
            <a:endParaRPr lang="ru-RU"/>
          </a:p>
        </p:txBody>
      </p:sp>
    </p:spTree>
    <p:extLst>
      <p:ext uri="{BB962C8B-B14F-4D97-AF65-F5344CB8AC3E}">
        <p14:creationId xmlns:p14="http://schemas.microsoft.com/office/powerpoint/2010/main" val="1525475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just"/>
            <a:r>
              <a:rPr lang="ru-RU" sz="4000" b="1" dirty="0"/>
              <a:t>Лекция 1. Введение в дисциплину. Основные этапы развития информационного общества</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pic>
        <p:nvPicPr>
          <p:cNvPr id="1026" name="Picture 2">
            <a:extLst>
              <a:ext uri="{FF2B5EF4-FFF2-40B4-BE49-F238E27FC236}">
                <a16:creationId xmlns:a16="http://schemas.microsoft.com/office/drawing/2014/main" id="{AEEDFB45-552D-495B-ACEB-4F7EEA4F8E2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99" y="1968499"/>
            <a:ext cx="6032500" cy="452437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TextBox 3">
            <a:extLst>
              <a:ext uri="{FF2B5EF4-FFF2-40B4-BE49-F238E27FC236}">
                <a16:creationId xmlns:a16="http://schemas.microsoft.com/office/drawing/2014/main" id="{55B523DB-EABA-4684-B9FF-E7D2F8E4C8FF}"/>
              </a:ext>
            </a:extLst>
          </p:cNvPr>
          <p:cNvSpPr txBox="1"/>
          <p:nvPr/>
        </p:nvSpPr>
        <p:spPr>
          <a:xfrm>
            <a:off x="9043333" y="3105834"/>
            <a:ext cx="1929468" cy="646331"/>
          </a:xfrm>
          <a:prstGeom prst="rect">
            <a:avLst/>
          </a:prstGeom>
          <a:noFill/>
        </p:spPr>
        <p:txBody>
          <a:bodyPr wrap="square" rtlCol="0">
            <a:spAutoFit/>
          </a:bodyPr>
          <a:lstStyle/>
          <a:p>
            <a:r>
              <a:rPr lang="ru-RU" dirty="0"/>
              <a:t>Преподаватель:</a:t>
            </a:r>
          </a:p>
          <a:p>
            <a:r>
              <a:rPr lang="ru-RU" dirty="0"/>
              <a:t>Лукьянов И.А.</a:t>
            </a:r>
          </a:p>
        </p:txBody>
      </p:sp>
    </p:spTree>
    <p:extLst>
      <p:ext uri="{BB962C8B-B14F-4D97-AF65-F5344CB8AC3E}">
        <p14:creationId xmlns:p14="http://schemas.microsoft.com/office/powerpoint/2010/main" val="2348299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1. Введение</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3505200" y="3124200"/>
            <a:ext cx="5778500" cy="2862322"/>
          </a:xfrm>
          <a:prstGeom prst="rect">
            <a:avLst/>
          </a:prstGeom>
          <a:noFill/>
        </p:spPr>
        <p:txBody>
          <a:bodyPr wrap="square" rtlCol="0">
            <a:spAutoFit/>
          </a:bodyPr>
          <a:lstStyle/>
          <a:p>
            <a:r>
              <a:rPr lang="ru-RU" dirty="0"/>
              <a:t>Для свободной ориентации в информационных потоках современный специалист любого профиля должен уметь получать, обрабатывать и использовать информацию с помощью компьютеров, телекоммуникаций и других средств связи. Заложить фундамент информационной культуры призвана дисциплина «Информатика», изучение которой начинается с первого курса техникума, а затем, приобретая более целесообразный характер, продолжается на старших курсах.</a:t>
            </a:r>
          </a:p>
        </p:txBody>
      </p:sp>
    </p:spTree>
    <p:extLst>
      <p:ext uri="{BB962C8B-B14F-4D97-AF65-F5344CB8AC3E}">
        <p14:creationId xmlns:p14="http://schemas.microsoft.com/office/powerpoint/2010/main" val="1003569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1. Введение</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5930900" y="2565400"/>
            <a:ext cx="5016500" cy="1200329"/>
          </a:xfrm>
          <a:prstGeom prst="rect">
            <a:avLst/>
          </a:prstGeom>
          <a:noFill/>
        </p:spPr>
        <p:txBody>
          <a:bodyPr wrap="square" rtlCol="0">
            <a:spAutoFit/>
          </a:bodyPr>
          <a:lstStyle/>
          <a:p>
            <a:r>
              <a:rPr lang="ru-RU" dirty="0"/>
              <a:t>Еще в 1971 году президент Академии наук США </a:t>
            </a:r>
            <a:r>
              <a:rPr lang="ru-RU" dirty="0" err="1"/>
              <a:t>Ф.Хандлер</a:t>
            </a:r>
            <a:r>
              <a:rPr lang="ru-RU" dirty="0"/>
              <a:t> говорил: "Наша экономика основана не на естественных ресурсах, а на умах и применении научного знания"</a:t>
            </a:r>
          </a:p>
        </p:txBody>
      </p:sp>
    </p:spTree>
    <p:extLst>
      <p:ext uri="{BB962C8B-B14F-4D97-AF65-F5344CB8AC3E}">
        <p14:creationId xmlns:p14="http://schemas.microsoft.com/office/powerpoint/2010/main" val="536058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1 поколение компьютеров</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1727201" y="2961360"/>
            <a:ext cx="7982052" cy="2308324"/>
          </a:xfrm>
          <a:prstGeom prst="rect">
            <a:avLst/>
          </a:prstGeom>
          <a:noFill/>
        </p:spPr>
        <p:txBody>
          <a:bodyPr wrap="square" rtlCol="0">
            <a:spAutoFit/>
          </a:bodyPr>
          <a:lstStyle/>
          <a:p>
            <a:r>
              <a:rPr lang="ru-RU" dirty="0"/>
              <a:t>Компьютеры на электронных лампах. Компьютеры на основе электронных ламп появились в 40-х годах XX века. Первая электронная лампа - вакуумный диод - была построена Флемингом лишь в 1904 году, хотя эффект прохождения электрического тока через вакуум был открыт Эдисоном в 1883 году. Триггер , изобретенный М. А. Бонч-Бруевичем (1918) и - независимо - американцами У. </a:t>
            </a:r>
            <a:r>
              <a:rPr lang="ru-RU" dirty="0" err="1"/>
              <a:t>Икклзом</a:t>
            </a:r>
            <a:r>
              <a:rPr lang="ru-RU" dirty="0"/>
              <a:t> и Ф. Джорданом (1919), содержит 2 лампы и в каждый момент может находиться в одном из двух устойчивых состояний; он представляет собой электронное реле. </a:t>
            </a:r>
          </a:p>
        </p:txBody>
      </p:sp>
    </p:spTree>
    <p:extLst>
      <p:ext uri="{BB962C8B-B14F-4D97-AF65-F5344CB8AC3E}">
        <p14:creationId xmlns:p14="http://schemas.microsoft.com/office/powerpoint/2010/main" val="3067461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2 поколение компьютеров</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419101" y="2554960"/>
            <a:ext cx="9461499" cy="2862322"/>
          </a:xfrm>
          <a:prstGeom prst="rect">
            <a:avLst/>
          </a:prstGeom>
          <a:noFill/>
        </p:spPr>
        <p:txBody>
          <a:bodyPr wrap="square" rtlCol="0">
            <a:spAutoFit/>
          </a:bodyPr>
          <a:lstStyle/>
          <a:p>
            <a:r>
              <a:rPr lang="ru-RU" dirty="0"/>
              <a:t>Транзисторные компьютеры. 1 июля 1948 года на одной из страниц "Нью-Йорк Таймс", посвященной радио и телевидению, было помещено скромное сообщение о том, что фирма "Белл телефон </a:t>
            </a:r>
            <a:r>
              <a:rPr lang="ru-RU" dirty="0" err="1"/>
              <a:t>лабораториз</a:t>
            </a:r>
            <a:r>
              <a:rPr lang="ru-RU" dirty="0"/>
              <a:t>" разработала электронный прибор, способный заменить электронную лампу. Физик-теоретик Джон Бардин и ведущий экспериментатор фирмы Уолтер </a:t>
            </a:r>
            <a:r>
              <a:rPr lang="ru-RU" dirty="0" err="1"/>
              <a:t>Брайттен</a:t>
            </a:r>
            <a:r>
              <a:rPr lang="ru-RU" dirty="0"/>
              <a:t> создали первый действующий транзистор. Это был точечно-контактный прибор, в котором три металлических "усика" контактировали с бруском из поликристаллического германия. Первые компьютеры на основе транзисторов появились в конце 50-х годов, а к середине 60-х годов были созданы более компактные внешние устройства, что позволило фирме Digital Equipment выпустить в 1965 г. первый мини-компьютер PDP-8 размером с холодильник (!!) и стоимостью всего 20 тыс. долларов (!!) .</a:t>
            </a:r>
          </a:p>
        </p:txBody>
      </p:sp>
    </p:spTree>
    <p:extLst>
      <p:ext uri="{BB962C8B-B14F-4D97-AF65-F5344CB8AC3E}">
        <p14:creationId xmlns:p14="http://schemas.microsoft.com/office/powerpoint/2010/main" val="1439668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3 поколение компьютеров</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863600" y="2554960"/>
            <a:ext cx="9017000" cy="2308324"/>
          </a:xfrm>
          <a:prstGeom prst="rect">
            <a:avLst/>
          </a:prstGeom>
          <a:noFill/>
        </p:spPr>
        <p:txBody>
          <a:bodyPr wrap="square" rtlCol="0">
            <a:spAutoFit/>
          </a:bodyPr>
          <a:lstStyle/>
          <a:p>
            <a:r>
              <a:rPr lang="ru-RU" dirty="0"/>
              <a:t>Интегральные схемы. 5 Подобно тому, как появление транзисторов привело к созданию второго поколения компьютеров, появление интегральных схем ознаменовало собой новый этап в развитии вычислительной техники - рождение машин третьего поколения. Интегральная схема, которую также называют кристаллом, представляет собой миниатюрную электронную схему, вытравленную на поверхности кремниевого кристалла площадью около 10 мм. Это специально выращенный полупроводниковый кристалл, на котором располагаются транзисторы, соединенные </a:t>
            </a:r>
            <a:r>
              <a:rPr lang="ru-RU" dirty="0" err="1"/>
              <a:t>напыленными</a:t>
            </a:r>
            <a:r>
              <a:rPr lang="ru-RU" dirty="0"/>
              <a:t> алюминиевыми проводниками. </a:t>
            </a:r>
            <a:r>
              <a:rPr lang="ru-RU" dirty="0" err="1"/>
              <a:t>Кристал</a:t>
            </a:r>
            <a:r>
              <a:rPr lang="ru-RU" dirty="0"/>
              <a:t> помещается в керамический корпус с контактами.</a:t>
            </a:r>
          </a:p>
        </p:txBody>
      </p:sp>
    </p:spTree>
    <p:extLst>
      <p:ext uri="{BB962C8B-B14F-4D97-AF65-F5344CB8AC3E}">
        <p14:creationId xmlns:p14="http://schemas.microsoft.com/office/powerpoint/2010/main" val="4016791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4 поколение компьютеров</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2057400" y="2554960"/>
            <a:ext cx="7823200" cy="2308324"/>
          </a:xfrm>
          <a:prstGeom prst="rect">
            <a:avLst/>
          </a:prstGeom>
          <a:noFill/>
        </p:spPr>
        <p:txBody>
          <a:bodyPr wrap="square" rtlCol="0">
            <a:spAutoFit/>
          </a:bodyPr>
          <a:lstStyle/>
          <a:p>
            <a:r>
              <a:rPr lang="ru-RU" dirty="0"/>
              <a:t>Большие интегральные схемы. Вы уже знаете, что электромеханические детали счетных машин уступили место электронным лампам, которые в свою очередь уступили место транзисторам, а последние - интегральным схемам. Могло создастся впечатление, что технические возможности ЭВМ исчерпаны. В самом деле, что же можно еще придумать? Чтобы получить ответ на этот вопрос, давайте вернемся к началу 70-х годов. Именно в это время была предпринята попытка выяснить, можно ли на одном кристалле разместить больше одной интегральной схемы. Оказалось, можно!</a:t>
            </a:r>
          </a:p>
        </p:txBody>
      </p:sp>
    </p:spTree>
    <p:extLst>
      <p:ext uri="{BB962C8B-B14F-4D97-AF65-F5344CB8AC3E}">
        <p14:creationId xmlns:p14="http://schemas.microsoft.com/office/powerpoint/2010/main" val="3925672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5 поколение компьютеров</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2057400" y="2554960"/>
            <a:ext cx="7823200" cy="2308324"/>
          </a:xfrm>
          <a:prstGeom prst="rect">
            <a:avLst/>
          </a:prstGeom>
          <a:noFill/>
        </p:spPr>
        <p:txBody>
          <a:bodyPr wrap="square" rtlCol="0">
            <a:spAutoFit/>
          </a:bodyPr>
          <a:lstStyle/>
          <a:p>
            <a:r>
              <a:rPr lang="ru-RU" dirty="0"/>
              <a:t>Компьютеры пятого поколения (яп. </a:t>
            </a:r>
            <a:r>
              <a:rPr lang="ja-JP" altLang="en-US" b="1" dirty="0"/>
              <a:t>第五世代コンピュータ</a:t>
            </a:r>
            <a:r>
              <a:rPr lang="en-US" altLang="ja-JP" dirty="0"/>
              <a:t>) — </a:t>
            </a:r>
            <a:r>
              <a:rPr lang="ru-RU" dirty="0"/>
              <a:t>широкомасштабная правительственная программа в Японии по развитию компьютерной индустрии и искусственного интеллекта, предпринятая в 1980-е годы. Целью программы было создание «эпохального компьютера» с производительностью суперкомпьютера и мощными функциями искусственного интеллекта. Начало разработок — 1982, конец разработок — 1992, стоимость разработок — 57 млрд ¥ (порядка 500 млн $). С любых точек зрения проект можно считать абсолютным провалом. </a:t>
            </a:r>
          </a:p>
        </p:txBody>
      </p:sp>
    </p:spTree>
    <p:extLst>
      <p:ext uri="{BB962C8B-B14F-4D97-AF65-F5344CB8AC3E}">
        <p14:creationId xmlns:p14="http://schemas.microsoft.com/office/powerpoint/2010/main" val="2753044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Заключение</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2057400" y="2554960"/>
            <a:ext cx="7823200" cy="369332"/>
          </a:xfrm>
          <a:prstGeom prst="rect">
            <a:avLst/>
          </a:prstGeom>
          <a:noFill/>
        </p:spPr>
        <p:txBody>
          <a:bodyPr wrap="square" rtlCol="0">
            <a:spAutoFit/>
          </a:bodyPr>
          <a:lstStyle/>
          <a:p>
            <a:endParaRPr lang="ru-RU" dirty="0"/>
          </a:p>
        </p:txBody>
      </p:sp>
      <p:sp>
        <p:nvSpPr>
          <p:cNvPr id="6" name="TextBox 5">
            <a:extLst>
              <a:ext uri="{FF2B5EF4-FFF2-40B4-BE49-F238E27FC236}">
                <a16:creationId xmlns:a16="http://schemas.microsoft.com/office/drawing/2014/main" id="{2E04B0EC-6BEA-42F1-B7B1-FFEA93C8F40D}"/>
              </a:ext>
            </a:extLst>
          </p:cNvPr>
          <p:cNvSpPr txBox="1"/>
          <p:nvPr/>
        </p:nvSpPr>
        <p:spPr>
          <a:xfrm>
            <a:off x="2489200" y="3723360"/>
            <a:ext cx="7823200" cy="646331"/>
          </a:xfrm>
          <a:prstGeom prst="rect">
            <a:avLst/>
          </a:prstGeom>
          <a:noFill/>
        </p:spPr>
        <p:txBody>
          <a:bodyPr wrap="square" rtlCol="0">
            <a:spAutoFit/>
          </a:bodyPr>
          <a:lstStyle/>
          <a:p>
            <a:r>
              <a:rPr lang="ru-RU" b="1" dirty="0"/>
              <a:t>Лекция окончена.</a:t>
            </a:r>
          </a:p>
          <a:p>
            <a:r>
              <a:rPr lang="ru-RU" b="1" dirty="0"/>
              <a:t>Задание : </a:t>
            </a:r>
            <a:r>
              <a:rPr lang="ru-RU" dirty="0"/>
              <a:t>подготовить конспект на проверку.</a:t>
            </a:r>
          </a:p>
        </p:txBody>
      </p:sp>
    </p:spTree>
    <p:extLst>
      <p:ext uri="{BB962C8B-B14F-4D97-AF65-F5344CB8AC3E}">
        <p14:creationId xmlns:p14="http://schemas.microsoft.com/office/powerpoint/2010/main" val="71380906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614</Words>
  <Application>Microsoft Office PowerPoint</Application>
  <PresentationFormat>Широкоэкранный</PresentationFormat>
  <Paragraphs>20</Paragraphs>
  <Slides>9</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9</vt:i4>
      </vt:variant>
    </vt:vector>
  </HeadingPairs>
  <TitlesOfParts>
    <vt:vector size="14" baseType="lpstr">
      <vt:lpstr>Arial</vt:lpstr>
      <vt:lpstr>Calibri</vt:lpstr>
      <vt:lpstr>Calibri Light</vt:lpstr>
      <vt:lpstr>Corbel</vt:lpstr>
      <vt:lpstr>Тема Office</vt:lpstr>
      <vt:lpstr>Лекция 1. Введение в дисциплину. Основные этапы развития информационного общества</vt:lpstr>
      <vt:lpstr>1. Введение</vt:lpstr>
      <vt:lpstr>1. Введение</vt:lpstr>
      <vt:lpstr>1 поколение компьютеров</vt:lpstr>
      <vt:lpstr>2 поколение компьютеров</vt:lpstr>
      <vt:lpstr>3 поколение компьютеров</vt:lpstr>
      <vt:lpstr>4 поколение компьютеров</vt:lpstr>
      <vt:lpstr>5 поколение компьютеров</vt:lpstr>
      <vt:lpstr>Заключение</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Windows</dc:creator>
  <cp:lastModifiedBy>Mads</cp:lastModifiedBy>
  <cp:revision>11</cp:revision>
  <dcterms:created xsi:type="dcterms:W3CDTF">2022-01-18T09:35:03Z</dcterms:created>
  <dcterms:modified xsi:type="dcterms:W3CDTF">2022-09-25T10:01:16Z</dcterms:modified>
</cp:coreProperties>
</file>