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114" d="100"/>
          <a:sy n="114" d="100"/>
        </p:scale>
        <p:origin x="18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4243960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1761192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188794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2340734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025786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23206BB4-B7FB-4B22-83D9-4B1E0D0A466B}"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259936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23206BB4-B7FB-4B22-83D9-4B1E0D0A466B}" type="datetimeFigureOut">
              <a:rPr lang="ru-RU" smtClean="0"/>
              <a:t>25.09.2022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2304813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23206BB4-B7FB-4B22-83D9-4B1E0D0A466B}" type="datetimeFigureOut">
              <a:rPr lang="ru-RU" smtClean="0"/>
              <a:t>25.09.2022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113309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3206BB4-B7FB-4B22-83D9-4B1E0D0A466B}" type="datetimeFigureOut">
              <a:rPr lang="ru-RU" smtClean="0"/>
              <a:t>25.09.2022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1211963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3206BB4-B7FB-4B22-83D9-4B1E0D0A466B}"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1946326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3206BB4-B7FB-4B22-83D9-4B1E0D0A466B}"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0C66C06-8B7F-475A-A6B8-7ADBD78CF408}" type="slidenum">
              <a:rPr lang="ru-RU" smtClean="0"/>
              <a:t>‹#›</a:t>
            </a:fld>
            <a:endParaRPr lang="ru-RU"/>
          </a:p>
        </p:txBody>
      </p:sp>
    </p:spTree>
    <p:extLst>
      <p:ext uri="{BB962C8B-B14F-4D97-AF65-F5344CB8AC3E}">
        <p14:creationId xmlns:p14="http://schemas.microsoft.com/office/powerpoint/2010/main" val="357220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06BB4-B7FB-4B22-83D9-4B1E0D0A466B}" type="datetimeFigureOut">
              <a:rPr lang="ru-RU" smtClean="0"/>
              <a:t>25.09.2022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C66C06-8B7F-475A-A6B8-7ADBD78CF408}" type="slidenum">
              <a:rPr lang="ru-RU" smtClean="0"/>
              <a:t>‹#›</a:t>
            </a:fld>
            <a:endParaRPr lang="ru-RU"/>
          </a:p>
        </p:txBody>
      </p:sp>
    </p:spTree>
    <p:extLst>
      <p:ext uri="{BB962C8B-B14F-4D97-AF65-F5344CB8AC3E}">
        <p14:creationId xmlns:p14="http://schemas.microsoft.com/office/powerpoint/2010/main" val="1525475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343949" y="328628"/>
            <a:ext cx="10284901" cy="2137735"/>
          </a:xfrm>
        </p:spPr>
        <p:txBody>
          <a:bodyPr>
            <a:noAutofit/>
          </a:bodyPr>
          <a:lstStyle/>
          <a:p>
            <a:r>
              <a:rPr lang="ru-RU" sz="3600" b="1" dirty="0"/>
              <a:t>Лекция 2. Виды профессиональной информационной деятельности человека с использованием технических средств и информационных ресурсов.</a:t>
            </a:r>
            <a:endParaRPr lang="ru-RU" sz="36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55B523DB-EABA-4684-B9FF-E7D2F8E4C8FF}"/>
              </a:ext>
            </a:extLst>
          </p:cNvPr>
          <p:cNvSpPr txBox="1"/>
          <p:nvPr/>
        </p:nvSpPr>
        <p:spPr>
          <a:xfrm>
            <a:off x="7852096" y="4353294"/>
            <a:ext cx="1929468" cy="646331"/>
          </a:xfrm>
          <a:prstGeom prst="rect">
            <a:avLst/>
          </a:prstGeom>
          <a:noFill/>
        </p:spPr>
        <p:txBody>
          <a:bodyPr wrap="square" rtlCol="0">
            <a:spAutoFit/>
          </a:bodyPr>
          <a:lstStyle/>
          <a:p>
            <a:r>
              <a:rPr lang="ru-RU" dirty="0"/>
              <a:t>Преподаватель:</a:t>
            </a:r>
          </a:p>
          <a:p>
            <a:r>
              <a:rPr lang="ru-RU" dirty="0"/>
              <a:t>Лукьянов И.А.</a:t>
            </a:r>
          </a:p>
        </p:txBody>
      </p:sp>
    </p:spTree>
    <p:extLst>
      <p:ext uri="{BB962C8B-B14F-4D97-AF65-F5344CB8AC3E}">
        <p14:creationId xmlns:p14="http://schemas.microsoft.com/office/powerpoint/2010/main" val="2348299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1. Введение</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3473043" y="3124200"/>
            <a:ext cx="6305608" cy="2585323"/>
          </a:xfrm>
          <a:prstGeom prst="rect">
            <a:avLst/>
          </a:prstGeom>
          <a:noFill/>
        </p:spPr>
        <p:txBody>
          <a:bodyPr wrap="square" rtlCol="0">
            <a:spAutoFit/>
          </a:bodyPr>
          <a:lstStyle/>
          <a:p>
            <a:r>
              <a:rPr lang="ru-RU" dirty="0"/>
              <a:t>Тысячелетиями предметами труда людей были материальные объекты. Все орудия труда от каменного топора до первой паровой машины, электромотора или токарного станка были связаны с обработкой вещества, использованием и преобразованием энергии. Вместе с тем человечеству всегда приходилось решать задачи управления, накопления, обработки и передачи информации, опыта, знания. Возникали группы людей, чья профессия связана исключительно с информационной деятельностью.</a:t>
            </a:r>
          </a:p>
        </p:txBody>
      </p:sp>
    </p:spTree>
    <p:extLst>
      <p:ext uri="{BB962C8B-B14F-4D97-AF65-F5344CB8AC3E}">
        <p14:creationId xmlns:p14="http://schemas.microsoft.com/office/powerpoint/2010/main" val="1003569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Информационная деятельность человека</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3816991" y="2828835"/>
            <a:ext cx="6850238" cy="1754326"/>
          </a:xfrm>
          <a:prstGeom prst="rect">
            <a:avLst/>
          </a:prstGeom>
          <a:noFill/>
        </p:spPr>
        <p:txBody>
          <a:bodyPr wrap="square" rtlCol="0">
            <a:spAutoFit/>
          </a:bodyPr>
          <a:lstStyle/>
          <a:p>
            <a:r>
              <a:rPr lang="ru-RU" dirty="0"/>
              <a:t> – это </a:t>
            </a:r>
            <a:r>
              <a:rPr lang="ru-RU" b="1" dirty="0"/>
              <a:t>деятельность, связанная с процессами получения, преобразования, накопления и передачи информации. </a:t>
            </a:r>
            <a:r>
              <a:rPr lang="ru-RU" dirty="0"/>
              <a:t>Вместе с тем постоянное совершенствование техники, производства привело к резкому возрастанию объема информации, которой приходится оперировать человеку в процессе его </a:t>
            </a:r>
            <a:r>
              <a:rPr lang="ru-RU" b="1" dirty="0"/>
              <a:t>профессиональной деятельности</a:t>
            </a:r>
            <a:r>
              <a:rPr lang="ru-RU" dirty="0"/>
              <a:t>.</a:t>
            </a:r>
          </a:p>
        </p:txBody>
      </p:sp>
    </p:spTree>
    <p:extLst>
      <p:ext uri="{BB962C8B-B14F-4D97-AF65-F5344CB8AC3E}">
        <p14:creationId xmlns:p14="http://schemas.microsoft.com/office/powerpoint/2010/main" val="536058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Современные технические средства</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4701704" y="1691529"/>
            <a:ext cx="4883324" cy="5078313"/>
          </a:xfrm>
          <a:prstGeom prst="rect">
            <a:avLst/>
          </a:prstGeom>
          <a:noFill/>
        </p:spPr>
        <p:txBody>
          <a:bodyPr wrap="square" rtlCol="0">
            <a:spAutoFit/>
          </a:bodyPr>
          <a:lstStyle/>
          <a:p>
            <a:r>
              <a:rPr lang="ru-RU" dirty="0"/>
              <a:t>К </a:t>
            </a:r>
            <a:r>
              <a:rPr lang="ru-RU" b="1" dirty="0"/>
              <a:t>современным техническим </a:t>
            </a:r>
            <a:r>
              <a:rPr lang="ru-RU" dirty="0"/>
              <a:t>средствам работы с информацией относятся не только компьютеры, но и другие устройства, обеспечивающие ее передачу, обработку и хранение: </a:t>
            </a:r>
          </a:p>
          <a:p>
            <a:r>
              <a:rPr lang="ru-RU" dirty="0"/>
              <a:t>сетевое оборудование: </a:t>
            </a:r>
          </a:p>
          <a:p>
            <a:r>
              <a:rPr lang="ru-RU" dirty="0"/>
              <a:t>аналого-цифровые и цифро-аналоговые преобразователи; </a:t>
            </a:r>
          </a:p>
          <a:p>
            <a:r>
              <a:rPr lang="ru-RU" dirty="0"/>
              <a:t>цифровые фото- и видеокамеры, цифровые диктофоны; </a:t>
            </a:r>
          </a:p>
          <a:p>
            <a:r>
              <a:rPr lang="ru-RU" dirty="0"/>
              <a:t>записывающие устройства</a:t>
            </a:r>
          </a:p>
          <a:p>
            <a:r>
              <a:rPr lang="ru-RU" dirty="0"/>
              <a:t>полиграфическое оборудование; </a:t>
            </a:r>
          </a:p>
          <a:p>
            <a:r>
              <a:rPr lang="ru-RU" dirty="0"/>
              <a:t>цифровые музыкальные студии; </a:t>
            </a:r>
          </a:p>
          <a:p>
            <a:r>
              <a:rPr lang="ru-RU" dirty="0"/>
              <a:t>медицинское оборудование плоттеры и различные принтеры; </a:t>
            </a:r>
          </a:p>
          <a:p>
            <a:r>
              <a:rPr lang="ru-RU" dirty="0"/>
              <a:t>мультимедийные проекторы; </a:t>
            </a:r>
          </a:p>
          <a:p>
            <a:r>
              <a:rPr lang="ru-RU" dirty="0"/>
              <a:t>флэш-память;</a:t>
            </a:r>
          </a:p>
          <a:p>
            <a:r>
              <a:rPr lang="ru-RU" dirty="0"/>
              <a:t>мобильные телефоны.</a:t>
            </a:r>
          </a:p>
        </p:txBody>
      </p:sp>
    </p:spTree>
    <p:extLst>
      <p:ext uri="{BB962C8B-B14F-4D97-AF65-F5344CB8AC3E}">
        <p14:creationId xmlns:p14="http://schemas.microsoft.com/office/powerpoint/2010/main" val="3067461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Компьютеры</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419101" y="2554960"/>
            <a:ext cx="9461499" cy="2585323"/>
          </a:xfrm>
          <a:prstGeom prst="rect">
            <a:avLst/>
          </a:prstGeom>
          <a:noFill/>
        </p:spPr>
        <p:txBody>
          <a:bodyPr wrap="square" rtlCol="0">
            <a:spAutoFit/>
          </a:bodyPr>
          <a:lstStyle/>
          <a:p>
            <a:r>
              <a:rPr lang="ru-RU" dirty="0"/>
              <a:t>Кроме персональных компьютеров существуют мощные вычислительные системы для решения сложных научно-технических и оборонных задач, обработки огромных баз данных, работы телекоммуникационных сетей (Интернет): ▪ многопроцессорные системы параллельной обработки данных (управление сложными технологическими процессами); ▪ серверы в глобальной компьютерной сети, управляющие работой и хранящие огромный объем информации; 10 ▪ специальные компьютеры для проектно-конструкторских работ (проектирование самолетов и космических кораблей, мостов и зданий и пр.). Все перечисленные технические средства и системы предназначены для работы с информационными ресурсами (ИР) в различных отраслях.</a:t>
            </a:r>
          </a:p>
        </p:txBody>
      </p:sp>
    </p:spTree>
    <p:extLst>
      <p:ext uri="{BB962C8B-B14F-4D97-AF65-F5344CB8AC3E}">
        <p14:creationId xmlns:p14="http://schemas.microsoft.com/office/powerpoint/2010/main" val="1439668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Информатизация</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1574799" y="3268024"/>
            <a:ext cx="9017000" cy="1200329"/>
          </a:xfrm>
          <a:prstGeom prst="rect">
            <a:avLst/>
          </a:prstGeom>
          <a:noFill/>
        </p:spPr>
        <p:txBody>
          <a:bodyPr wrap="square" rtlCol="0">
            <a:spAutoFit/>
          </a:bodyPr>
          <a:lstStyle/>
          <a:p>
            <a:r>
              <a:rPr lang="ru-RU" dirty="0"/>
              <a:t>– это широкое внедрение современных информационных технологий в профессиональной деятельности специалистов различного профиля в учебную, научно-исследовательскую, управленческую, административную деятельность, в быт и досуг человек</a:t>
            </a:r>
          </a:p>
        </p:txBody>
      </p:sp>
    </p:spTree>
    <p:extLst>
      <p:ext uri="{BB962C8B-B14F-4D97-AF65-F5344CB8AC3E}">
        <p14:creationId xmlns:p14="http://schemas.microsoft.com/office/powerpoint/2010/main" val="4016791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4632820" y="2378973"/>
            <a:ext cx="5652083" cy="2585323"/>
          </a:xfrm>
          <a:prstGeom prst="rect">
            <a:avLst/>
          </a:prstGeom>
          <a:noFill/>
        </p:spPr>
        <p:txBody>
          <a:bodyPr wrap="square" rtlCol="0">
            <a:spAutoFit/>
          </a:bodyPr>
          <a:lstStyle/>
          <a:p>
            <a:r>
              <a:rPr lang="ru-RU" b="1" dirty="0"/>
              <a:t>Информационная экономика </a:t>
            </a:r>
            <a:r>
              <a:rPr lang="ru-RU" dirty="0"/>
              <a:t>– сектор экономики, включающий в себя производство средств информатизации, а также информационных продуктов и услуг и информационный рынок. </a:t>
            </a:r>
          </a:p>
          <a:p>
            <a:r>
              <a:rPr lang="ru-RU" b="1" dirty="0"/>
              <a:t>Информационный продукт </a:t>
            </a:r>
            <a:r>
              <a:rPr lang="ru-RU" dirty="0"/>
              <a:t>- результат деятельности человека, представленный на материальном носителе. </a:t>
            </a:r>
          </a:p>
          <a:p>
            <a:r>
              <a:rPr lang="ru-RU" b="1" dirty="0"/>
              <a:t>Информационная услуга </a:t>
            </a:r>
            <a:r>
              <a:rPr lang="ru-RU" dirty="0"/>
              <a:t>- получение и предоставление в распоряжение пользователя информационного продукта.</a:t>
            </a:r>
          </a:p>
        </p:txBody>
      </p:sp>
      <p:sp>
        <p:nvSpPr>
          <p:cNvPr id="6" name="Заголовок 5">
            <a:extLst>
              <a:ext uri="{FF2B5EF4-FFF2-40B4-BE49-F238E27FC236}">
                <a16:creationId xmlns:a16="http://schemas.microsoft.com/office/drawing/2014/main" id="{234DA555-51E0-463F-8B87-F39A5B10FB29}"/>
              </a:ext>
            </a:extLst>
          </p:cNvPr>
          <p:cNvSpPr>
            <a:spLocks noGrp="1"/>
          </p:cNvSpPr>
          <p:nvPr>
            <p:ph type="title"/>
          </p:nvPr>
        </p:nvSpPr>
        <p:spPr/>
        <p:txBody>
          <a:bodyPr/>
          <a:lstStyle/>
          <a:p>
            <a:endParaRPr lang="ru-RU"/>
          </a:p>
        </p:txBody>
      </p:sp>
    </p:spTree>
    <p:extLst>
      <p:ext uri="{BB962C8B-B14F-4D97-AF65-F5344CB8AC3E}">
        <p14:creationId xmlns:p14="http://schemas.microsoft.com/office/powerpoint/2010/main" val="3925672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Экономика</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2533474" y="2554960"/>
            <a:ext cx="7347125" cy="2585323"/>
          </a:xfrm>
          <a:prstGeom prst="rect">
            <a:avLst/>
          </a:prstGeom>
          <a:noFill/>
        </p:spPr>
        <p:txBody>
          <a:bodyPr wrap="square" rtlCol="0">
            <a:spAutoFit/>
          </a:bodyPr>
          <a:lstStyle/>
          <a:p>
            <a:r>
              <a:rPr lang="ru-RU" dirty="0"/>
              <a:t>Внедрению информационных технологий должно предшествовать экономическое обоснование. Как вы думаете зачем? Чтобы рассчитать целесообразно (выгодно) ли будет внедрение информационных технологий Под эффективностью автоматизированного преобразования информации понимают целесообразность применения средств вычислительной техники при формировании, передаче и обработке данных. Различают расчетную и фактическую эффективность. Как вы думаете, в чем разница между расчетной и фактической эффективностью?</a:t>
            </a:r>
          </a:p>
        </p:txBody>
      </p:sp>
    </p:spTree>
    <p:extLst>
      <p:ext uri="{BB962C8B-B14F-4D97-AF65-F5344CB8AC3E}">
        <p14:creationId xmlns:p14="http://schemas.microsoft.com/office/powerpoint/2010/main" val="2753044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 y="-12700"/>
            <a:ext cx="12191999" cy="6899256"/>
          </a:xfrm>
        </p:spPr>
      </p:pic>
      <p:sp>
        <p:nvSpPr>
          <p:cNvPr id="2" name="Заголовок 1"/>
          <p:cNvSpPr>
            <a:spLocks noGrp="1"/>
          </p:cNvSpPr>
          <p:nvPr>
            <p:ph type="title"/>
          </p:nvPr>
        </p:nvSpPr>
        <p:spPr>
          <a:xfrm>
            <a:off x="533400" y="387351"/>
            <a:ext cx="9779000" cy="1187465"/>
          </a:xfrm>
        </p:spPr>
        <p:txBody>
          <a:bodyPr>
            <a:noAutofit/>
          </a:bodyPr>
          <a:lstStyle/>
          <a:p>
            <a:pPr algn="r"/>
            <a:r>
              <a:rPr lang="ru-RU" sz="4000" b="1" dirty="0"/>
              <a:t>Заключение</a:t>
            </a:r>
            <a:endParaRPr lang="ru-RU" sz="4000" b="1" dirty="0">
              <a:solidFill>
                <a:srgbClr val="002060"/>
              </a:solidFill>
              <a:latin typeface="Corbel" panose="020B0503020204020204" pitchFamily="34"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1453" y="5652581"/>
            <a:ext cx="1073048" cy="1014821"/>
          </a:xfrm>
          <a:prstGeom prst="rect">
            <a:avLst/>
          </a:prstGeom>
        </p:spPr>
      </p:pic>
      <p:sp>
        <p:nvSpPr>
          <p:cNvPr id="4" name="TextBox 3">
            <a:extLst>
              <a:ext uri="{FF2B5EF4-FFF2-40B4-BE49-F238E27FC236}">
                <a16:creationId xmlns:a16="http://schemas.microsoft.com/office/drawing/2014/main" id="{69CD7B26-0F16-4380-A6E5-A289AA0BBF6B}"/>
              </a:ext>
            </a:extLst>
          </p:cNvPr>
          <p:cNvSpPr txBox="1"/>
          <p:nvPr/>
        </p:nvSpPr>
        <p:spPr>
          <a:xfrm>
            <a:off x="2057400" y="2554960"/>
            <a:ext cx="7823200" cy="369332"/>
          </a:xfrm>
          <a:prstGeom prst="rect">
            <a:avLst/>
          </a:prstGeom>
          <a:noFill/>
        </p:spPr>
        <p:txBody>
          <a:bodyPr wrap="square" rtlCol="0">
            <a:spAutoFit/>
          </a:bodyPr>
          <a:lstStyle/>
          <a:p>
            <a:endParaRPr lang="ru-RU" dirty="0"/>
          </a:p>
        </p:txBody>
      </p:sp>
      <p:sp>
        <p:nvSpPr>
          <p:cNvPr id="6" name="TextBox 5">
            <a:extLst>
              <a:ext uri="{FF2B5EF4-FFF2-40B4-BE49-F238E27FC236}">
                <a16:creationId xmlns:a16="http://schemas.microsoft.com/office/drawing/2014/main" id="{81F9A675-DEEA-49DB-8FDF-B7B7450D8E8E}"/>
              </a:ext>
            </a:extLst>
          </p:cNvPr>
          <p:cNvSpPr txBox="1"/>
          <p:nvPr/>
        </p:nvSpPr>
        <p:spPr>
          <a:xfrm>
            <a:off x="1511300" y="2586451"/>
            <a:ext cx="7823200" cy="646331"/>
          </a:xfrm>
          <a:prstGeom prst="rect">
            <a:avLst/>
          </a:prstGeom>
          <a:noFill/>
        </p:spPr>
        <p:txBody>
          <a:bodyPr wrap="square" rtlCol="0">
            <a:spAutoFit/>
          </a:bodyPr>
          <a:lstStyle/>
          <a:p>
            <a:r>
              <a:rPr lang="ru-RU" b="1" dirty="0"/>
              <a:t>Лекция окончена.</a:t>
            </a:r>
          </a:p>
          <a:p>
            <a:r>
              <a:rPr lang="ru-RU" b="1" dirty="0"/>
              <a:t>Задание : </a:t>
            </a:r>
            <a:r>
              <a:rPr lang="ru-RU" dirty="0"/>
              <a:t>подготовить конспект на проверку.</a:t>
            </a:r>
          </a:p>
        </p:txBody>
      </p:sp>
    </p:spTree>
    <p:extLst>
      <p:ext uri="{BB962C8B-B14F-4D97-AF65-F5344CB8AC3E}">
        <p14:creationId xmlns:p14="http://schemas.microsoft.com/office/powerpoint/2010/main" val="71380906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449</Words>
  <Application>Microsoft Office PowerPoint</Application>
  <PresentationFormat>Широкоэкранный</PresentationFormat>
  <Paragraphs>31</Paragraphs>
  <Slides>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9</vt:i4>
      </vt:variant>
    </vt:vector>
  </HeadingPairs>
  <TitlesOfParts>
    <vt:vector size="14" baseType="lpstr">
      <vt:lpstr>Arial</vt:lpstr>
      <vt:lpstr>Calibri</vt:lpstr>
      <vt:lpstr>Calibri Light</vt:lpstr>
      <vt:lpstr>Corbel</vt:lpstr>
      <vt:lpstr>Тема Office</vt:lpstr>
      <vt:lpstr>Лекция 2. Виды профессиональной информационной деятельности человека с использованием технических средств и информационных ресурсов.</vt:lpstr>
      <vt:lpstr>1. Введение</vt:lpstr>
      <vt:lpstr>Информационная деятельность человека</vt:lpstr>
      <vt:lpstr>Современные технические средства</vt:lpstr>
      <vt:lpstr>Компьютеры</vt:lpstr>
      <vt:lpstr>Информатизация</vt:lpstr>
      <vt:lpstr>Презентация PowerPoint</vt:lpstr>
      <vt:lpstr>Экономика</vt:lpstr>
      <vt:lpstr>Заключение</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Mads</cp:lastModifiedBy>
  <cp:revision>11</cp:revision>
  <dcterms:created xsi:type="dcterms:W3CDTF">2022-01-18T09:35:03Z</dcterms:created>
  <dcterms:modified xsi:type="dcterms:W3CDTF">2022-09-25T10:01:02Z</dcterms:modified>
</cp:coreProperties>
</file>