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8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6BB4-B7FB-4B22-83D9-4B1E0D0A466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66C06-8B7F-475A-A6B8-7ADBD78CF4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960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6BB4-B7FB-4B22-83D9-4B1E0D0A466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66C06-8B7F-475A-A6B8-7ADBD78CF4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192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6BB4-B7FB-4B22-83D9-4B1E0D0A466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66C06-8B7F-475A-A6B8-7ADBD78CF4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794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6BB4-B7FB-4B22-83D9-4B1E0D0A466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66C06-8B7F-475A-A6B8-7ADBD78CF4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734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6BB4-B7FB-4B22-83D9-4B1E0D0A466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66C06-8B7F-475A-A6B8-7ADBD78CF4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786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6BB4-B7FB-4B22-83D9-4B1E0D0A466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66C06-8B7F-475A-A6B8-7ADBD78CF4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936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6BB4-B7FB-4B22-83D9-4B1E0D0A466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66C06-8B7F-475A-A6B8-7ADBD78CF4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813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6BB4-B7FB-4B22-83D9-4B1E0D0A466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66C06-8B7F-475A-A6B8-7ADBD78CF4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3309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6BB4-B7FB-4B22-83D9-4B1E0D0A466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66C06-8B7F-475A-A6B8-7ADBD78CF4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963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6BB4-B7FB-4B22-83D9-4B1E0D0A466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66C06-8B7F-475A-A6B8-7ADBD78CF4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326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6BB4-B7FB-4B22-83D9-4B1E0D0A466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66C06-8B7F-475A-A6B8-7ADBD78CF4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2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06BB4-B7FB-4B22-83D9-4B1E0D0A466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C66C06-8B7F-475A-A6B8-7ADBD78CF4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475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0" y="-12700"/>
            <a:ext cx="12191999" cy="689925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3949" y="328628"/>
            <a:ext cx="10284901" cy="2137735"/>
          </a:xfrm>
        </p:spPr>
        <p:txBody>
          <a:bodyPr>
            <a:noAutofit/>
          </a:bodyPr>
          <a:lstStyle/>
          <a:p>
            <a:r>
              <a:rPr lang="ru-RU" sz="4000" dirty="0"/>
              <a:t>Лекция 3. Подходы к понятию информации и измерению информации.</a:t>
            </a:r>
            <a:endParaRPr lang="ru-RU" sz="4000" dirty="0">
              <a:solidFill>
                <a:srgbClr val="002060"/>
              </a:solidFill>
              <a:latin typeface="Corbel" panose="020B0503020204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453" y="5652581"/>
            <a:ext cx="1073048" cy="10148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5B523DB-EABA-4684-B9FF-E7D2F8E4C8FF}"/>
              </a:ext>
            </a:extLst>
          </p:cNvPr>
          <p:cNvSpPr txBox="1"/>
          <p:nvPr/>
        </p:nvSpPr>
        <p:spPr>
          <a:xfrm>
            <a:off x="7852096" y="4353294"/>
            <a:ext cx="19294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Преподаватель:</a:t>
            </a:r>
          </a:p>
          <a:p>
            <a:r>
              <a:rPr lang="ru-RU" dirty="0"/>
              <a:t>Лукьянов И.А.</a:t>
            </a:r>
          </a:p>
        </p:txBody>
      </p:sp>
    </p:spTree>
    <p:extLst>
      <p:ext uri="{BB962C8B-B14F-4D97-AF65-F5344CB8AC3E}">
        <p14:creationId xmlns:p14="http://schemas.microsoft.com/office/powerpoint/2010/main" val="23482991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0" y="-12700"/>
            <a:ext cx="12191999" cy="689925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387351"/>
            <a:ext cx="9779000" cy="1187465"/>
          </a:xfrm>
        </p:spPr>
        <p:txBody>
          <a:bodyPr>
            <a:noAutofit/>
          </a:bodyPr>
          <a:lstStyle/>
          <a:p>
            <a:pPr algn="r"/>
            <a:r>
              <a:rPr lang="ru-RU" sz="4000" b="1" dirty="0"/>
              <a:t>Заключение</a:t>
            </a:r>
            <a:endParaRPr lang="ru-RU" sz="4000" b="1" dirty="0">
              <a:solidFill>
                <a:srgbClr val="002060"/>
              </a:solidFill>
              <a:latin typeface="Corbel" panose="020B0503020204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453" y="5652581"/>
            <a:ext cx="1073048" cy="10148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9CD7B26-0F16-4380-A6E5-A289AA0BBF6B}"/>
              </a:ext>
            </a:extLst>
          </p:cNvPr>
          <p:cNvSpPr txBox="1"/>
          <p:nvPr/>
        </p:nvSpPr>
        <p:spPr>
          <a:xfrm>
            <a:off x="2057400" y="2554960"/>
            <a:ext cx="782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1F9A675-DEEA-49DB-8FDF-B7B7450D8E8E}"/>
              </a:ext>
            </a:extLst>
          </p:cNvPr>
          <p:cNvSpPr txBox="1"/>
          <p:nvPr/>
        </p:nvSpPr>
        <p:spPr>
          <a:xfrm>
            <a:off x="1511300" y="2586451"/>
            <a:ext cx="782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Лекция окончена.</a:t>
            </a:r>
          </a:p>
          <a:p>
            <a:r>
              <a:rPr lang="ru-RU" b="1" dirty="0"/>
              <a:t>Задание : </a:t>
            </a:r>
            <a:r>
              <a:rPr lang="ru-RU" dirty="0"/>
              <a:t>подготовить конспект на проверку.</a:t>
            </a:r>
          </a:p>
        </p:txBody>
      </p:sp>
    </p:spTree>
    <p:extLst>
      <p:ext uri="{BB962C8B-B14F-4D97-AF65-F5344CB8AC3E}">
        <p14:creationId xmlns:p14="http://schemas.microsoft.com/office/powerpoint/2010/main" val="713809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0" y="-12700"/>
            <a:ext cx="12191999" cy="689925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387351"/>
            <a:ext cx="9779000" cy="1187465"/>
          </a:xfrm>
        </p:spPr>
        <p:txBody>
          <a:bodyPr>
            <a:noAutofit/>
          </a:bodyPr>
          <a:lstStyle/>
          <a:p>
            <a:pPr algn="r"/>
            <a:r>
              <a:rPr lang="ru-RU" sz="4000" b="1" dirty="0"/>
              <a:t>1. Введение</a:t>
            </a:r>
            <a:endParaRPr lang="ru-RU" sz="4000" b="1" dirty="0">
              <a:solidFill>
                <a:srgbClr val="002060"/>
              </a:solidFill>
              <a:latin typeface="Corbel" panose="020B0503020204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453" y="5652581"/>
            <a:ext cx="1073048" cy="10148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9CD7B26-0F16-4380-A6E5-A289AA0BBF6B}"/>
              </a:ext>
            </a:extLst>
          </p:cNvPr>
          <p:cNvSpPr txBox="1"/>
          <p:nvPr/>
        </p:nvSpPr>
        <p:spPr>
          <a:xfrm>
            <a:off x="3011648" y="3124200"/>
            <a:ext cx="676700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Информация в современном мире приравнивается но своему значению для развития общества или страны к важнейшим ресурсам наряду с сырьем и энергией. Еще в 1971 году президент Академии наук США </a:t>
            </a:r>
            <a:r>
              <a:rPr lang="ru-RU" dirty="0" err="1"/>
              <a:t>Ф.Хандлер</a:t>
            </a:r>
            <a:r>
              <a:rPr lang="ru-RU" dirty="0"/>
              <a:t> говорил: "Наша экономика основана не на естественных ресурсах, а на умах и применении научного знания". В развитых странах большинство работающих заняты не в сфере производства, а в той или иной степени занимаются обработкой информации. Поэтому философы называют нашу эпоху постиндустриальной. </a:t>
            </a:r>
          </a:p>
        </p:txBody>
      </p:sp>
    </p:spTree>
    <p:extLst>
      <p:ext uri="{BB962C8B-B14F-4D97-AF65-F5344CB8AC3E}">
        <p14:creationId xmlns:p14="http://schemas.microsoft.com/office/powerpoint/2010/main" val="1003569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0" y="-12700"/>
            <a:ext cx="12191999" cy="6899256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453" y="5652581"/>
            <a:ext cx="1073048" cy="10148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9CD7B26-0F16-4380-A6E5-A289AA0BBF6B}"/>
              </a:ext>
            </a:extLst>
          </p:cNvPr>
          <p:cNvSpPr txBox="1"/>
          <p:nvPr/>
        </p:nvSpPr>
        <p:spPr>
          <a:xfrm>
            <a:off x="3816991" y="2828835"/>
            <a:ext cx="68502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1983 году американский сенатор </a:t>
            </a:r>
            <a:r>
              <a:rPr lang="ru-RU" dirty="0" err="1"/>
              <a:t>Г.Харт</a:t>
            </a:r>
            <a:r>
              <a:rPr lang="ru-RU" dirty="0"/>
              <a:t> говорил: «Мы переходим от экономики, основанной на тяжелой промышленности, к экономике, которая все больше ориентируется на информацию, новейшую технику и технологию, средства связи и услуги».</a:t>
            </a: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6E17C0DA-C99B-4B28-9332-3E5146FC5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0583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0" y="-12700"/>
            <a:ext cx="12191999" cy="689925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387351"/>
            <a:ext cx="9779000" cy="1187465"/>
          </a:xfrm>
        </p:spPr>
        <p:txBody>
          <a:bodyPr>
            <a:noAutofit/>
          </a:bodyPr>
          <a:lstStyle/>
          <a:p>
            <a:pPr algn="r"/>
            <a:r>
              <a:rPr lang="ru-RU" sz="4000" b="1" dirty="0"/>
              <a:t>Информация</a:t>
            </a:r>
            <a:endParaRPr lang="ru-RU" sz="4000" b="1" dirty="0">
              <a:solidFill>
                <a:srgbClr val="002060"/>
              </a:solidFill>
              <a:latin typeface="Corbel" panose="020B0503020204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453" y="5652581"/>
            <a:ext cx="1073048" cy="10148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9CD7B26-0F16-4380-A6E5-A289AA0BBF6B}"/>
              </a:ext>
            </a:extLst>
          </p:cNvPr>
          <p:cNvSpPr txBox="1"/>
          <p:nvPr/>
        </p:nvSpPr>
        <p:spPr>
          <a:xfrm>
            <a:off x="394283" y="2597541"/>
            <a:ext cx="919074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Понятие «информация» В русском языке до второй половины XX века термин и понятие «информация» практически не использовались А. С. Пушкин: «сведения», «замечания», «известия», «наблюдения» Л. Н. Толстой: «донесения», «письма», «записочка», «</a:t>
            </a:r>
            <a:r>
              <a:rPr lang="ru-RU" dirty="0" err="1"/>
              <a:t>memorandum</a:t>
            </a:r>
            <a:r>
              <a:rPr lang="ru-RU" dirty="0"/>
              <a:t>» В энциклопедии Брокгауза и Ефрона (1894 г.) – нет В Советской энциклопедии (1 издание, 1935 г.) – нет Н. Винер, К. Шеннон (1948 г.) – количество информации А. П. Ершов: «Данные в информатике – факты или идеи, выраженные средствами формальной системы, обеспечивающей возможности их хранения, обработки или передачи. Такую формальную систему называют я з ы к о м п р е д с т а в л е н и я данных; синтаксис этого языка – способом п р е д с т а в л е н и я и н ф о р м а ц и </a:t>
            </a:r>
            <a:r>
              <a:rPr lang="ru-RU" dirty="0" err="1"/>
              <a:t>и</a:t>
            </a:r>
            <a:r>
              <a:rPr lang="ru-RU" dirty="0"/>
              <a:t>; его семантику или прагматику – и н ф о р м а ц и е й.</a:t>
            </a:r>
          </a:p>
        </p:txBody>
      </p:sp>
    </p:spTree>
    <p:extLst>
      <p:ext uri="{BB962C8B-B14F-4D97-AF65-F5344CB8AC3E}">
        <p14:creationId xmlns:p14="http://schemas.microsoft.com/office/powerpoint/2010/main" val="30674614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0" y="-12700"/>
            <a:ext cx="12191999" cy="689925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387351"/>
            <a:ext cx="9779000" cy="1187465"/>
          </a:xfrm>
        </p:spPr>
        <p:txBody>
          <a:bodyPr>
            <a:noAutofit/>
          </a:bodyPr>
          <a:lstStyle/>
          <a:p>
            <a:pPr algn="r"/>
            <a:r>
              <a:rPr lang="ru-RU" sz="4000" b="1" dirty="0"/>
              <a:t>Компьютеры</a:t>
            </a:r>
            <a:endParaRPr lang="ru-RU" sz="4000" b="1" dirty="0">
              <a:solidFill>
                <a:srgbClr val="002060"/>
              </a:solidFill>
              <a:latin typeface="Corbel" panose="020B0503020204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453" y="5652581"/>
            <a:ext cx="1073048" cy="10148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9CD7B26-0F16-4380-A6E5-A289AA0BBF6B}"/>
              </a:ext>
            </a:extLst>
          </p:cNvPr>
          <p:cNvSpPr txBox="1"/>
          <p:nvPr/>
        </p:nvSpPr>
        <p:spPr>
          <a:xfrm>
            <a:off x="419101" y="2554960"/>
            <a:ext cx="946149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Кроме персональных компьютеров существуют мощные вычислительные системы для решения сложных научно-технических и оборонных задач, обработки огромных баз данных, работы телекоммуникационных сетей (Интернет): ▪ многопроцессорные системы параллельной обработки данных (управление сложными технологическими процессами); ▪ серверы в глобальной компьютерной сети, управляющие работой и хранящие огромный объем информации; 10 ▪ специальные компьютеры для проектно-конструкторских работ (проектирование самолетов и космических кораблей, мостов и зданий и пр.). Все перечисленные технические средства и системы предназначены для работы с информационными ресурсами (ИР) в различных отраслях.</a:t>
            </a:r>
          </a:p>
        </p:txBody>
      </p:sp>
    </p:spTree>
    <p:extLst>
      <p:ext uri="{BB962C8B-B14F-4D97-AF65-F5344CB8AC3E}">
        <p14:creationId xmlns:p14="http://schemas.microsoft.com/office/powerpoint/2010/main" val="14396687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0" y="-12700"/>
            <a:ext cx="12191999" cy="689925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387351"/>
            <a:ext cx="9779000" cy="1187465"/>
          </a:xfrm>
        </p:spPr>
        <p:txBody>
          <a:bodyPr>
            <a:noAutofit/>
          </a:bodyPr>
          <a:lstStyle/>
          <a:p>
            <a:pPr algn="r"/>
            <a:r>
              <a:rPr lang="ru-RU" sz="4000" b="1" dirty="0"/>
              <a:t>Информатизация</a:t>
            </a:r>
            <a:endParaRPr lang="ru-RU" sz="4000" b="1" dirty="0">
              <a:solidFill>
                <a:srgbClr val="002060"/>
              </a:solidFill>
              <a:latin typeface="Corbel" panose="020B0503020204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453" y="5652581"/>
            <a:ext cx="1073048" cy="10148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9CD7B26-0F16-4380-A6E5-A289AA0BBF6B}"/>
              </a:ext>
            </a:extLst>
          </p:cNvPr>
          <p:cNvSpPr txBox="1"/>
          <p:nvPr/>
        </p:nvSpPr>
        <p:spPr>
          <a:xfrm>
            <a:off x="1574799" y="3268024"/>
            <a:ext cx="901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– это широкое внедрение современных информационных технологий в профессиональной деятельности специалистов различного профиля в учебную, научно-исследовательскую, управленческую, административную деятельность, в быт и досуг человек</a:t>
            </a:r>
          </a:p>
        </p:txBody>
      </p:sp>
    </p:spTree>
    <p:extLst>
      <p:ext uri="{BB962C8B-B14F-4D97-AF65-F5344CB8AC3E}">
        <p14:creationId xmlns:p14="http://schemas.microsoft.com/office/powerpoint/2010/main" val="40167917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0" y="-12700"/>
            <a:ext cx="12191999" cy="6899256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453" y="5652581"/>
            <a:ext cx="1073048" cy="10148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9CD7B26-0F16-4380-A6E5-A289AA0BBF6B}"/>
              </a:ext>
            </a:extLst>
          </p:cNvPr>
          <p:cNvSpPr txBox="1"/>
          <p:nvPr/>
        </p:nvSpPr>
        <p:spPr>
          <a:xfrm>
            <a:off x="141331" y="2177637"/>
            <a:ext cx="99674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Указанное соотношение терминов «данные» и «информация» рекомендовано большинством терминологических справочников, но на практике они обычно трактуются как синонимы; да и сама информатика занимается не столько информацией, сколько данными». Для человека существенно прежде всего содержание, смысл сообщения, сигнала, а для компьютера смысловой аспект безразличен. Смысловой аспект сообщения – это и есть информация. Все технические системы имеют дело с данными. Данные не имеют смысла (М. Мамардашвили). Смысл генерируется человеком на основе, полученных данных, и сформированного ранее смысла (информации). Если математика – это язык наук, то информатика – это инструмент наук. Информация - это данные, сопровождающиеся смысловой нагрузкой. При этом, очевидно, то, что для одних является данными, для других вполне может быть информацией.</a:t>
            </a: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234DA555-51E0-463F-8B87-F39A5B10F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dirty="0"/>
              <a:t>Данные</a:t>
            </a:r>
          </a:p>
        </p:txBody>
      </p:sp>
    </p:spTree>
    <p:extLst>
      <p:ext uri="{BB962C8B-B14F-4D97-AF65-F5344CB8AC3E}">
        <p14:creationId xmlns:p14="http://schemas.microsoft.com/office/powerpoint/2010/main" val="3925672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0" y="-12700"/>
            <a:ext cx="12191999" cy="689925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387351"/>
            <a:ext cx="9779000" cy="1187465"/>
          </a:xfrm>
        </p:spPr>
        <p:txBody>
          <a:bodyPr>
            <a:noAutofit/>
          </a:bodyPr>
          <a:lstStyle/>
          <a:p>
            <a:pPr algn="r"/>
            <a:r>
              <a:rPr lang="ru-RU" sz="4000" b="1" dirty="0"/>
              <a:t>Бит</a:t>
            </a:r>
            <a:endParaRPr lang="ru-RU" sz="4000" b="1" dirty="0">
              <a:solidFill>
                <a:srgbClr val="002060"/>
              </a:solidFill>
              <a:latin typeface="Corbel" panose="020B0503020204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453" y="5652581"/>
            <a:ext cx="1073048" cy="10148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9CD7B26-0F16-4380-A6E5-A289AA0BBF6B}"/>
              </a:ext>
            </a:extLst>
          </p:cNvPr>
          <p:cNvSpPr txBox="1"/>
          <p:nvPr/>
        </p:nvSpPr>
        <p:spPr>
          <a:xfrm>
            <a:off x="2137212" y="2907298"/>
            <a:ext cx="79175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Представление данных в компьютере Бит </a:t>
            </a:r>
            <a:r>
              <a:rPr lang="ru-RU" dirty="0" err="1"/>
              <a:t>Бит</a:t>
            </a:r>
            <a:r>
              <a:rPr lang="ru-RU" dirty="0"/>
              <a:t> (от англ. </a:t>
            </a:r>
            <a:r>
              <a:rPr lang="ru-RU" dirty="0" err="1"/>
              <a:t>binary</a:t>
            </a:r>
            <a:r>
              <a:rPr lang="ru-RU" dirty="0"/>
              <a:t> </a:t>
            </a:r>
            <a:r>
              <a:rPr lang="ru-RU" dirty="0" err="1"/>
              <a:t>digit</a:t>
            </a:r>
            <a:r>
              <a:rPr lang="ru-RU" dirty="0"/>
              <a:t>; также игра слов: англ. </a:t>
            </a:r>
            <a:r>
              <a:rPr lang="ru-RU" dirty="0" err="1"/>
              <a:t>bit</a:t>
            </a:r>
            <a:r>
              <a:rPr lang="ru-RU" dirty="0"/>
              <a:t> — немного) . • По Шеннону бит — это двоичный логарифм вероятности равновероятных событий или сумма произведений вероятности на двоичный логарифм вероятности при </a:t>
            </a:r>
            <a:r>
              <a:rPr lang="ru-RU" dirty="0" err="1"/>
              <a:t>разновероятных</a:t>
            </a:r>
            <a:r>
              <a:rPr lang="ru-RU" dirty="0"/>
              <a:t> событиях. (Замена основания логарифма 2 на е или 10 приводит соответственно к редко употребляемым единицам нат и </a:t>
            </a:r>
            <a:r>
              <a:rPr lang="ru-RU" dirty="0" err="1"/>
              <a:t>хартли</a:t>
            </a:r>
            <a:r>
              <a:rPr lang="ru-RU" dirty="0"/>
              <a:t>.) • Один разряд двоичного кода (двоичная цифра). Может принимать только два взаимоисключающих значения: да/нет, 1/0, включено/выключено, и т. п. </a:t>
            </a:r>
          </a:p>
        </p:txBody>
      </p:sp>
    </p:spTree>
    <p:extLst>
      <p:ext uri="{BB962C8B-B14F-4D97-AF65-F5344CB8AC3E}">
        <p14:creationId xmlns:p14="http://schemas.microsoft.com/office/powerpoint/2010/main" val="27530447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0" y="-12700"/>
            <a:ext cx="12191999" cy="689925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387351"/>
            <a:ext cx="9779000" cy="1187465"/>
          </a:xfrm>
        </p:spPr>
        <p:txBody>
          <a:bodyPr>
            <a:noAutofit/>
          </a:bodyPr>
          <a:lstStyle/>
          <a:p>
            <a:pPr algn="r"/>
            <a:r>
              <a:rPr lang="ru-RU" sz="4000" b="1" dirty="0"/>
              <a:t>Байт</a:t>
            </a:r>
            <a:endParaRPr lang="ru-RU" sz="4000" b="1" dirty="0">
              <a:solidFill>
                <a:srgbClr val="002060"/>
              </a:solidFill>
              <a:latin typeface="Corbel" panose="020B0503020204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453" y="5652581"/>
            <a:ext cx="1073048" cy="10148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9CD7B26-0F16-4380-A6E5-A289AA0BBF6B}"/>
              </a:ext>
            </a:extLst>
          </p:cNvPr>
          <p:cNvSpPr txBox="1"/>
          <p:nvPr/>
        </p:nvSpPr>
        <p:spPr>
          <a:xfrm>
            <a:off x="2137212" y="2907298"/>
            <a:ext cx="791757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Для представления символа с максимально возможным 13 кодом (255) нужно 8 бит. Эти 8 бит называются байтом. </a:t>
            </a:r>
            <a:r>
              <a:rPr lang="ru-RU" dirty="0" err="1"/>
              <a:t>Т.о</a:t>
            </a:r>
            <a:r>
              <a:rPr lang="ru-RU" dirty="0"/>
              <a:t>. один любой символ - это всегда 1 байт. Байт (англ. </a:t>
            </a:r>
            <a:r>
              <a:rPr lang="ru-RU" dirty="0" err="1"/>
              <a:t>byte</a:t>
            </a:r>
            <a:r>
              <a:rPr lang="ru-RU" dirty="0"/>
              <a:t>) — единица измерения количества информации, обычно равная восьми битам (в этом случае может принимать 256 (28) различных значений). Вообще, байт — это минимально адресуемая последовательность фиксированного числа битов. </a:t>
            </a:r>
            <a:r>
              <a:rPr lang="ru-RU"/>
              <a:t>В современных компьютерах общего назначения байт равен 8 битам.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28248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795</Words>
  <Application>Microsoft Office PowerPoint</Application>
  <PresentationFormat>Широкоэкранный</PresentationFormat>
  <Paragraphs>21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Corbel</vt:lpstr>
      <vt:lpstr>Тема Office</vt:lpstr>
      <vt:lpstr>Лекция 3. Подходы к понятию информации и измерению информации.</vt:lpstr>
      <vt:lpstr>1. Введение</vt:lpstr>
      <vt:lpstr>Презентация PowerPoint</vt:lpstr>
      <vt:lpstr>Информация</vt:lpstr>
      <vt:lpstr>Компьютеры</vt:lpstr>
      <vt:lpstr>Информатизация</vt:lpstr>
      <vt:lpstr>Данные</vt:lpstr>
      <vt:lpstr>Бит</vt:lpstr>
      <vt:lpstr>Байт</vt:lpstr>
      <vt:lpstr>Заключение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Mads</cp:lastModifiedBy>
  <cp:revision>13</cp:revision>
  <dcterms:created xsi:type="dcterms:W3CDTF">2022-01-18T09:35:03Z</dcterms:created>
  <dcterms:modified xsi:type="dcterms:W3CDTF">2022-09-25T11:22:34Z</dcterms:modified>
</cp:coreProperties>
</file>