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6" r:id="rId2"/>
    <p:sldId id="257" r:id="rId3"/>
    <p:sldId id="259" r:id="rId4"/>
    <p:sldId id="258" r:id="rId5"/>
    <p:sldId id="261" r:id="rId6"/>
    <p:sldId id="262" r:id="rId7"/>
    <p:sldId id="260" r:id="rId8"/>
    <p:sldId id="263" r:id="rId9"/>
    <p:sldId id="265" r:id="rId10"/>
    <p:sldId id="266" r:id="rId11"/>
    <p:sldId id="264"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1" d="100"/>
          <a:sy n="111" d="100"/>
        </p:scale>
        <p:origin x="-161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88771FC-DD51-4D9E-AD00-70AB26372AA6}" type="datetimeFigureOut">
              <a:rPr lang="ru-RU" smtClean="0"/>
              <a:pPr/>
              <a:t>14.04.2022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B1E37D3-EC6E-431F-B7AA-E57E0EB31D98}"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B1E37D3-EC6E-431F-B7AA-E57E0EB31D98}" type="slidenum">
              <a:rPr lang="ru-RU" smtClean="0"/>
              <a:pPr/>
              <a:t>11</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14.04.2022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14.04.2022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14.04.2022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14.04.2022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14.04.2022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14.04.2022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14.04.2022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14.04.2022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14.04.2022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14.04.2022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14.04.2022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14.04.2022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b="1" dirty="0" smtClean="0"/>
              <a:t>Конструкция </a:t>
            </a:r>
            <a:r>
              <a:rPr lang="en-US" b="1" dirty="0" smtClean="0">
                <a:solidFill>
                  <a:srgbClr val="FF0000"/>
                </a:solidFill>
              </a:rPr>
              <a:t>there is / there are</a:t>
            </a:r>
            <a:endParaRPr lang="ru-RU"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57224" y="928670"/>
            <a:ext cx="7715304" cy="4801314"/>
          </a:xfrm>
          <a:prstGeom prst="rect">
            <a:avLst/>
          </a:prstGeom>
        </p:spPr>
        <p:txBody>
          <a:bodyPr wrap="square">
            <a:spAutoFit/>
          </a:bodyPr>
          <a:lstStyle/>
          <a:p>
            <a:pPr fontAlgn="base"/>
            <a:r>
              <a:rPr lang="en-US" i="1" dirty="0" smtClean="0"/>
              <a:t> </a:t>
            </a:r>
            <a:r>
              <a:rPr lang="en-US" sz="2800" b="1" i="1" u="sng" dirty="0" smtClean="0"/>
              <a:t>Ex. 2. </a:t>
            </a:r>
            <a:r>
              <a:rPr lang="en-US" sz="2800" i="1" dirty="0" smtClean="0"/>
              <a:t>Write in </a:t>
            </a:r>
            <a:r>
              <a:rPr lang="en-US" sz="2800" i="1" dirty="0" smtClean="0">
                <a:solidFill>
                  <a:srgbClr val="0070C0"/>
                </a:solidFill>
              </a:rPr>
              <a:t>There is </a:t>
            </a:r>
            <a:r>
              <a:rPr lang="en-US" sz="2800" i="1" dirty="0" smtClean="0">
                <a:solidFill>
                  <a:srgbClr val="0070C0"/>
                </a:solidFill>
              </a:rPr>
              <a:t>/ </a:t>
            </a:r>
            <a:r>
              <a:rPr lang="en-US" sz="2800" i="1" dirty="0" smtClean="0">
                <a:solidFill>
                  <a:srgbClr val="0070C0"/>
                </a:solidFill>
              </a:rPr>
              <a:t>There</a:t>
            </a:r>
            <a:r>
              <a:rPr lang="en-US" sz="2800" i="1" dirty="0" smtClean="0">
                <a:solidFill>
                  <a:srgbClr val="0070C0"/>
                </a:solidFill>
              </a:rPr>
              <a:t> </a:t>
            </a:r>
            <a:r>
              <a:rPr lang="en-US" sz="2800" i="1" dirty="0" smtClean="0">
                <a:solidFill>
                  <a:srgbClr val="0070C0"/>
                </a:solidFill>
              </a:rPr>
              <a:t>a</a:t>
            </a:r>
            <a:r>
              <a:rPr lang="en-US" sz="2800" i="1" dirty="0" smtClean="0"/>
              <a:t>re</a:t>
            </a:r>
            <a:r>
              <a:rPr lang="en-US" sz="2800" i="1" dirty="0" smtClean="0"/>
              <a:t>.</a:t>
            </a:r>
            <a:endParaRPr lang="ru-RU" sz="2800" i="1" dirty="0" smtClean="0"/>
          </a:p>
          <a:p>
            <a:pPr fontAlgn="base"/>
            <a:endParaRPr lang="en-US" dirty="0" smtClean="0"/>
          </a:p>
          <a:p>
            <a:pPr marL="342900" indent="-342900" fontAlgn="base">
              <a:lnSpc>
                <a:spcPct val="150000"/>
              </a:lnSpc>
              <a:buFont typeface="+mj-lt"/>
              <a:buAutoNum type="arabicPeriod"/>
            </a:pPr>
            <a:r>
              <a:rPr lang="en-US" sz="2800" dirty="0" smtClean="0"/>
              <a:t>_________ some sandwiches in the fridge.</a:t>
            </a:r>
          </a:p>
          <a:p>
            <a:pPr marL="514350" indent="-514350" fontAlgn="base">
              <a:lnSpc>
                <a:spcPct val="150000"/>
              </a:lnSpc>
              <a:buFont typeface="+mj-lt"/>
              <a:buAutoNum type="arabicPeriod"/>
            </a:pPr>
            <a:r>
              <a:rPr lang="en-US" sz="2800" dirty="0" smtClean="0"/>
              <a:t>_________ a biscuit on the plate.</a:t>
            </a:r>
          </a:p>
          <a:p>
            <a:pPr marL="514350" indent="-514350" fontAlgn="base">
              <a:lnSpc>
                <a:spcPct val="150000"/>
              </a:lnSpc>
              <a:buFont typeface="+mj-lt"/>
              <a:buAutoNum type="arabicPeriod"/>
            </a:pPr>
            <a:r>
              <a:rPr lang="en-US" sz="2800" dirty="0" smtClean="0"/>
              <a:t>_________ some jam on the table.</a:t>
            </a:r>
          </a:p>
          <a:p>
            <a:pPr marL="514350" indent="-514350" fontAlgn="base">
              <a:lnSpc>
                <a:spcPct val="150000"/>
              </a:lnSpc>
              <a:buFont typeface="+mj-lt"/>
              <a:buAutoNum type="arabicPeriod"/>
            </a:pPr>
            <a:r>
              <a:rPr lang="en-US" sz="2800" dirty="0" smtClean="0"/>
              <a:t>_________ some cornflakes in the cupboard.</a:t>
            </a:r>
          </a:p>
          <a:p>
            <a:pPr marL="514350" indent="-514350" fontAlgn="base">
              <a:lnSpc>
                <a:spcPct val="150000"/>
              </a:lnSpc>
              <a:buFont typeface="+mj-lt"/>
              <a:buAutoNum type="arabicPeriod"/>
            </a:pPr>
            <a:r>
              <a:rPr lang="en-US" sz="2800" dirty="0" smtClean="0"/>
              <a:t>_________ some sugar in the glass.</a:t>
            </a:r>
          </a:p>
          <a:p>
            <a:pPr marL="514350" indent="-514350" fontAlgn="base">
              <a:lnSpc>
                <a:spcPct val="150000"/>
              </a:lnSpc>
              <a:buFont typeface="+mj-lt"/>
              <a:buAutoNum type="arabicPeriod"/>
            </a:pPr>
            <a:r>
              <a:rPr lang="en-US" sz="2800" dirty="0" smtClean="0"/>
              <a:t>_________ two cups of tea on the table.</a:t>
            </a:r>
            <a:endParaRPr lang="en-US" sz="28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928662" y="2000240"/>
          <a:ext cx="7358116" cy="4098872"/>
        </p:xfrm>
        <a:graphic>
          <a:graphicData uri="http://schemas.openxmlformats.org/drawingml/2006/table">
            <a:tbl>
              <a:tblPr/>
              <a:tblGrid>
                <a:gridCol w="1839529"/>
                <a:gridCol w="1839529"/>
                <a:gridCol w="1839529"/>
                <a:gridCol w="1839529"/>
              </a:tblGrid>
              <a:tr h="2567399">
                <a:tc>
                  <a:txBody>
                    <a:bodyPr/>
                    <a:lstStyle/>
                    <a:p>
                      <a:pPr fontAlgn="base"/>
                      <a:r>
                        <a:rPr lang="en-US" sz="2400" dirty="0">
                          <a:latin typeface="inherit"/>
                        </a:rPr>
                        <a:t/>
                      </a:r>
                      <a:br>
                        <a:rPr lang="en-US" sz="2400" dirty="0">
                          <a:latin typeface="inherit"/>
                        </a:rPr>
                      </a:br>
                      <a:r>
                        <a:rPr lang="en-US" sz="2400" dirty="0">
                          <a:latin typeface="inherit"/>
                        </a:rPr>
                        <a:t> </a:t>
                      </a:r>
                    </a:p>
                    <a:p>
                      <a:pPr fontAlgn="base"/>
                      <a:r>
                        <a:rPr lang="en-US" sz="2400" dirty="0">
                          <a:latin typeface="inherit"/>
                        </a:rPr>
                        <a:t> </a:t>
                      </a:r>
                    </a:p>
                    <a:p>
                      <a:pPr fontAlgn="base"/>
                      <a:r>
                        <a:rPr lang="en-US" sz="2400" dirty="0">
                          <a:latin typeface="inherit"/>
                        </a:rPr>
                        <a:t> </a:t>
                      </a:r>
                    </a:p>
                    <a:p>
                      <a:pPr fontAlgn="base"/>
                      <a:r>
                        <a:rPr lang="en-US" sz="2400" dirty="0">
                          <a:latin typeface="inherit"/>
                        </a:rPr>
                        <a:t>There is</a:t>
                      </a:r>
                    </a:p>
                    <a:p>
                      <a:pPr fontAlgn="base"/>
                      <a:r>
                        <a:rPr lang="en-US" sz="2400" dirty="0">
                          <a:latin typeface="inherit"/>
                        </a:rPr>
                        <a:t>There are</a:t>
                      </a:r>
                    </a:p>
                    <a:p>
                      <a:pPr fontAlgn="base"/>
                      <a:r>
                        <a:rPr lang="en-US" sz="2400" dirty="0">
                          <a:latin typeface="inherit"/>
                        </a:rPr>
                        <a:t> </a:t>
                      </a:r>
                    </a:p>
                    <a:p>
                      <a:pPr fontAlgn="base"/>
                      <a:r>
                        <a:rPr lang="en-US" sz="2400" dirty="0">
                          <a:latin typeface="inherit"/>
                        </a:rPr>
                        <a:t> </a:t>
                      </a:r>
                    </a:p>
                    <a:p>
                      <a:pPr fontAlgn="base"/>
                      <a:r>
                        <a:rPr lang="en-US" sz="2400" dirty="0">
                          <a:latin typeface="inherit"/>
                        </a:rPr>
                        <a:t> </a:t>
                      </a:r>
                    </a:p>
                    <a:p>
                      <a:pPr fontAlgn="base"/>
                      <a:r>
                        <a:rPr lang="en-US" sz="2400" dirty="0">
                          <a:latin typeface="inherit"/>
                        </a:rPr>
                        <a:t> </a:t>
                      </a:r>
                    </a:p>
                    <a:p>
                      <a:pPr fontAlgn="base"/>
                      <a:r>
                        <a:rPr lang="en-US" sz="2400" dirty="0">
                          <a:latin typeface="inherit"/>
                        </a:rPr>
                        <a:t> </a:t>
                      </a:r>
                    </a:p>
                  </a:txBody>
                  <a:tcPr marL="75512" marR="75512" marT="37756" marB="37756" anchor="ctr">
                    <a:lnL w="12700" cap="flat" cmpd="sng" algn="ctr">
                      <a:solidFill>
                        <a:schemeClr val="tx1"/>
                      </a:solidFill>
                      <a:prstDash val="solid"/>
                      <a:round/>
                      <a:headEnd type="none" w="med" len="med"/>
                      <a:tailEnd type="none" w="med" len="med"/>
                    </a:lnL>
                    <a:lnR w="952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p>
                      <a:pPr fontAlgn="base"/>
                      <a:r>
                        <a:rPr lang="en-US" sz="2400" dirty="0">
                          <a:latin typeface="inherit"/>
                        </a:rPr>
                        <a:t> </a:t>
                      </a:r>
                    </a:p>
                    <a:p>
                      <a:pPr fontAlgn="base"/>
                      <a:r>
                        <a:rPr lang="en-US" sz="2400" dirty="0">
                          <a:latin typeface="inherit"/>
                        </a:rPr>
                        <a:t> </a:t>
                      </a:r>
                    </a:p>
                    <a:p>
                      <a:pPr fontAlgn="base"/>
                      <a:r>
                        <a:rPr lang="en-US" sz="2400" dirty="0">
                          <a:latin typeface="inherit"/>
                        </a:rPr>
                        <a:t> </a:t>
                      </a:r>
                    </a:p>
                    <a:p>
                      <a:pPr fontAlgn="base"/>
                      <a:r>
                        <a:rPr lang="en-US" sz="2400" dirty="0">
                          <a:latin typeface="inherit"/>
                        </a:rPr>
                        <a:t>a</a:t>
                      </a:r>
                    </a:p>
                    <a:p>
                      <a:pPr fontAlgn="base"/>
                      <a:r>
                        <a:rPr lang="en-US" sz="2400" dirty="0">
                          <a:latin typeface="inherit"/>
                        </a:rPr>
                        <a:t>an</a:t>
                      </a:r>
                    </a:p>
                    <a:p>
                      <a:pPr fontAlgn="base"/>
                      <a:r>
                        <a:rPr lang="en-US" sz="2400" dirty="0">
                          <a:latin typeface="inherit"/>
                        </a:rPr>
                        <a:t>some</a:t>
                      </a:r>
                    </a:p>
                    <a:p>
                      <a:pPr fontAlgn="base"/>
                      <a:r>
                        <a:rPr lang="en-US" sz="2400" dirty="0">
                          <a:latin typeface="inherit"/>
                        </a:rPr>
                        <a:t> </a:t>
                      </a:r>
                    </a:p>
                    <a:p>
                      <a:pPr fontAlgn="base"/>
                      <a:r>
                        <a:rPr lang="en-US" sz="2400" dirty="0">
                          <a:latin typeface="inherit"/>
                        </a:rPr>
                        <a:t> </a:t>
                      </a:r>
                    </a:p>
                    <a:p>
                      <a:pPr fontAlgn="base"/>
                      <a:r>
                        <a:rPr lang="en-US" sz="2400" dirty="0">
                          <a:latin typeface="inherit"/>
                        </a:rPr>
                        <a:t> </a:t>
                      </a:r>
                    </a:p>
                    <a:p>
                      <a:pPr fontAlgn="base"/>
                      <a:r>
                        <a:rPr lang="en-US" sz="2400" dirty="0">
                          <a:latin typeface="inherit"/>
                        </a:rPr>
                        <a:t> </a:t>
                      </a:r>
                    </a:p>
                    <a:p>
                      <a:pPr fontAlgn="base"/>
                      <a:r>
                        <a:rPr lang="en-US" sz="2400" dirty="0">
                          <a:latin typeface="inherit"/>
                        </a:rPr>
                        <a:t> </a:t>
                      </a:r>
                    </a:p>
                  </a:txBody>
                  <a:tcPr marL="75512" marR="75512" marT="37756" marB="37756"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p>
                      <a:pPr fontAlgn="base"/>
                      <a:r>
                        <a:rPr lang="en-US" sz="2400" dirty="0">
                          <a:latin typeface="inherit"/>
                        </a:rPr>
                        <a:t>car</a:t>
                      </a:r>
                    </a:p>
                    <a:p>
                      <a:pPr fontAlgn="base"/>
                      <a:r>
                        <a:rPr lang="en-US" sz="2400" dirty="0">
                          <a:latin typeface="inherit"/>
                        </a:rPr>
                        <a:t>cup</a:t>
                      </a:r>
                    </a:p>
                    <a:p>
                      <a:pPr fontAlgn="base"/>
                      <a:r>
                        <a:rPr lang="en-US" sz="2400" dirty="0">
                          <a:latin typeface="inherit"/>
                        </a:rPr>
                        <a:t>pen</a:t>
                      </a:r>
                    </a:p>
                    <a:p>
                      <a:pPr fontAlgn="base"/>
                      <a:r>
                        <a:rPr lang="en-US" sz="2400" dirty="0">
                          <a:latin typeface="inherit"/>
                        </a:rPr>
                        <a:t>bike</a:t>
                      </a:r>
                    </a:p>
                    <a:p>
                      <a:pPr fontAlgn="base"/>
                      <a:r>
                        <a:rPr lang="en-US" sz="2400" dirty="0">
                          <a:latin typeface="inherit"/>
                        </a:rPr>
                        <a:t>ducks</a:t>
                      </a:r>
                    </a:p>
                    <a:p>
                      <a:pPr fontAlgn="base"/>
                      <a:r>
                        <a:rPr lang="en-US" sz="2400" dirty="0">
                          <a:latin typeface="inherit"/>
                        </a:rPr>
                        <a:t>apples</a:t>
                      </a:r>
                    </a:p>
                    <a:p>
                      <a:pPr fontAlgn="base"/>
                      <a:r>
                        <a:rPr lang="en-US" sz="2400" dirty="0">
                          <a:latin typeface="inherit"/>
                        </a:rPr>
                        <a:t>parks</a:t>
                      </a:r>
                    </a:p>
                    <a:p>
                      <a:pPr fontAlgn="base"/>
                      <a:r>
                        <a:rPr lang="en-US" sz="2400" dirty="0">
                          <a:latin typeface="inherit"/>
                        </a:rPr>
                        <a:t>milk</a:t>
                      </a:r>
                    </a:p>
                    <a:p>
                      <a:pPr fontAlgn="base"/>
                      <a:r>
                        <a:rPr lang="en-US" sz="2400" dirty="0">
                          <a:latin typeface="inherit"/>
                        </a:rPr>
                        <a:t>meat</a:t>
                      </a:r>
                    </a:p>
                    <a:p>
                      <a:pPr fontAlgn="base"/>
                      <a:r>
                        <a:rPr lang="en-US" sz="2400" dirty="0">
                          <a:latin typeface="inherit"/>
                        </a:rPr>
                        <a:t>tea</a:t>
                      </a:r>
                    </a:p>
                    <a:p>
                      <a:pPr fontAlgn="base"/>
                      <a:r>
                        <a:rPr lang="en-US" sz="2400" dirty="0">
                          <a:latin typeface="inherit"/>
                        </a:rPr>
                        <a:t>egg</a:t>
                      </a:r>
                    </a:p>
                  </a:txBody>
                  <a:tcPr marL="75512" marR="75512" marT="37756" marB="37756"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p>
                      <a:pPr fontAlgn="base"/>
                      <a:r>
                        <a:rPr lang="en-US" sz="2400" dirty="0">
                          <a:latin typeface="inherit"/>
                        </a:rPr>
                        <a:t> </a:t>
                      </a:r>
                    </a:p>
                    <a:p>
                      <a:pPr fontAlgn="base"/>
                      <a:r>
                        <a:rPr lang="en-US" sz="2400" dirty="0">
                          <a:latin typeface="inherit"/>
                        </a:rPr>
                        <a:t>in the cup.</a:t>
                      </a:r>
                    </a:p>
                    <a:p>
                      <a:pPr fontAlgn="base"/>
                      <a:r>
                        <a:rPr lang="en-US" sz="2400" dirty="0">
                          <a:latin typeface="inherit"/>
                        </a:rPr>
                        <a:t>in the bag.</a:t>
                      </a:r>
                    </a:p>
                    <a:p>
                      <a:pPr fontAlgn="base"/>
                      <a:r>
                        <a:rPr lang="en-US" sz="2400" dirty="0">
                          <a:latin typeface="inherit"/>
                        </a:rPr>
                        <a:t>on the plate.</a:t>
                      </a:r>
                    </a:p>
                    <a:p>
                      <a:pPr fontAlgn="base"/>
                      <a:r>
                        <a:rPr lang="en-US" sz="2400" dirty="0">
                          <a:latin typeface="inherit"/>
                        </a:rPr>
                        <a:t>on the table.</a:t>
                      </a:r>
                    </a:p>
                    <a:p>
                      <a:pPr fontAlgn="base"/>
                      <a:r>
                        <a:rPr lang="en-US" sz="2400" dirty="0">
                          <a:latin typeface="inherit"/>
                        </a:rPr>
                        <a:t>in the city.</a:t>
                      </a:r>
                    </a:p>
                    <a:p>
                      <a:pPr fontAlgn="base"/>
                      <a:r>
                        <a:rPr lang="en-US" sz="2400" dirty="0">
                          <a:latin typeface="inherit"/>
                        </a:rPr>
                        <a:t>in the lake.</a:t>
                      </a:r>
                    </a:p>
                    <a:p>
                      <a:pPr fontAlgn="base"/>
                      <a:r>
                        <a:rPr lang="en-US" sz="2400" dirty="0">
                          <a:latin typeface="inherit"/>
                        </a:rPr>
                        <a:t>in the box.</a:t>
                      </a:r>
                    </a:p>
                    <a:p>
                      <a:pPr fontAlgn="base"/>
                      <a:r>
                        <a:rPr lang="en-US" sz="2400" dirty="0">
                          <a:latin typeface="inherit"/>
                        </a:rPr>
                        <a:t>at the door.</a:t>
                      </a:r>
                    </a:p>
                  </a:txBody>
                  <a:tcPr marL="75512" marR="75512" marT="37756" marB="37756" anchor="ctr">
                    <a:lnL w="9525"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r>
            </a:tbl>
          </a:graphicData>
        </a:graphic>
      </p:graphicFrame>
      <p:sp>
        <p:nvSpPr>
          <p:cNvPr id="3" name="TextBox 2"/>
          <p:cNvSpPr txBox="1"/>
          <p:nvPr/>
        </p:nvSpPr>
        <p:spPr>
          <a:xfrm>
            <a:off x="642910" y="428604"/>
            <a:ext cx="7429552" cy="954107"/>
          </a:xfrm>
          <a:prstGeom prst="rect">
            <a:avLst/>
          </a:prstGeom>
          <a:noFill/>
        </p:spPr>
        <p:txBody>
          <a:bodyPr wrap="square" rtlCol="0">
            <a:spAutoFit/>
          </a:bodyPr>
          <a:lstStyle/>
          <a:p>
            <a:r>
              <a:rPr lang="en-US" sz="2800" b="1" i="1" u="sng" dirty="0" smtClean="0"/>
              <a:t>Ex.3</a:t>
            </a:r>
            <a:r>
              <a:rPr lang="en-US" sz="2800" b="1" dirty="0" smtClean="0"/>
              <a:t>. </a:t>
            </a:r>
            <a:r>
              <a:rPr lang="ru-RU" sz="2800" dirty="0" smtClean="0"/>
              <a:t>Составь и прочитай предложения. </a:t>
            </a:r>
          </a:p>
          <a:p>
            <a:r>
              <a:rPr lang="ru-RU" sz="2800" dirty="0" smtClean="0"/>
              <a:t>Запиши любые 5 из них.</a:t>
            </a:r>
            <a:endParaRPr lang="ru-RU" sz="28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42844" y="1661713"/>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endParaRPr>
          </a:p>
        </p:txBody>
      </p:sp>
      <p:sp>
        <p:nvSpPr>
          <p:cNvPr id="3" name="Прямоугольник 2"/>
          <p:cNvSpPr/>
          <p:nvPr/>
        </p:nvSpPr>
        <p:spPr>
          <a:xfrm>
            <a:off x="285720" y="500042"/>
            <a:ext cx="8501122" cy="5262979"/>
          </a:xfrm>
          <a:prstGeom prst="rect">
            <a:avLst/>
          </a:prstGeom>
        </p:spPr>
        <p:txBody>
          <a:bodyPr wrap="square">
            <a:spAutoFit/>
          </a:bodyPr>
          <a:lstStyle/>
          <a:p>
            <a:pPr lvl="0" fontAlgn="base">
              <a:spcBef>
                <a:spcPct val="0"/>
              </a:spcBef>
              <a:spcAft>
                <a:spcPct val="0"/>
              </a:spcAft>
            </a:pPr>
            <a:r>
              <a:rPr lang="en-US" sz="2800" b="1" i="1" u="sng" dirty="0" smtClean="0">
                <a:solidFill>
                  <a:srgbClr val="000000"/>
                </a:solidFill>
              </a:rPr>
              <a:t>Ex.4. </a:t>
            </a:r>
            <a:r>
              <a:rPr lang="ru-RU" sz="2800" i="1" dirty="0" err="1" smtClean="0">
                <a:solidFill>
                  <a:srgbClr val="000000"/>
                </a:solidFill>
              </a:rPr>
              <a:t>Write</a:t>
            </a:r>
            <a:r>
              <a:rPr lang="ru-RU" sz="2800" i="1" dirty="0" smtClean="0">
                <a:solidFill>
                  <a:srgbClr val="000000"/>
                </a:solidFill>
              </a:rPr>
              <a:t> </a:t>
            </a:r>
            <a:r>
              <a:rPr lang="ru-RU" sz="2800" i="1" dirty="0" err="1" smtClean="0">
                <a:solidFill>
                  <a:srgbClr val="000000"/>
                </a:solidFill>
              </a:rPr>
              <a:t>in</a:t>
            </a:r>
            <a:r>
              <a:rPr lang="ru-RU" sz="2800" i="1" dirty="0" smtClean="0">
                <a:solidFill>
                  <a:srgbClr val="000000"/>
                </a:solidFill>
              </a:rPr>
              <a:t> </a:t>
            </a:r>
            <a:r>
              <a:rPr lang="ru-RU" sz="2800" b="1" i="1" dirty="0" err="1" smtClean="0">
                <a:solidFill>
                  <a:srgbClr val="0070C0"/>
                </a:solidFill>
              </a:rPr>
              <a:t>Is</a:t>
            </a:r>
            <a:r>
              <a:rPr lang="ru-RU" sz="2800" b="1" i="1" dirty="0" smtClean="0">
                <a:solidFill>
                  <a:srgbClr val="0070C0"/>
                </a:solidFill>
              </a:rPr>
              <a:t> </a:t>
            </a:r>
            <a:r>
              <a:rPr lang="ru-RU" sz="2800" b="1" i="1" dirty="0" err="1" smtClean="0">
                <a:solidFill>
                  <a:srgbClr val="0070C0"/>
                </a:solidFill>
              </a:rPr>
              <a:t>there</a:t>
            </a:r>
            <a:r>
              <a:rPr lang="ru-RU" sz="2800" b="1" i="1" dirty="0" smtClean="0">
                <a:solidFill>
                  <a:srgbClr val="0070C0"/>
                </a:solidFill>
              </a:rPr>
              <a:t> </a:t>
            </a:r>
            <a:r>
              <a:rPr lang="ru-RU" sz="2800" i="1" dirty="0" err="1" smtClean="0">
                <a:solidFill>
                  <a:srgbClr val="000000"/>
                </a:solidFill>
              </a:rPr>
              <a:t>or</a:t>
            </a:r>
            <a:r>
              <a:rPr lang="ru-RU" sz="2800" i="1" dirty="0" smtClean="0">
                <a:solidFill>
                  <a:srgbClr val="000000"/>
                </a:solidFill>
              </a:rPr>
              <a:t> </a:t>
            </a:r>
            <a:r>
              <a:rPr lang="ru-RU" sz="2800" b="1" i="1" dirty="0" err="1" smtClean="0">
                <a:solidFill>
                  <a:srgbClr val="0070C0"/>
                </a:solidFill>
              </a:rPr>
              <a:t>Are</a:t>
            </a:r>
            <a:r>
              <a:rPr lang="ru-RU" sz="2800" b="1" i="1" dirty="0" smtClean="0">
                <a:solidFill>
                  <a:srgbClr val="0070C0"/>
                </a:solidFill>
              </a:rPr>
              <a:t> </a:t>
            </a:r>
            <a:r>
              <a:rPr lang="ru-RU" sz="2800" b="1" i="1" dirty="0" err="1" smtClean="0">
                <a:solidFill>
                  <a:srgbClr val="0070C0"/>
                </a:solidFill>
              </a:rPr>
              <a:t>there</a:t>
            </a:r>
            <a:r>
              <a:rPr lang="ru-RU" sz="2800" i="1" dirty="0" smtClean="0">
                <a:solidFill>
                  <a:srgbClr val="000000"/>
                </a:solidFill>
              </a:rPr>
              <a:t>. </a:t>
            </a:r>
            <a:r>
              <a:rPr lang="ru-RU" sz="2800" i="1" dirty="0" err="1" smtClean="0">
                <a:solidFill>
                  <a:srgbClr val="000000"/>
                </a:solidFill>
              </a:rPr>
              <a:t>Go</a:t>
            </a:r>
            <a:r>
              <a:rPr lang="ru-RU" sz="2800" i="1" dirty="0" smtClean="0">
                <a:solidFill>
                  <a:srgbClr val="000000"/>
                </a:solidFill>
              </a:rPr>
              <a:t> </a:t>
            </a:r>
            <a:r>
              <a:rPr lang="ru-RU" sz="2800" i="1" dirty="0" err="1" smtClean="0">
                <a:solidFill>
                  <a:srgbClr val="000000"/>
                </a:solidFill>
              </a:rPr>
              <a:t>to</a:t>
            </a:r>
            <a:r>
              <a:rPr lang="ru-RU" sz="2800" i="1" dirty="0" smtClean="0">
                <a:solidFill>
                  <a:srgbClr val="000000"/>
                </a:solidFill>
              </a:rPr>
              <a:t> </a:t>
            </a:r>
            <a:r>
              <a:rPr lang="ru-RU" sz="2800" i="1" dirty="0" err="1" smtClean="0">
                <a:solidFill>
                  <a:srgbClr val="000000"/>
                </a:solidFill>
              </a:rPr>
              <a:t>your</a:t>
            </a:r>
            <a:r>
              <a:rPr lang="ru-RU" sz="2800" i="1" dirty="0" smtClean="0">
                <a:solidFill>
                  <a:srgbClr val="000000"/>
                </a:solidFill>
              </a:rPr>
              <a:t> </a:t>
            </a:r>
            <a:r>
              <a:rPr lang="ru-RU" sz="2800" i="1" dirty="0" err="1" smtClean="0">
                <a:solidFill>
                  <a:srgbClr val="000000"/>
                </a:solidFill>
              </a:rPr>
              <a:t>kitchen</a:t>
            </a:r>
            <a:r>
              <a:rPr lang="ru-RU" sz="2800" i="1" dirty="0" smtClean="0">
                <a:solidFill>
                  <a:srgbClr val="000000"/>
                </a:solidFill>
              </a:rPr>
              <a:t>. </a:t>
            </a:r>
            <a:r>
              <a:rPr lang="ru-RU" sz="2800" i="1" dirty="0" err="1" smtClean="0">
                <a:solidFill>
                  <a:srgbClr val="000000"/>
                </a:solidFill>
              </a:rPr>
              <a:t>Give</a:t>
            </a:r>
            <a:r>
              <a:rPr lang="ru-RU" sz="2800" i="1" dirty="0" smtClean="0">
                <a:solidFill>
                  <a:srgbClr val="000000"/>
                </a:solidFill>
              </a:rPr>
              <a:t> </a:t>
            </a:r>
            <a:r>
              <a:rPr lang="ru-RU" sz="2800" i="1" dirty="0" err="1" smtClean="0">
                <a:solidFill>
                  <a:srgbClr val="000000"/>
                </a:solidFill>
              </a:rPr>
              <a:t>short</a:t>
            </a:r>
            <a:r>
              <a:rPr lang="ru-RU" sz="2800" i="1" dirty="0" smtClean="0">
                <a:solidFill>
                  <a:srgbClr val="000000"/>
                </a:solidFill>
              </a:rPr>
              <a:t> </a:t>
            </a:r>
            <a:r>
              <a:rPr lang="ru-RU" sz="2800" i="1" dirty="0" err="1" smtClean="0">
                <a:solidFill>
                  <a:srgbClr val="000000"/>
                </a:solidFill>
              </a:rPr>
              <a:t>answers</a:t>
            </a:r>
            <a:r>
              <a:rPr lang="ru-RU" sz="2800" i="1" dirty="0" smtClean="0">
                <a:solidFill>
                  <a:srgbClr val="000000"/>
                </a:solidFill>
              </a:rPr>
              <a:t>.</a:t>
            </a:r>
            <a:endParaRPr lang="ru-RU" sz="2800" dirty="0" smtClean="0"/>
          </a:p>
          <a:p>
            <a:pPr lvl="0" eaLnBrk="0" fontAlgn="base" hangingPunct="0">
              <a:spcBef>
                <a:spcPct val="0"/>
              </a:spcBef>
              <a:spcAft>
                <a:spcPct val="0"/>
              </a:spcAft>
            </a:pPr>
            <a:r>
              <a:rPr lang="ru-RU" sz="2400" b="1" dirty="0" err="1" smtClean="0">
                <a:solidFill>
                  <a:srgbClr val="0070C0"/>
                </a:solidFill>
              </a:rPr>
              <a:t>Yes</a:t>
            </a:r>
            <a:r>
              <a:rPr lang="ru-RU" sz="2400" b="1" dirty="0" smtClean="0">
                <a:solidFill>
                  <a:srgbClr val="0070C0"/>
                </a:solidFill>
              </a:rPr>
              <a:t>, </a:t>
            </a:r>
            <a:r>
              <a:rPr lang="ru-RU" sz="2400" b="1" dirty="0" err="1" smtClean="0">
                <a:solidFill>
                  <a:srgbClr val="0070C0"/>
                </a:solidFill>
              </a:rPr>
              <a:t>there</a:t>
            </a:r>
            <a:r>
              <a:rPr lang="ru-RU" sz="2400" b="1" dirty="0" smtClean="0">
                <a:solidFill>
                  <a:srgbClr val="0070C0"/>
                </a:solidFill>
              </a:rPr>
              <a:t> </a:t>
            </a:r>
            <a:r>
              <a:rPr lang="ru-RU" sz="2400" b="1" dirty="0" err="1" smtClean="0">
                <a:solidFill>
                  <a:srgbClr val="0070C0"/>
                </a:solidFill>
              </a:rPr>
              <a:t>is</a:t>
            </a:r>
            <a:r>
              <a:rPr lang="ru-RU" sz="2400" b="1" dirty="0" smtClean="0">
                <a:solidFill>
                  <a:srgbClr val="0070C0"/>
                </a:solidFill>
              </a:rPr>
              <a:t>.   </a:t>
            </a:r>
            <a:r>
              <a:rPr lang="ru-RU" sz="2400" b="1" dirty="0" err="1" smtClean="0">
                <a:solidFill>
                  <a:srgbClr val="0070C0"/>
                </a:solidFill>
              </a:rPr>
              <a:t>Yes</a:t>
            </a:r>
            <a:r>
              <a:rPr lang="ru-RU" sz="2400" b="1" dirty="0" smtClean="0">
                <a:solidFill>
                  <a:srgbClr val="0070C0"/>
                </a:solidFill>
              </a:rPr>
              <a:t>, </a:t>
            </a:r>
            <a:r>
              <a:rPr lang="ru-RU" sz="2400" b="1" dirty="0" err="1" smtClean="0">
                <a:solidFill>
                  <a:srgbClr val="0070C0"/>
                </a:solidFill>
              </a:rPr>
              <a:t>there</a:t>
            </a:r>
            <a:r>
              <a:rPr lang="ru-RU" sz="2400" b="1" dirty="0" smtClean="0">
                <a:solidFill>
                  <a:srgbClr val="0070C0"/>
                </a:solidFill>
              </a:rPr>
              <a:t> </a:t>
            </a:r>
            <a:r>
              <a:rPr lang="ru-RU" sz="2400" b="1" dirty="0" err="1" smtClean="0">
                <a:solidFill>
                  <a:srgbClr val="0070C0"/>
                </a:solidFill>
              </a:rPr>
              <a:t>are</a:t>
            </a:r>
            <a:r>
              <a:rPr lang="ru-RU" sz="2400" b="1" dirty="0" smtClean="0">
                <a:solidFill>
                  <a:srgbClr val="0070C0"/>
                </a:solidFill>
              </a:rPr>
              <a:t>.   </a:t>
            </a:r>
            <a:r>
              <a:rPr lang="ru-RU" sz="2400" b="1" dirty="0" err="1" smtClean="0">
                <a:solidFill>
                  <a:srgbClr val="0070C0"/>
                </a:solidFill>
              </a:rPr>
              <a:t>No</a:t>
            </a:r>
            <a:r>
              <a:rPr lang="ru-RU" sz="2400" b="1" dirty="0" smtClean="0">
                <a:solidFill>
                  <a:srgbClr val="0070C0"/>
                </a:solidFill>
              </a:rPr>
              <a:t>, </a:t>
            </a:r>
            <a:r>
              <a:rPr lang="ru-RU" sz="2400" b="1" dirty="0" err="1" smtClean="0">
                <a:solidFill>
                  <a:srgbClr val="0070C0"/>
                </a:solidFill>
              </a:rPr>
              <a:t>there</a:t>
            </a:r>
            <a:r>
              <a:rPr lang="ru-RU" sz="2400" b="1" dirty="0" smtClean="0">
                <a:solidFill>
                  <a:srgbClr val="0070C0"/>
                </a:solidFill>
              </a:rPr>
              <a:t> </a:t>
            </a:r>
            <a:r>
              <a:rPr lang="ru-RU" sz="2400" b="1" dirty="0" err="1" smtClean="0">
                <a:solidFill>
                  <a:srgbClr val="0070C0"/>
                </a:solidFill>
              </a:rPr>
              <a:t>isn't</a:t>
            </a:r>
            <a:r>
              <a:rPr lang="ru-RU" sz="2400" b="1" dirty="0" smtClean="0">
                <a:solidFill>
                  <a:srgbClr val="0070C0"/>
                </a:solidFill>
              </a:rPr>
              <a:t>.   </a:t>
            </a:r>
            <a:r>
              <a:rPr lang="ru-RU" sz="2400" b="1" dirty="0" err="1" smtClean="0">
                <a:solidFill>
                  <a:srgbClr val="0070C0"/>
                </a:solidFill>
              </a:rPr>
              <a:t>No</a:t>
            </a:r>
            <a:r>
              <a:rPr lang="ru-RU" sz="2400" b="1" dirty="0" smtClean="0">
                <a:solidFill>
                  <a:srgbClr val="0070C0"/>
                </a:solidFill>
              </a:rPr>
              <a:t>, </a:t>
            </a:r>
            <a:r>
              <a:rPr lang="ru-RU" sz="2400" b="1" dirty="0" err="1" smtClean="0">
                <a:solidFill>
                  <a:srgbClr val="0070C0"/>
                </a:solidFill>
              </a:rPr>
              <a:t>there</a:t>
            </a:r>
            <a:r>
              <a:rPr lang="ru-RU" sz="2400" b="1" dirty="0" smtClean="0">
                <a:solidFill>
                  <a:srgbClr val="0070C0"/>
                </a:solidFill>
              </a:rPr>
              <a:t> </a:t>
            </a:r>
            <a:r>
              <a:rPr lang="ru-RU" sz="2400" b="1" dirty="0" err="1" smtClean="0">
                <a:solidFill>
                  <a:srgbClr val="0070C0"/>
                </a:solidFill>
              </a:rPr>
              <a:t>aren't</a:t>
            </a:r>
            <a:r>
              <a:rPr lang="ru-RU" sz="2400" b="1" dirty="0" smtClean="0">
                <a:solidFill>
                  <a:srgbClr val="0070C0"/>
                </a:solidFill>
              </a:rPr>
              <a:t>.</a:t>
            </a:r>
          </a:p>
          <a:p>
            <a:pPr lvl="0" eaLnBrk="0" fontAlgn="base" hangingPunct="0">
              <a:spcBef>
                <a:spcPct val="0"/>
              </a:spcBef>
              <a:spcAft>
                <a:spcPct val="0"/>
              </a:spcAft>
            </a:pPr>
            <a:endParaRPr lang="ru-RU" sz="3200" b="1" dirty="0" smtClean="0"/>
          </a:p>
          <a:p>
            <a:pPr lvl="0" eaLnBrk="0" fontAlgn="base" hangingPunct="0">
              <a:lnSpc>
                <a:spcPct val="150000"/>
              </a:lnSpc>
              <a:spcBef>
                <a:spcPct val="0"/>
              </a:spcBef>
              <a:spcAft>
                <a:spcPct val="0"/>
              </a:spcAft>
              <a:buFontTx/>
              <a:buAutoNum type="arabicPeriod"/>
            </a:pPr>
            <a:r>
              <a:rPr lang="ru-RU" sz="2400" dirty="0" smtClean="0">
                <a:solidFill>
                  <a:srgbClr val="000000"/>
                </a:solidFill>
                <a:latin typeface="inherit"/>
              </a:rPr>
              <a:t>_____________ </a:t>
            </a:r>
            <a:r>
              <a:rPr lang="ru-RU" sz="2400" dirty="0" err="1" smtClean="0">
                <a:solidFill>
                  <a:srgbClr val="000000"/>
                </a:solidFill>
                <a:latin typeface="inherit"/>
              </a:rPr>
              <a:t>any</a:t>
            </a:r>
            <a:r>
              <a:rPr lang="ru-RU" sz="2400" dirty="0" smtClean="0">
                <a:solidFill>
                  <a:srgbClr val="000000"/>
                </a:solidFill>
                <a:latin typeface="inherit"/>
              </a:rPr>
              <a:t> </a:t>
            </a:r>
            <a:r>
              <a:rPr lang="ru-RU" sz="2400" dirty="0" err="1" smtClean="0">
                <a:solidFill>
                  <a:srgbClr val="000000"/>
                </a:solidFill>
                <a:latin typeface="inherit"/>
              </a:rPr>
              <a:t>sausages</a:t>
            </a:r>
            <a:r>
              <a:rPr lang="ru-RU" sz="2400" dirty="0" smtClean="0">
                <a:solidFill>
                  <a:srgbClr val="000000"/>
                </a:solidFill>
                <a:latin typeface="inherit"/>
              </a:rPr>
              <a:t> </a:t>
            </a:r>
            <a:r>
              <a:rPr lang="ru-RU" sz="2400" dirty="0" err="1" smtClean="0">
                <a:solidFill>
                  <a:srgbClr val="000000"/>
                </a:solidFill>
                <a:latin typeface="inherit"/>
              </a:rPr>
              <a:t>in</a:t>
            </a:r>
            <a:r>
              <a:rPr lang="ru-RU" sz="2400" dirty="0" smtClean="0">
                <a:solidFill>
                  <a:srgbClr val="000000"/>
                </a:solidFill>
                <a:latin typeface="inherit"/>
              </a:rPr>
              <a:t> </a:t>
            </a:r>
            <a:r>
              <a:rPr lang="ru-RU" sz="2400" dirty="0" err="1" smtClean="0">
                <a:solidFill>
                  <a:srgbClr val="000000"/>
                </a:solidFill>
                <a:latin typeface="inherit"/>
              </a:rPr>
              <a:t>the</a:t>
            </a:r>
            <a:r>
              <a:rPr lang="ru-RU" sz="2400" dirty="0" smtClean="0">
                <a:solidFill>
                  <a:srgbClr val="000000"/>
                </a:solidFill>
                <a:latin typeface="inherit"/>
              </a:rPr>
              <a:t> </a:t>
            </a:r>
            <a:r>
              <a:rPr lang="ru-RU" sz="2400" dirty="0" err="1" smtClean="0">
                <a:solidFill>
                  <a:srgbClr val="000000"/>
                </a:solidFill>
                <a:latin typeface="inherit"/>
              </a:rPr>
              <a:t>fridge</a:t>
            </a:r>
            <a:r>
              <a:rPr lang="ru-RU" sz="2400" dirty="0" smtClean="0">
                <a:solidFill>
                  <a:srgbClr val="000000"/>
                </a:solidFill>
                <a:latin typeface="inherit"/>
              </a:rPr>
              <a:t>? __________.</a:t>
            </a:r>
          </a:p>
          <a:p>
            <a:pPr lvl="0" eaLnBrk="0" fontAlgn="base" hangingPunct="0">
              <a:lnSpc>
                <a:spcPct val="150000"/>
              </a:lnSpc>
              <a:spcBef>
                <a:spcPct val="0"/>
              </a:spcBef>
              <a:spcAft>
                <a:spcPct val="0"/>
              </a:spcAft>
              <a:buFontTx/>
              <a:buAutoNum type="arabicPeriod" startAt="2"/>
            </a:pPr>
            <a:r>
              <a:rPr lang="ru-RU" sz="2400" dirty="0" smtClean="0">
                <a:solidFill>
                  <a:srgbClr val="000000"/>
                </a:solidFill>
                <a:latin typeface="inherit"/>
              </a:rPr>
              <a:t>_____________ </a:t>
            </a:r>
            <a:r>
              <a:rPr lang="ru-RU" sz="2400" dirty="0" err="1" smtClean="0">
                <a:solidFill>
                  <a:srgbClr val="000000"/>
                </a:solidFill>
                <a:latin typeface="inherit"/>
              </a:rPr>
              <a:t>any</a:t>
            </a:r>
            <a:r>
              <a:rPr lang="ru-RU" sz="2400" dirty="0" smtClean="0">
                <a:solidFill>
                  <a:srgbClr val="000000"/>
                </a:solidFill>
                <a:latin typeface="inherit"/>
              </a:rPr>
              <a:t> </a:t>
            </a:r>
            <a:r>
              <a:rPr lang="ru-RU" sz="2400" dirty="0" err="1" smtClean="0">
                <a:solidFill>
                  <a:srgbClr val="000000"/>
                </a:solidFill>
                <a:latin typeface="inherit"/>
              </a:rPr>
              <a:t>sugar</a:t>
            </a:r>
            <a:r>
              <a:rPr lang="ru-RU" sz="2400" dirty="0" smtClean="0">
                <a:solidFill>
                  <a:srgbClr val="000000"/>
                </a:solidFill>
                <a:latin typeface="inherit"/>
              </a:rPr>
              <a:t> </a:t>
            </a:r>
            <a:r>
              <a:rPr lang="ru-RU" sz="2400" dirty="0" err="1" smtClean="0">
                <a:solidFill>
                  <a:srgbClr val="000000"/>
                </a:solidFill>
                <a:latin typeface="inherit"/>
              </a:rPr>
              <a:t>in</a:t>
            </a:r>
            <a:r>
              <a:rPr lang="ru-RU" sz="2400" dirty="0" smtClean="0">
                <a:solidFill>
                  <a:srgbClr val="000000"/>
                </a:solidFill>
                <a:latin typeface="inherit"/>
              </a:rPr>
              <a:t> </a:t>
            </a:r>
            <a:r>
              <a:rPr lang="ru-RU" sz="2400" dirty="0" err="1" smtClean="0">
                <a:solidFill>
                  <a:srgbClr val="000000"/>
                </a:solidFill>
                <a:latin typeface="inherit"/>
              </a:rPr>
              <a:t>the</a:t>
            </a:r>
            <a:r>
              <a:rPr lang="ru-RU" sz="2400" dirty="0" smtClean="0">
                <a:solidFill>
                  <a:srgbClr val="000000"/>
                </a:solidFill>
                <a:latin typeface="inherit"/>
              </a:rPr>
              <a:t> </a:t>
            </a:r>
            <a:r>
              <a:rPr lang="ru-RU" sz="2400" dirty="0" err="1" smtClean="0">
                <a:solidFill>
                  <a:srgbClr val="000000"/>
                </a:solidFill>
                <a:latin typeface="inherit"/>
              </a:rPr>
              <a:t>cupboard?___________</a:t>
            </a:r>
            <a:r>
              <a:rPr lang="ru-RU" sz="2400" dirty="0" smtClean="0">
                <a:solidFill>
                  <a:srgbClr val="000000"/>
                </a:solidFill>
                <a:latin typeface="inherit"/>
              </a:rPr>
              <a:t>.</a:t>
            </a:r>
          </a:p>
          <a:p>
            <a:pPr lvl="0" eaLnBrk="0" fontAlgn="base" hangingPunct="0">
              <a:lnSpc>
                <a:spcPct val="150000"/>
              </a:lnSpc>
              <a:spcBef>
                <a:spcPct val="0"/>
              </a:spcBef>
              <a:spcAft>
                <a:spcPct val="0"/>
              </a:spcAft>
              <a:buFontTx/>
              <a:buAutoNum type="arabicPeriod" startAt="3"/>
            </a:pPr>
            <a:r>
              <a:rPr lang="ru-RU" sz="2400" dirty="0" smtClean="0">
                <a:solidFill>
                  <a:srgbClr val="000000"/>
                </a:solidFill>
                <a:latin typeface="inherit"/>
              </a:rPr>
              <a:t>_____________ </a:t>
            </a:r>
            <a:r>
              <a:rPr lang="ru-RU" sz="2400" dirty="0" err="1" smtClean="0">
                <a:solidFill>
                  <a:srgbClr val="000000"/>
                </a:solidFill>
                <a:latin typeface="inherit"/>
              </a:rPr>
              <a:t>any</a:t>
            </a:r>
            <a:r>
              <a:rPr lang="ru-RU" sz="2400" dirty="0" smtClean="0">
                <a:solidFill>
                  <a:srgbClr val="000000"/>
                </a:solidFill>
                <a:latin typeface="inherit"/>
              </a:rPr>
              <a:t> </a:t>
            </a:r>
            <a:r>
              <a:rPr lang="ru-RU" sz="2400" dirty="0" err="1" smtClean="0">
                <a:solidFill>
                  <a:srgbClr val="000000"/>
                </a:solidFill>
                <a:latin typeface="inherit"/>
              </a:rPr>
              <a:t>rolls</a:t>
            </a:r>
            <a:r>
              <a:rPr lang="ru-RU" sz="2400" dirty="0" smtClean="0">
                <a:solidFill>
                  <a:srgbClr val="000000"/>
                </a:solidFill>
                <a:latin typeface="inherit"/>
              </a:rPr>
              <a:t> </a:t>
            </a:r>
            <a:r>
              <a:rPr lang="ru-RU" sz="2400" dirty="0" err="1" smtClean="0">
                <a:solidFill>
                  <a:srgbClr val="000000"/>
                </a:solidFill>
                <a:latin typeface="inherit"/>
              </a:rPr>
              <a:t>on</a:t>
            </a:r>
            <a:r>
              <a:rPr lang="ru-RU" sz="2400" dirty="0" smtClean="0">
                <a:solidFill>
                  <a:srgbClr val="000000"/>
                </a:solidFill>
                <a:latin typeface="inherit"/>
              </a:rPr>
              <a:t> </a:t>
            </a:r>
            <a:r>
              <a:rPr lang="ru-RU" sz="2400" dirty="0" err="1" smtClean="0">
                <a:solidFill>
                  <a:srgbClr val="000000"/>
                </a:solidFill>
                <a:latin typeface="inherit"/>
              </a:rPr>
              <a:t>the</a:t>
            </a:r>
            <a:r>
              <a:rPr lang="ru-RU" sz="2400" dirty="0" smtClean="0">
                <a:solidFill>
                  <a:srgbClr val="000000"/>
                </a:solidFill>
                <a:latin typeface="inherit"/>
              </a:rPr>
              <a:t> </a:t>
            </a:r>
            <a:r>
              <a:rPr lang="ru-RU" sz="2400" dirty="0" err="1" smtClean="0">
                <a:solidFill>
                  <a:srgbClr val="000000"/>
                </a:solidFill>
                <a:latin typeface="inherit"/>
              </a:rPr>
              <a:t>table?_______________</a:t>
            </a:r>
            <a:r>
              <a:rPr lang="ru-RU" sz="2400" dirty="0" smtClean="0">
                <a:solidFill>
                  <a:srgbClr val="000000"/>
                </a:solidFill>
                <a:latin typeface="inherit"/>
              </a:rPr>
              <a:t>.</a:t>
            </a:r>
          </a:p>
          <a:p>
            <a:pPr lvl="0" eaLnBrk="0" fontAlgn="base" hangingPunct="0">
              <a:lnSpc>
                <a:spcPct val="150000"/>
              </a:lnSpc>
              <a:spcBef>
                <a:spcPct val="0"/>
              </a:spcBef>
              <a:spcAft>
                <a:spcPct val="0"/>
              </a:spcAft>
              <a:buFontTx/>
              <a:buAutoNum type="arabicPeriod" startAt="4"/>
            </a:pPr>
            <a:r>
              <a:rPr lang="ru-RU" sz="2400" dirty="0" smtClean="0">
                <a:solidFill>
                  <a:srgbClr val="000000"/>
                </a:solidFill>
                <a:latin typeface="inherit"/>
              </a:rPr>
              <a:t>_____________ </a:t>
            </a:r>
            <a:r>
              <a:rPr lang="ru-RU" sz="2400" dirty="0" err="1" smtClean="0">
                <a:solidFill>
                  <a:srgbClr val="000000"/>
                </a:solidFill>
                <a:latin typeface="inherit"/>
              </a:rPr>
              <a:t>any</a:t>
            </a:r>
            <a:r>
              <a:rPr lang="ru-RU" sz="2400" dirty="0" smtClean="0">
                <a:solidFill>
                  <a:srgbClr val="000000"/>
                </a:solidFill>
                <a:latin typeface="inherit"/>
              </a:rPr>
              <a:t> </a:t>
            </a:r>
            <a:r>
              <a:rPr lang="ru-RU" sz="2400" dirty="0" err="1" smtClean="0">
                <a:solidFill>
                  <a:srgbClr val="000000"/>
                </a:solidFill>
                <a:latin typeface="inherit"/>
              </a:rPr>
              <a:t>eggs</a:t>
            </a:r>
            <a:r>
              <a:rPr lang="ru-RU" sz="2400" dirty="0" smtClean="0">
                <a:solidFill>
                  <a:srgbClr val="000000"/>
                </a:solidFill>
                <a:latin typeface="inherit"/>
              </a:rPr>
              <a:t> </a:t>
            </a:r>
            <a:r>
              <a:rPr lang="ru-RU" sz="2400" dirty="0" err="1" smtClean="0">
                <a:solidFill>
                  <a:srgbClr val="000000"/>
                </a:solidFill>
                <a:latin typeface="inherit"/>
              </a:rPr>
              <a:t>in</a:t>
            </a:r>
            <a:r>
              <a:rPr lang="ru-RU" sz="2400" dirty="0" smtClean="0">
                <a:solidFill>
                  <a:srgbClr val="000000"/>
                </a:solidFill>
                <a:latin typeface="inherit"/>
              </a:rPr>
              <a:t> </a:t>
            </a:r>
            <a:r>
              <a:rPr lang="ru-RU" sz="2400" dirty="0" err="1" smtClean="0">
                <a:solidFill>
                  <a:srgbClr val="000000"/>
                </a:solidFill>
                <a:latin typeface="inherit"/>
              </a:rPr>
              <a:t>the</a:t>
            </a:r>
            <a:r>
              <a:rPr lang="ru-RU" sz="2400" dirty="0" smtClean="0">
                <a:solidFill>
                  <a:srgbClr val="000000"/>
                </a:solidFill>
                <a:latin typeface="inherit"/>
              </a:rPr>
              <a:t> </a:t>
            </a:r>
            <a:r>
              <a:rPr lang="ru-RU" sz="2400" dirty="0" err="1" smtClean="0">
                <a:solidFill>
                  <a:srgbClr val="000000"/>
                </a:solidFill>
                <a:latin typeface="inherit"/>
              </a:rPr>
              <a:t>fridge?_______________</a:t>
            </a:r>
            <a:r>
              <a:rPr lang="ru-RU" sz="2400" dirty="0" smtClean="0">
                <a:solidFill>
                  <a:srgbClr val="000000"/>
                </a:solidFill>
                <a:latin typeface="inherit"/>
              </a:rPr>
              <a:t>.</a:t>
            </a:r>
          </a:p>
          <a:p>
            <a:pPr lvl="0" eaLnBrk="0" fontAlgn="base" hangingPunct="0">
              <a:lnSpc>
                <a:spcPct val="150000"/>
              </a:lnSpc>
              <a:spcBef>
                <a:spcPct val="0"/>
              </a:spcBef>
              <a:spcAft>
                <a:spcPct val="0"/>
              </a:spcAft>
              <a:buFontTx/>
              <a:buAutoNum type="arabicPeriod" startAt="5"/>
            </a:pPr>
            <a:r>
              <a:rPr lang="ru-RU" sz="2400" dirty="0" smtClean="0">
                <a:solidFill>
                  <a:srgbClr val="000000"/>
                </a:solidFill>
                <a:latin typeface="inherit"/>
              </a:rPr>
              <a:t>_____________ </a:t>
            </a:r>
            <a:r>
              <a:rPr lang="ru-RU" sz="2400" dirty="0" err="1" smtClean="0">
                <a:solidFill>
                  <a:srgbClr val="000000"/>
                </a:solidFill>
                <a:latin typeface="inherit"/>
              </a:rPr>
              <a:t>any</a:t>
            </a:r>
            <a:r>
              <a:rPr lang="ru-RU" sz="2400" dirty="0" smtClean="0">
                <a:solidFill>
                  <a:srgbClr val="000000"/>
                </a:solidFill>
                <a:latin typeface="inherit"/>
              </a:rPr>
              <a:t> </a:t>
            </a:r>
            <a:r>
              <a:rPr lang="ru-RU" sz="2400" dirty="0" err="1" smtClean="0">
                <a:solidFill>
                  <a:srgbClr val="000000"/>
                </a:solidFill>
                <a:latin typeface="inherit"/>
              </a:rPr>
              <a:t>jam</a:t>
            </a:r>
            <a:r>
              <a:rPr lang="ru-RU" sz="2400" dirty="0" smtClean="0">
                <a:solidFill>
                  <a:srgbClr val="000000"/>
                </a:solidFill>
                <a:latin typeface="inherit"/>
              </a:rPr>
              <a:t> </a:t>
            </a:r>
            <a:r>
              <a:rPr lang="ru-RU" sz="2400" dirty="0" err="1" smtClean="0">
                <a:solidFill>
                  <a:srgbClr val="000000"/>
                </a:solidFill>
                <a:latin typeface="inherit"/>
              </a:rPr>
              <a:t>in</a:t>
            </a:r>
            <a:r>
              <a:rPr lang="ru-RU" sz="2400" dirty="0" smtClean="0">
                <a:solidFill>
                  <a:srgbClr val="000000"/>
                </a:solidFill>
                <a:latin typeface="inherit"/>
              </a:rPr>
              <a:t> </a:t>
            </a:r>
            <a:r>
              <a:rPr lang="ru-RU" sz="2400" dirty="0" err="1" smtClean="0">
                <a:solidFill>
                  <a:srgbClr val="000000"/>
                </a:solidFill>
                <a:latin typeface="inherit"/>
              </a:rPr>
              <a:t>the</a:t>
            </a:r>
            <a:r>
              <a:rPr lang="ru-RU" sz="2400" dirty="0" smtClean="0">
                <a:solidFill>
                  <a:srgbClr val="000000"/>
                </a:solidFill>
                <a:latin typeface="inherit"/>
              </a:rPr>
              <a:t> </a:t>
            </a:r>
            <a:r>
              <a:rPr lang="ru-RU" sz="2400" dirty="0" err="1" smtClean="0">
                <a:solidFill>
                  <a:srgbClr val="000000"/>
                </a:solidFill>
                <a:latin typeface="inherit"/>
              </a:rPr>
              <a:t>fridge?________________</a:t>
            </a:r>
            <a:r>
              <a:rPr lang="ru-RU" sz="2400" dirty="0" smtClean="0">
                <a:solidFill>
                  <a:srgbClr val="000000"/>
                </a:solidFill>
                <a:latin typeface="inherit"/>
              </a:rPr>
              <a:t>.</a:t>
            </a:r>
          </a:p>
          <a:p>
            <a:pPr lvl="0" eaLnBrk="0" fontAlgn="base" hangingPunct="0">
              <a:lnSpc>
                <a:spcPct val="150000"/>
              </a:lnSpc>
              <a:spcBef>
                <a:spcPct val="0"/>
              </a:spcBef>
              <a:spcAft>
                <a:spcPct val="0"/>
              </a:spcAft>
              <a:buFontTx/>
              <a:buAutoNum type="arabicPeriod" startAt="6"/>
            </a:pPr>
            <a:r>
              <a:rPr lang="ru-RU" sz="2400" dirty="0" smtClean="0">
                <a:solidFill>
                  <a:srgbClr val="000000"/>
                </a:solidFill>
                <a:latin typeface="inherit"/>
              </a:rPr>
              <a:t>_____________ </a:t>
            </a:r>
            <a:r>
              <a:rPr lang="ru-RU" sz="2400" dirty="0" err="1" smtClean="0">
                <a:solidFill>
                  <a:srgbClr val="000000"/>
                </a:solidFill>
                <a:latin typeface="inherit"/>
              </a:rPr>
              <a:t>any</a:t>
            </a:r>
            <a:r>
              <a:rPr lang="ru-RU" sz="2400" dirty="0" smtClean="0">
                <a:solidFill>
                  <a:srgbClr val="000000"/>
                </a:solidFill>
                <a:latin typeface="inherit"/>
              </a:rPr>
              <a:t> </a:t>
            </a:r>
            <a:r>
              <a:rPr lang="ru-RU" sz="2400" dirty="0" err="1" smtClean="0">
                <a:solidFill>
                  <a:srgbClr val="000000"/>
                </a:solidFill>
                <a:latin typeface="inherit"/>
              </a:rPr>
              <a:t>biscuits</a:t>
            </a:r>
            <a:r>
              <a:rPr lang="ru-RU" sz="2400" dirty="0" smtClean="0">
                <a:solidFill>
                  <a:srgbClr val="000000"/>
                </a:solidFill>
                <a:latin typeface="inherit"/>
              </a:rPr>
              <a:t> </a:t>
            </a:r>
            <a:r>
              <a:rPr lang="ru-RU" sz="2400" dirty="0" err="1" smtClean="0">
                <a:solidFill>
                  <a:srgbClr val="000000"/>
                </a:solidFill>
                <a:latin typeface="inherit"/>
              </a:rPr>
              <a:t>in</a:t>
            </a:r>
            <a:r>
              <a:rPr lang="ru-RU" sz="2400" dirty="0" smtClean="0">
                <a:solidFill>
                  <a:srgbClr val="000000"/>
                </a:solidFill>
                <a:latin typeface="inherit"/>
              </a:rPr>
              <a:t> </a:t>
            </a:r>
            <a:r>
              <a:rPr lang="ru-RU" sz="2400" dirty="0" err="1" smtClean="0">
                <a:solidFill>
                  <a:srgbClr val="000000"/>
                </a:solidFill>
                <a:latin typeface="inherit"/>
              </a:rPr>
              <a:t>the</a:t>
            </a:r>
            <a:r>
              <a:rPr lang="ru-RU" sz="2400" dirty="0" smtClean="0">
                <a:solidFill>
                  <a:srgbClr val="000000"/>
                </a:solidFill>
                <a:latin typeface="inherit"/>
              </a:rPr>
              <a:t> </a:t>
            </a:r>
            <a:r>
              <a:rPr lang="ru-RU" sz="2400" dirty="0" err="1" smtClean="0">
                <a:solidFill>
                  <a:srgbClr val="000000"/>
                </a:solidFill>
                <a:latin typeface="inherit"/>
              </a:rPr>
              <a:t>cupboard?__________</a:t>
            </a:r>
            <a:r>
              <a:rPr lang="ru-RU" sz="2400" dirty="0" smtClean="0">
                <a:solidFill>
                  <a:srgbClr val="000000"/>
                </a:solidFill>
                <a:latin typeface="inherit"/>
              </a:rPr>
              <a:t>.</a:t>
            </a:r>
            <a:endParaRPr lang="ru-RU" sz="2400" dirty="0" smtClean="0">
              <a:solidFill>
                <a:srgbClr val="000000"/>
              </a:solidFill>
              <a:latin typeface="PT Serif"/>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57224" y="785794"/>
            <a:ext cx="7500990" cy="3323987"/>
          </a:xfrm>
          <a:prstGeom prst="rect">
            <a:avLst/>
          </a:prstGeom>
        </p:spPr>
        <p:txBody>
          <a:bodyPr wrap="square">
            <a:spAutoFit/>
          </a:bodyPr>
          <a:lstStyle/>
          <a:p>
            <a:pPr fontAlgn="base"/>
            <a:r>
              <a:rPr lang="en-US" sz="2800" b="1" i="1" u="sng" dirty="0" smtClean="0"/>
              <a:t>Ex.</a:t>
            </a:r>
            <a:r>
              <a:rPr lang="ru-RU" sz="2800" b="1" i="1" u="sng" dirty="0" smtClean="0"/>
              <a:t> 5.</a:t>
            </a:r>
            <a:r>
              <a:rPr lang="ru-RU" sz="2800" i="1" dirty="0" smtClean="0"/>
              <a:t> Напиши каждое предложение в отрицательной и вопросительной форме.</a:t>
            </a:r>
            <a:endParaRPr lang="en-US" sz="2800" i="1" dirty="0" smtClean="0"/>
          </a:p>
          <a:p>
            <a:pPr fontAlgn="base"/>
            <a:endParaRPr lang="ru-RU" sz="2800" dirty="0" smtClean="0"/>
          </a:p>
          <a:p>
            <a:pPr marL="514350" indent="-514350" fontAlgn="base">
              <a:lnSpc>
                <a:spcPct val="150000"/>
              </a:lnSpc>
              <a:buFont typeface="+mj-lt"/>
              <a:buAutoNum type="arabicPeriod"/>
            </a:pPr>
            <a:r>
              <a:rPr lang="en-US" sz="2800" dirty="0" smtClean="0"/>
              <a:t>There are many pupils in the classroom.</a:t>
            </a:r>
          </a:p>
          <a:p>
            <a:pPr marL="514350" indent="-514350" fontAlgn="base">
              <a:lnSpc>
                <a:spcPct val="150000"/>
              </a:lnSpc>
              <a:buFont typeface="+mj-lt"/>
              <a:buAutoNum type="arabicPeriod"/>
            </a:pPr>
            <a:r>
              <a:rPr lang="en-US" sz="2800" dirty="0" smtClean="0"/>
              <a:t>There is some meat on the plate.</a:t>
            </a:r>
          </a:p>
          <a:p>
            <a:pPr marL="514350" indent="-514350" fontAlgn="base">
              <a:lnSpc>
                <a:spcPct val="150000"/>
              </a:lnSpc>
              <a:buFont typeface="+mj-lt"/>
              <a:buAutoNum type="arabicPeriod"/>
            </a:pPr>
            <a:r>
              <a:rPr lang="en-US" sz="2800" dirty="0" smtClean="0"/>
              <a:t>There are four parks in the city.</a:t>
            </a:r>
            <a:endParaRPr lang="en-US" sz="28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57158" y="357166"/>
            <a:ext cx="7858180" cy="4832092"/>
          </a:xfrm>
          <a:prstGeom prst="rect">
            <a:avLst/>
          </a:prstGeom>
        </p:spPr>
        <p:txBody>
          <a:bodyPr wrap="square">
            <a:spAutoFit/>
          </a:bodyPr>
          <a:lstStyle/>
          <a:p>
            <a:pPr fontAlgn="base"/>
            <a:r>
              <a:rPr lang="en-US" sz="2800" b="1" i="1" u="sng" dirty="0" smtClean="0"/>
              <a:t>Ex. 6.</a:t>
            </a:r>
            <a:r>
              <a:rPr lang="en-US" sz="2800" i="1" dirty="0" smtClean="0"/>
              <a:t> </a:t>
            </a:r>
            <a:r>
              <a:rPr lang="en-US" sz="2800" i="1" dirty="0" err="1" smtClean="0"/>
              <a:t>Составь</a:t>
            </a:r>
            <a:r>
              <a:rPr lang="en-US" sz="2800" i="1" dirty="0" smtClean="0"/>
              <a:t> и </a:t>
            </a:r>
            <a:r>
              <a:rPr lang="en-US" sz="2800" i="1" dirty="0" err="1" smtClean="0"/>
              <a:t>запиши</a:t>
            </a:r>
            <a:r>
              <a:rPr lang="en-US" sz="2800" i="1" dirty="0" smtClean="0"/>
              <a:t> предложения.</a:t>
            </a:r>
          </a:p>
          <a:p>
            <a:pPr fontAlgn="base"/>
            <a:endParaRPr lang="en-US" sz="2800" dirty="0" smtClean="0"/>
          </a:p>
          <a:p>
            <a:pPr fontAlgn="base">
              <a:lnSpc>
                <a:spcPct val="150000"/>
              </a:lnSpc>
            </a:pPr>
            <a:r>
              <a:rPr lang="en-US" sz="2800" dirty="0" smtClean="0"/>
              <a:t>1. pears / there / ten / in the / are / bag / .</a:t>
            </a:r>
          </a:p>
          <a:p>
            <a:pPr fontAlgn="base">
              <a:lnSpc>
                <a:spcPct val="150000"/>
              </a:lnSpc>
            </a:pPr>
            <a:r>
              <a:rPr lang="en-US" sz="2800" dirty="0" smtClean="0"/>
              <a:t>2. aren’t / pupils / there / classroom / in the / .</a:t>
            </a:r>
          </a:p>
          <a:p>
            <a:pPr fontAlgn="base">
              <a:lnSpc>
                <a:spcPct val="150000"/>
              </a:lnSpc>
            </a:pPr>
            <a:r>
              <a:rPr lang="en-US" sz="2800" dirty="0" smtClean="0"/>
              <a:t>3. an egg / on the / there / plate / is / ?</a:t>
            </a:r>
          </a:p>
          <a:p>
            <a:pPr fontAlgn="base">
              <a:lnSpc>
                <a:spcPct val="150000"/>
              </a:lnSpc>
            </a:pPr>
            <a:r>
              <a:rPr lang="en-US" sz="2800" dirty="0" smtClean="0"/>
              <a:t>4. on the / there / a / cat / chair / is / white / .</a:t>
            </a:r>
          </a:p>
          <a:p>
            <a:pPr fontAlgn="base">
              <a:lnSpc>
                <a:spcPct val="150000"/>
              </a:lnSpc>
            </a:pPr>
            <a:r>
              <a:rPr lang="en-US" sz="2800" dirty="0" smtClean="0"/>
              <a:t>5. a turtle / on / there / isn’t / farm / this / .</a:t>
            </a:r>
          </a:p>
          <a:p>
            <a:pPr fontAlgn="base">
              <a:lnSpc>
                <a:spcPct val="150000"/>
              </a:lnSpc>
            </a:pPr>
            <a:r>
              <a:rPr lang="en-US" sz="2800" dirty="0" smtClean="0"/>
              <a:t>6. at the / two / bikes / door / are / there / ?</a:t>
            </a:r>
            <a:endParaRPr lang="en-US" sz="28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exercises there is"/>
          <p:cNvPicPr>
            <a:picLocks noChangeAspect="1" noChangeArrowheads="1"/>
          </p:cNvPicPr>
          <p:nvPr/>
        </p:nvPicPr>
        <p:blipFill>
          <a:blip r:embed="rId2" cstate="print"/>
          <a:srcRect/>
          <a:stretch>
            <a:fillRect/>
          </a:stretch>
        </p:blipFill>
        <p:spPr bwMode="auto">
          <a:xfrm>
            <a:off x="5143504" y="1928802"/>
            <a:ext cx="3286148" cy="4640042"/>
          </a:xfrm>
          <a:prstGeom prst="rect">
            <a:avLst/>
          </a:prstGeom>
          <a:noFill/>
        </p:spPr>
      </p:pic>
      <p:sp>
        <p:nvSpPr>
          <p:cNvPr id="4" name="Прямоугольник 3"/>
          <p:cNvSpPr/>
          <p:nvPr/>
        </p:nvSpPr>
        <p:spPr>
          <a:xfrm>
            <a:off x="285720" y="428604"/>
            <a:ext cx="8286808" cy="4616648"/>
          </a:xfrm>
          <a:prstGeom prst="rect">
            <a:avLst/>
          </a:prstGeom>
        </p:spPr>
        <p:txBody>
          <a:bodyPr wrap="square">
            <a:spAutoFit/>
          </a:bodyPr>
          <a:lstStyle/>
          <a:p>
            <a:pPr lvl="0" fontAlgn="base">
              <a:lnSpc>
                <a:spcPct val="150000"/>
              </a:lnSpc>
              <a:spcBef>
                <a:spcPct val="0"/>
              </a:spcBef>
              <a:spcAft>
                <a:spcPct val="0"/>
              </a:spcAft>
            </a:pPr>
            <a:r>
              <a:rPr lang="en-US" sz="2800" b="1" i="1" u="sng" dirty="0" smtClean="0">
                <a:solidFill>
                  <a:srgbClr val="000000"/>
                </a:solidFill>
              </a:rPr>
              <a:t>Ex.</a:t>
            </a:r>
            <a:r>
              <a:rPr lang="ru-RU" sz="2800" b="1" i="1" u="sng" dirty="0" smtClean="0">
                <a:solidFill>
                  <a:srgbClr val="000000"/>
                </a:solidFill>
              </a:rPr>
              <a:t> 7.</a:t>
            </a:r>
            <a:r>
              <a:rPr lang="ru-RU" sz="2800" b="1" i="1" dirty="0" smtClean="0">
                <a:solidFill>
                  <a:srgbClr val="000000"/>
                </a:solidFill>
              </a:rPr>
              <a:t> </a:t>
            </a:r>
            <a:r>
              <a:rPr lang="ru-RU" sz="2800" i="1" dirty="0" smtClean="0">
                <a:solidFill>
                  <a:srgbClr val="000000"/>
                </a:solidFill>
              </a:rPr>
              <a:t> Что имеется в холодильнике? Посмотрите и напишите. Несколько предложений уже сделаны для примера.</a:t>
            </a:r>
            <a:endParaRPr lang="ru-RU" sz="2800" dirty="0" smtClean="0"/>
          </a:p>
          <a:p>
            <a:pPr lvl="0" eaLnBrk="0" fontAlgn="base" hangingPunct="0">
              <a:lnSpc>
                <a:spcPct val="150000"/>
              </a:lnSpc>
              <a:spcBef>
                <a:spcPct val="0"/>
              </a:spcBef>
              <a:spcAft>
                <a:spcPct val="0"/>
              </a:spcAft>
            </a:pPr>
            <a:r>
              <a:rPr lang="ru-RU" sz="2800" dirty="0" smtClean="0">
                <a:solidFill>
                  <a:srgbClr val="000000"/>
                </a:solidFill>
              </a:rPr>
              <a:t>                                                      </a:t>
            </a:r>
            <a:endParaRPr lang="ru-RU" sz="2800" dirty="0" smtClean="0"/>
          </a:p>
          <a:p>
            <a:pPr lvl="0" eaLnBrk="0" fontAlgn="base" hangingPunct="0">
              <a:lnSpc>
                <a:spcPct val="150000"/>
              </a:lnSpc>
              <a:spcBef>
                <a:spcPct val="0"/>
              </a:spcBef>
              <a:spcAft>
                <a:spcPct val="0"/>
              </a:spcAft>
              <a:buFontTx/>
              <a:buAutoNum type="arabicPeriod"/>
            </a:pPr>
            <a:r>
              <a:rPr lang="ru-RU" sz="2800" dirty="0" err="1" smtClean="0">
                <a:solidFill>
                  <a:srgbClr val="000000"/>
                </a:solidFill>
              </a:rPr>
              <a:t>There's</a:t>
            </a:r>
            <a:r>
              <a:rPr lang="ru-RU" sz="2800" dirty="0" smtClean="0">
                <a:solidFill>
                  <a:srgbClr val="000000"/>
                </a:solidFill>
              </a:rPr>
              <a:t> </a:t>
            </a:r>
            <a:r>
              <a:rPr lang="ru-RU" sz="2800" dirty="0" err="1" smtClean="0">
                <a:solidFill>
                  <a:srgbClr val="000000"/>
                </a:solidFill>
              </a:rPr>
              <a:t>some</a:t>
            </a:r>
            <a:r>
              <a:rPr lang="ru-RU" sz="2800" dirty="0" smtClean="0">
                <a:solidFill>
                  <a:srgbClr val="000000"/>
                </a:solidFill>
              </a:rPr>
              <a:t> </a:t>
            </a:r>
            <a:r>
              <a:rPr lang="ru-RU" sz="2800" dirty="0" err="1" smtClean="0">
                <a:solidFill>
                  <a:srgbClr val="000000"/>
                </a:solidFill>
              </a:rPr>
              <a:t>cheese</a:t>
            </a:r>
            <a:r>
              <a:rPr lang="ru-RU" sz="2800" dirty="0" smtClean="0">
                <a:solidFill>
                  <a:srgbClr val="000000"/>
                </a:solidFill>
              </a:rPr>
              <a:t>.</a:t>
            </a:r>
          </a:p>
          <a:p>
            <a:pPr lvl="0" eaLnBrk="0" fontAlgn="base" hangingPunct="0">
              <a:lnSpc>
                <a:spcPct val="150000"/>
              </a:lnSpc>
              <a:spcBef>
                <a:spcPct val="0"/>
              </a:spcBef>
              <a:spcAft>
                <a:spcPct val="0"/>
              </a:spcAft>
              <a:buFontTx/>
              <a:buAutoNum type="arabicPeriod" startAt="2"/>
            </a:pPr>
            <a:r>
              <a:rPr lang="ru-RU" sz="2800" dirty="0" err="1" smtClean="0">
                <a:solidFill>
                  <a:srgbClr val="000000"/>
                </a:solidFill>
              </a:rPr>
              <a:t>There</a:t>
            </a:r>
            <a:r>
              <a:rPr lang="ru-RU" sz="2800" dirty="0" smtClean="0">
                <a:solidFill>
                  <a:srgbClr val="000000"/>
                </a:solidFill>
              </a:rPr>
              <a:t> </a:t>
            </a:r>
            <a:r>
              <a:rPr lang="ru-RU" sz="2800" dirty="0" err="1" smtClean="0">
                <a:solidFill>
                  <a:srgbClr val="000000"/>
                </a:solidFill>
              </a:rPr>
              <a:t>are</a:t>
            </a:r>
            <a:r>
              <a:rPr lang="ru-RU" sz="2800" dirty="0" smtClean="0">
                <a:solidFill>
                  <a:srgbClr val="000000"/>
                </a:solidFill>
              </a:rPr>
              <a:t> </a:t>
            </a:r>
            <a:r>
              <a:rPr lang="ru-RU" sz="2800" dirty="0" err="1" smtClean="0">
                <a:solidFill>
                  <a:srgbClr val="000000"/>
                </a:solidFill>
              </a:rPr>
              <a:t>some</a:t>
            </a:r>
            <a:r>
              <a:rPr lang="ru-RU" sz="2800" dirty="0" smtClean="0">
                <a:solidFill>
                  <a:srgbClr val="000000"/>
                </a:solidFill>
              </a:rPr>
              <a:t> </a:t>
            </a:r>
            <a:r>
              <a:rPr lang="ru-RU" sz="2800" dirty="0" err="1" smtClean="0">
                <a:solidFill>
                  <a:srgbClr val="000000"/>
                </a:solidFill>
              </a:rPr>
              <a:t>apples</a:t>
            </a:r>
            <a:r>
              <a:rPr lang="ru-RU" sz="2800" dirty="0" smtClean="0">
                <a:solidFill>
                  <a:srgbClr val="000000"/>
                </a:solidFill>
              </a:rPr>
              <a:t>.</a:t>
            </a:r>
          </a:p>
          <a:p>
            <a:pPr lvl="0" eaLnBrk="0" fontAlgn="base" hangingPunct="0">
              <a:lnSpc>
                <a:spcPct val="150000"/>
              </a:lnSpc>
              <a:spcBef>
                <a:spcPct val="0"/>
              </a:spcBef>
              <a:spcAft>
                <a:spcPct val="0"/>
              </a:spcAft>
              <a:buFontTx/>
              <a:buAutoNum type="arabicPeriod" startAt="3"/>
            </a:pPr>
            <a:r>
              <a:rPr lang="ru-RU" sz="2800" dirty="0" err="1" smtClean="0">
                <a:solidFill>
                  <a:srgbClr val="000000"/>
                </a:solidFill>
              </a:rPr>
              <a:t>There’s</a:t>
            </a:r>
            <a:r>
              <a:rPr lang="ru-RU" sz="2800" dirty="0" smtClean="0">
                <a:solidFill>
                  <a:srgbClr val="000000"/>
                </a:solidFill>
              </a:rPr>
              <a:t> </a:t>
            </a:r>
            <a:r>
              <a:rPr lang="ru-RU" sz="2800" dirty="0" err="1" smtClean="0">
                <a:solidFill>
                  <a:srgbClr val="000000"/>
                </a:solidFill>
              </a:rPr>
              <a:t>a</a:t>
            </a:r>
            <a:r>
              <a:rPr lang="ru-RU" sz="2800" dirty="0" smtClean="0">
                <a:solidFill>
                  <a:srgbClr val="000000"/>
                </a:solidFill>
              </a:rPr>
              <a:t> </a:t>
            </a:r>
            <a:r>
              <a:rPr lang="ru-RU" sz="2800" dirty="0" err="1" smtClean="0">
                <a:solidFill>
                  <a:srgbClr val="000000"/>
                </a:solidFill>
              </a:rPr>
              <a:t>cucumber</a:t>
            </a:r>
            <a:r>
              <a:rPr lang="ru-RU" sz="2800" dirty="0" smtClean="0">
                <a:solidFill>
                  <a:srgbClr val="000000"/>
                </a:solidFill>
              </a:rPr>
              <a:t>.</a:t>
            </a:r>
            <a:endParaRPr lang="ru-RU" sz="28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00034" y="500042"/>
            <a:ext cx="8072494" cy="4185761"/>
          </a:xfrm>
          <a:prstGeom prst="rect">
            <a:avLst/>
          </a:prstGeom>
        </p:spPr>
        <p:txBody>
          <a:bodyPr wrap="square">
            <a:spAutoFit/>
          </a:bodyPr>
          <a:lstStyle/>
          <a:p>
            <a:pPr fontAlgn="base"/>
            <a:r>
              <a:rPr lang="en-US" sz="2800" b="1" i="1" u="sng" dirty="0" smtClean="0"/>
              <a:t>Ex. 8.</a:t>
            </a:r>
            <a:r>
              <a:rPr lang="en-US" sz="2800" i="1" dirty="0" smtClean="0"/>
              <a:t> Circle the correct word.</a:t>
            </a:r>
          </a:p>
          <a:p>
            <a:pPr fontAlgn="base"/>
            <a:endParaRPr lang="en-US" sz="2800" dirty="0" smtClean="0"/>
          </a:p>
          <a:p>
            <a:pPr marL="514350" indent="-514350" fontAlgn="base">
              <a:lnSpc>
                <a:spcPct val="150000"/>
              </a:lnSpc>
              <a:buFont typeface="+mj-lt"/>
              <a:buAutoNum type="arabicPeriod"/>
            </a:pPr>
            <a:r>
              <a:rPr lang="en-US" sz="2800" u="sng" dirty="0" smtClean="0"/>
              <a:t>There is / There are </a:t>
            </a:r>
            <a:r>
              <a:rPr lang="en-US" sz="2800" dirty="0" smtClean="0"/>
              <a:t>a big hall downstairs.</a:t>
            </a:r>
          </a:p>
          <a:p>
            <a:pPr marL="514350" indent="-514350" fontAlgn="base">
              <a:lnSpc>
                <a:spcPct val="150000"/>
              </a:lnSpc>
              <a:buFont typeface="+mj-lt"/>
              <a:buAutoNum type="arabicPeriod"/>
            </a:pPr>
            <a:r>
              <a:rPr lang="en-US" sz="2800" u="sng" dirty="0" smtClean="0"/>
              <a:t>There is / There are </a:t>
            </a:r>
            <a:r>
              <a:rPr lang="en-US" sz="2800" dirty="0" smtClean="0"/>
              <a:t>two bathrooms upstairs.</a:t>
            </a:r>
          </a:p>
          <a:p>
            <a:pPr marL="514350" indent="-514350" fontAlgn="base">
              <a:lnSpc>
                <a:spcPct val="150000"/>
              </a:lnSpc>
              <a:buFont typeface="+mj-lt"/>
              <a:buAutoNum type="arabicPeriod"/>
            </a:pPr>
            <a:r>
              <a:rPr lang="en-US" sz="2800" u="sng" dirty="0" smtClean="0"/>
              <a:t>There is / There are </a:t>
            </a:r>
            <a:r>
              <a:rPr lang="en-US" sz="2800" dirty="0" smtClean="0"/>
              <a:t>beautiful trees in the garden.</a:t>
            </a:r>
          </a:p>
          <a:p>
            <a:pPr marL="514350" indent="-514350" fontAlgn="base">
              <a:lnSpc>
                <a:spcPct val="150000"/>
              </a:lnSpc>
              <a:buFont typeface="+mj-lt"/>
              <a:buAutoNum type="arabicPeriod"/>
            </a:pPr>
            <a:r>
              <a:rPr lang="en-US" sz="2800" u="sng" dirty="0" smtClean="0"/>
              <a:t>There is / There are </a:t>
            </a:r>
            <a:r>
              <a:rPr lang="en-US" sz="2800" dirty="0" smtClean="0"/>
              <a:t>a kitchen downstairs.</a:t>
            </a:r>
          </a:p>
          <a:p>
            <a:pPr marL="514350" indent="-514350" fontAlgn="base">
              <a:lnSpc>
                <a:spcPct val="150000"/>
              </a:lnSpc>
              <a:buFont typeface="+mj-lt"/>
              <a:buAutoNum type="arabicPeriod"/>
            </a:pPr>
            <a:r>
              <a:rPr lang="en-US" sz="2800" u="sng" dirty="0" smtClean="0"/>
              <a:t>There is / There are </a:t>
            </a:r>
            <a:r>
              <a:rPr lang="en-US" sz="2800" dirty="0" smtClean="0"/>
              <a:t>three bedrooms in the house.</a:t>
            </a:r>
            <a:endParaRPr lang="en-US" sz="28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3" name="Picture 3" descr="exercises there is"/>
          <p:cNvPicPr>
            <a:picLocks noChangeAspect="1" noChangeArrowheads="1"/>
          </p:cNvPicPr>
          <p:nvPr/>
        </p:nvPicPr>
        <p:blipFill>
          <a:blip r:embed="rId2" cstate="print"/>
          <a:srcRect/>
          <a:stretch>
            <a:fillRect/>
          </a:stretch>
        </p:blipFill>
        <p:spPr bwMode="auto">
          <a:xfrm>
            <a:off x="1500166" y="2928934"/>
            <a:ext cx="6643734" cy="3152755"/>
          </a:xfrm>
          <a:prstGeom prst="rect">
            <a:avLst/>
          </a:prstGeom>
          <a:noFill/>
        </p:spPr>
      </p:pic>
      <p:sp>
        <p:nvSpPr>
          <p:cNvPr id="4" name="Прямоугольник 3"/>
          <p:cNvSpPr/>
          <p:nvPr/>
        </p:nvSpPr>
        <p:spPr>
          <a:xfrm>
            <a:off x="571472" y="642918"/>
            <a:ext cx="7286676" cy="2092881"/>
          </a:xfrm>
          <a:prstGeom prst="rect">
            <a:avLst/>
          </a:prstGeom>
        </p:spPr>
        <p:txBody>
          <a:bodyPr wrap="square">
            <a:spAutoFit/>
          </a:bodyPr>
          <a:lstStyle/>
          <a:p>
            <a:pPr lvl="0" fontAlgn="base">
              <a:spcBef>
                <a:spcPct val="0"/>
              </a:spcBef>
              <a:spcAft>
                <a:spcPct val="0"/>
              </a:spcAft>
            </a:pPr>
            <a:r>
              <a:rPr lang="en-US" sz="2800" b="1" i="1" u="sng" dirty="0" smtClean="0">
                <a:solidFill>
                  <a:srgbClr val="000000"/>
                </a:solidFill>
              </a:rPr>
              <a:t>Ex.</a:t>
            </a:r>
            <a:r>
              <a:rPr lang="ru-RU" sz="2800" b="1" i="1" u="sng" dirty="0" smtClean="0">
                <a:solidFill>
                  <a:srgbClr val="000000"/>
                </a:solidFill>
              </a:rPr>
              <a:t> 9.</a:t>
            </a:r>
            <a:r>
              <a:rPr lang="ru-RU" sz="2800" b="1" i="1" dirty="0" smtClean="0">
                <a:solidFill>
                  <a:srgbClr val="000000"/>
                </a:solidFill>
              </a:rPr>
              <a:t> </a:t>
            </a:r>
            <a:r>
              <a:rPr lang="ru-RU" sz="2800" i="1" dirty="0" smtClean="0">
                <a:solidFill>
                  <a:srgbClr val="000000"/>
                </a:solidFill>
              </a:rPr>
              <a:t> </a:t>
            </a:r>
            <a:r>
              <a:rPr lang="ru-RU" sz="2800" i="1" dirty="0" err="1" smtClean="0">
                <a:solidFill>
                  <a:srgbClr val="000000"/>
                </a:solidFill>
              </a:rPr>
              <a:t>Find</a:t>
            </a:r>
            <a:r>
              <a:rPr lang="ru-RU" sz="2800" i="1" dirty="0" smtClean="0">
                <a:solidFill>
                  <a:srgbClr val="000000"/>
                </a:solidFill>
              </a:rPr>
              <a:t> </a:t>
            </a:r>
            <a:r>
              <a:rPr lang="ru-RU" sz="2800" i="1" dirty="0" err="1" smtClean="0">
                <a:solidFill>
                  <a:srgbClr val="000000"/>
                </a:solidFill>
              </a:rPr>
              <a:t>the</a:t>
            </a:r>
            <a:r>
              <a:rPr lang="ru-RU" sz="2800" i="1" dirty="0" smtClean="0">
                <a:solidFill>
                  <a:srgbClr val="000000"/>
                </a:solidFill>
              </a:rPr>
              <a:t> </a:t>
            </a:r>
            <a:r>
              <a:rPr lang="ru-RU" sz="2800" i="1" dirty="0" err="1" smtClean="0">
                <a:solidFill>
                  <a:srgbClr val="000000"/>
                </a:solidFill>
              </a:rPr>
              <a:t>differences</a:t>
            </a:r>
            <a:endParaRPr lang="en-US" sz="2800" i="1" dirty="0" smtClean="0">
              <a:solidFill>
                <a:srgbClr val="000000"/>
              </a:solidFill>
            </a:endParaRPr>
          </a:p>
          <a:p>
            <a:pPr lvl="0" fontAlgn="base">
              <a:spcBef>
                <a:spcPct val="0"/>
              </a:spcBef>
              <a:spcAft>
                <a:spcPct val="0"/>
              </a:spcAft>
            </a:pPr>
            <a:endParaRPr lang="ru-RU" sz="2800" dirty="0" smtClean="0"/>
          </a:p>
          <a:p>
            <a:pPr lvl="0" eaLnBrk="0" fontAlgn="base" hangingPunct="0">
              <a:spcBef>
                <a:spcPct val="0"/>
              </a:spcBef>
              <a:spcAft>
                <a:spcPct val="0"/>
              </a:spcAft>
            </a:pPr>
            <a:r>
              <a:rPr lang="ru-RU" sz="2800" dirty="0" smtClean="0"/>
              <a:t>Пример: </a:t>
            </a:r>
            <a:r>
              <a:rPr lang="ru-RU" sz="2800" dirty="0" err="1" smtClean="0"/>
              <a:t>There's</a:t>
            </a:r>
            <a:r>
              <a:rPr lang="ru-RU" sz="2800" dirty="0" smtClean="0"/>
              <a:t> </a:t>
            </a:r>
            <a:r>
              <a:rPr lang="ru-RU" sz="2800" dirty="0" err="1" smtClean="0"/>
              <a:t>some</a:t>
            </a:r>
            <a:r>
              <a:rPr lang="ru-RU" sz="2800" dirty="0" smtClean="0"/>
              <a:t> </a:t>
            </a:r>
            <a:r>
              <a:rPr lang="ru-RU" sz="2800" dirty="0" err="1" smtClean="0"/>
              <a:t>coffee</a:t>
            </a:r>
            <a:r>
              <a:rPr lang="ru-RU" sz="2800" dirty="0" smtClean="0"/>
              <a:t> </a:t>
            </a:r>
            <a:r>
              <a:rPr lang="ru-RU" sz="2800" dirty="0" err="1" smtClean="0"/>
              <a:t>in</a:t>
            </a:r>
            <a:r>
              <a:rPr lang="ru-RU" sz="2800" dirty="0" smtClean="0"/>
              <a:t> </a:t>
            </a:r>
            <a:r>
              <a:rPr lang="ru-RU" sz="2800" dirty="0" err="1" smtClean="0"/>
              <a:t>picture</a:t>
            </a:r>
            <a:r>
              <a:rPr lang="ru-RU" sz="2800" dirty="0" smtClean="0"/>
              <a:t> 1. </a:t>
            </a:r>
            <a:endParaRPr lang="en-US" sz="2800" dirty="0" smtClean="0"/>
          </a:p>
          <a:p>
            <a:pPr lvl="0" eaLnBrk="0" fontAlgn="base" hangingPunct="0">
              <a:spcBef>
                <a:spcPct val="0"/>
              </a:spcBef>
              <a:spcAft>
                <a:spcPct val="0"/>
              </a:spcAft>
            </a:pPr>
            <a:r>
              <a:rPr lang="en-US" sz="2800" dirty="0" smtClean="0"/>
              <a:t>                 </a:t>
            </a:r>
            <a:r>
              <a:rPr lang="ru-RU" sz="2800" dirty="0" err="1" smtClean="0"/>
              <a:t>There</a:t>
            </a:r>
            <a:r>
              <a:rPr lang="ru-RU" sz="2800" dirty="0" smtClean="0"/>
              <a:t> </a:t>
            </a:r>
            <a:r>
              <a:rPr lang="ru-RU" sz="2800" dirty="0" err="1" smtClean="0"/>
              <a:t>isn't</a:t>
            </a:r>
            <a:r>
              <a:rPr lang="ru-RU" sz="2800" dirty="0" smtClean="0"/>
              <a:t> </a:t>
            </a:r>
            <a:r>
              <a:rPr lang="ru-RU" sz="2800" dirty="0" err="1" smtClean="0"/>
              <a:t>any</a:t>
            </a:r>
            <a:r>
              <a:rPr lang="ru-RU" sz="2800" dirty="0" smtClean="0"/>
              <a:t> </a:t>
            </a:r>
            <a:r>
              <a:rPr lang="ru-RU" sz="2800" dirty="0" err="1" smtClean="0"/>
              <a:t>coffee</a:t>
            </a:r>
            <a:r>
              <a:rPr lang="ru-RU" sz="2800" dirty="0" smtClean="0"/>
              <a:t> </a:t>
            </a:r>
            <a:r>
              <a:rPr lang="ru-RU" sz="2800" dirty="0" err="1" smtClean="0"/>
              <a:t>in</a:t>
            </a:r>
            <a:r>
              <a:rPr lang="ru-RU" sz="2800" dirty="0" smtClean="0"/>
              <a:t> </a:t>
            </a:r>
            <a:r>
              <a:rPr lang="ru-RU" sz="2800" dirty="0" err="1" smtClean="0"/>
              <a:t>picture</a:t>
            </a:r>
            <a:r>
              <a:rPr lang="ru-RU" sz="2800" dirty="0" smtClean="0"/>
              <a:t> 2.</a:t>
            </a:r>
            <a:r>
              <a:rPr lang="ru-RU" dirty="0" smtClean="0"/>
              <a:t/>
            </a:r>
            <a:br>
              <a:rPr lang="ru-RU" dirty="0" smtClean="0"/>
            </a:br>
            <a:endParaRPr lang="ru-RU"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00034" y="428604"/>
            <a:ext cx="8429684" cy="6032421"/>
          </a:xfrm>
          <a:prstGeom prst="rect">
            <a:avLst/>
          </a:prstGeom>
        </p:spPr>
        <p:txBody>
          <a:bodyPr wrap="square">
            <a:spAutoFit/>
          </a:bodyPr>
          <a:lstStyle/>
          <a:p>
            <a:pPr fontAlgn="base"/>
            <a:r>
              <a:rPr lang="en-US" sz="2800" b="1" i="1" u="sng" dirty="0" smtClean="0"/>
              <a:t>Ex. 10.</a:t>
            </a:r>
            <a:r>
              <a:rPr lang="en-US" sz="2800" i="1" dirty="0" smtClean="0"/>
              <a:t> Write in </a:t>
            </a:r>
            <a:r>
              <a:rPr lang="en-US" sz="2800" i="1" dirty="0" smtClean="0">
                <a:solidFill>
                  <a:srgbClr val="0070C0"/>
                </a:solidFill>
              </a:rPr>
              <a:t>There's / There’re</a:t>
            </a:r>
            <a:r>
              <a:rPr lang="en-US" sz="2800" i="1" dirty="0" smtClean="0"/>
              <a:t>.</a:t>
            </a:r>
          </a:p>
          <a:p>
            <a:pPr fontAlgn="base"/>
            <a:endParaRPr lang="en-US" sz="2800" dirty="0" smtClean="0"/>
          </a:p>
          <a:p>
            <a:pPr marL="514350" indent="-514350" fontAlgn="base">
              <a:lnSpc>
                <a:spcPct val="125000"/>
              </a:lnSpc>
              <a:buFont typeface="+mj-lt"/>
              <a:buAutoNum type="arabicPeriod"/>
            </a:pPr>
            <a:r>
              <a:rPr lang="en-US" sz="2400" dirty="0" smtClean="0"/>
              <a:t>_______________ a kitten in the kitchen.</a:t>
            </a:r>
          </a:p>
          <a:p>
            <a:pPr marL="514350" indent="-514350" fontAlgn="base">
              <a:lnSpc>
                <a:spcPct val="125000"/>
              </a:lnSpc>
              <a:buFont typeface="+mj-lt"/>
              <a:buAutoNum type="arabicPeriod"/>
            </a:pPr>
            <a:r>
              <a:rPr lang="en-US" sz="2400" dirty="0" smtClean="0"/>
              <a:t>_______________two puppies in the bathroom.</a:t>
            </a:r>
          </a:p>
          <a:p>
            <a:pPr marL="514350" indent="-514350" fontAlgn="base">
              <a:lnSpc>
                <a:spcPct val="125000"/>
              </a:lnSpc>
              <a:buFont typeface="+mj-lt"/>
              <a:buAutoNum type="arabicPeriod"/>
            </a:pPr>
            <a:r>
              <a:rPr lang="en-US" sz="2400" dirty="0" smtClean="0"/>
              <a:t>_______________five mice in the living-room.</a:t>
            </a:r>
          </a:p>
          <a:p>
            <a:pPr marL="514350" indent="-514350" fontAlgn="base">
              <a:lnSpc>
                <a:spcPct val="125000"/>
              </a:lnSpc>
              <a:buFont typeface="+mj-lt"/>
              <a:buAutoNum type="arabicPeriod"/>
            </a:pPr>
            <a:r>
              <a:rPr lang="en-US" sz="2400" dirty="0" smtClean="0"/>
              <a:t>_______________a hamster in the hall.</a:t>
            </a:r>
          </a:p>
          <a:p>
            <a:pPr marL="514350" indent="-514350" fontAlgn="base">
              <a:lnSpc>
                <a:spcPct val="125000"/>
              </a:lnSpc>
              <a:buFont typeface="+mj-lt"/>
              <a:buAutoNum type="arabicPeriod"/>
            </a:pPr>
            <a:r>
              <a:rPr lang="en-US" sz="2400" dirty="0" smtClean="0"/>
              <a:t>_______________three tortoises in the bedroom.</a:t>
            </a:r>
          </a:p>
          <a:p>
            <a:pPr marL="514350" indent="-514350" fontAlgn="base">
              <a:lnSpc>
                <a:spcPct val="125000"/>
              </a:lnSpc>
              <a:buFont typeface="+mj-lt"/>
              <a:buAutoNum type="arabicPeriod"/>
            </a:pPr>
            <a:r>
              <a:rPr lang="en-US" sz="2400" dirty="0" smtClean="0"/>
              <a:t>_______________ a budgie in the garden.</a:t>
            </a:r>
          </a:p>
          <a:p>
            <a:pPr marL="514350" indent="-514350" fontAlgn="base">
              <a:lnSpc>
                <a:spcPct val="125000"/>
              </a:lnSpc>
              <a:buFont typeface="+mj-lt"/>
              <a:buAutoNum type="arabicPeriod"/>
            </a:pPr>
            <a:r>
              <a:rPr lang="en-US" sz="2400" dirty="0" smtClean="0"/>
              <a:t>_______________ three mice under the cupboard.</a:t>
            </a:r>
          </a:p>
          <a:p>
            <a:pPr marL="514350" indent="-514350" fontAlgn="base">
              <a:lnSpc>
                <a:spcPct val="125000"/>
              </a:lnSpc>
              <a:buFont typeface="+mj-lt"/>
              <a:buAutoNum type="arabicPeriod"/>
            </a:pPr>
            <a:r>
              <a:rPr lang="en-US" sz="2400" dirty="0" smtClean="0"/>
              <a:t>_______________four tortoises under the carpet</a:t>
            </a:r>
          </a:p>
          <a:p>
            <a:pPr marL="514350" indent="-514350" fontAlgn="base">
              <a:lnSpc>
                <a:spcPct val="125000"/>
              </a:lnSpc>
              <a:buFont typeface="+mj-lt"/>
              <a:buAutoNum type="arabicPeriod"/>
            </a:pPr>
            <a:r>
              <a:rPr lang="en-US" sz="2400" dirty="0" smtClean="0"/>
              <a:t>_______________ a cat near the cupboard.</a:t>
            </a:r>
          </a:p>
          <a:p>
            <a:pPr marL="514350" indent="-514350" fontAlgn="base">
              <a:lnSpc>
                <a:spcPct val="125000"/>
              </a:lnSpc>
              <a:buFont typeface="+mj-lt"/>
              <a:buAutoNum type="arabicPeriod"/>
            </a:pPr>
            <a:r>
              <a:rPr lang="en-US" sz="2400" dirty="0" smtClean="0"/>
              <a:t>_______________two dolls on the chair.</a:t>
            </a:r>
          </a:p>
          <a:p>
            <a:pPr marL="514350" indent="-514350" fontAlgn="base">
              <a:lnSpc>
                <a:spcPct val="125000"/>
              </a:lnSpc>
              <a:buFont typeface="+mj-lt"/>
              <a:buAutoNum type="arabicPeriod"/>
            </a:pPr>
            <a:r>
              <a:rPr lang="en-US" sz="2400" dirty="0" smtClean="0"/>
              <a:t>_______________ a rabbit under the chair.</a:t>
            </a:r>
            <a:endParaRPr lang="en-US" sz="24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exercises there is"/>
          <p:cNvPicPr>
            <a:picLocks noChangeAspect="1" noChangeArrowheads="1"/>
          </p:cNvPicPr>
          <p:nvPr/>
        </p:nvPicPr>
        <p:blipFill>
          <a:blip r:embed="rId2" cstate="print"/>
          <a:srcRect/>
          <a:stretch>
            <a:fillRect/>
          </a:stretch>
        </p:blipFill>
        <p:spPr bwMode="auto">
          <a:xfrm>
            <a:off x="6786578" y="214290"/>
            <a:ext cx="2071702" cy="2827874"/>
          </a:xfrm>
          <a:prstGeom prst="rect">
            <a:avLst/>
          </a:prstGeom>
          <a:noFill/>
        </p:spPr>
      </p:pic>
      <p:sp>
        <p:nvSpPr>
          <p:cNvPr id="4" name="Прямоугольник 3"/>
          <p:cNvSpPr/>
          <p:nvPr/>
        </p:nvSpPr>
        <p:spPr>
          <a:xfrm>
            <a:off x="500034" y="500042"/>
            <a:ext cx="7072346" cy="6124754"/>
          </a:xfrm>
          <a:prstGeom prst="rect">
            <a:avLst/>
          </a:prstGeom>
        </p:spPr>
        <p:txBody>
          <a:bodyPr wrap="square">
            <a:spAutoFit/>
          </a:bodyPr>
          <a:lstStyle/>
          <a:p>
            <a:pPr lvl="0" fontAlgn="base">
              <a:spcBef>
                <a:spcPct val="0"/>
              </a:spcBef>
              <a:spcAft>
                <a:spcPct val="0"/>
              </a:spcAft>
            </a:pPr>
            <a:r>
              <a:rPr lang="en-US" sz="2800" b="1" i="1" u="sng" dirty="0" smtClean="0">
                <a:solidFill>
                  <a:srgbClr val="000000"/>
                </a:solidFill>
              </a:rPr>
              <a:t>Ex.</a:t>
            </a:r>
            <a:r>
              <a:rPr lang="ru-RU" sz="2800" b="1" i="1" u="sng" dirty="0" smtClean="0">
                <a:solidFill>
                  <a:srgbClr val="000000"/>
                </a:solidFill>
              </a:rPr>
              <a:t> 11.</a:t>
            </a:r>
            <a:r>
              <a:rPr lang="ru-RU" sz="2800" i="1" dirty="0" smtClean="0">
                <a:solidFill>
                  <a:srgbClr val="000000"/>
                </a:solidFill>
              </a:rPr>
              <a:t> </a:t>
            </a:r>
            <a:r>
              <a:rPr lang="ru-RU" sz="2800" i="1" dirty="0" err="1" smtClean="0">
                <a:solidFill>
                  <a:srgbClr val="000000"/>
                </a:solidFill>
              </a:rPr>
              <a:t>Circle</a:t>
            </a:r>
            <a:r>
              <a:rPr lang="ru-RU" sz="2800" i="1" dirty="0" smtClean="0">
                <a:solidFill>
                  <a:srgbClr val="000000"/>
                </a:solidFill>
              </a:rPr>
              <a:t> </a:t>
            </a:r>
            <a:r>
              <a:rPr lang="ru-RU" sz="2800" i="1" dirty="0" err="1" smtClean="0">
                <a:solidFill>
                  <a:srgbClr val="000000"/>
                </a:solidFill>
              </a:rPr>
              <a:t>the</a:t>
            </a:r>
            <a:r>
              <a:rPr lang="ru-RU" sz="2800" i="1" dirty="0" smtClean="0">
                <a:solidFill>
                  <a:srgbClr val="000000"/>
                </a:solidFill>
              </a:rPr>
              <a:t> </a:t>
            </a:r>
            <a:r>
              <a:rPr lang="ru-RU" sz="2800" i="1" dirty="0" err="1" smtClean="0">
                <a:solidFill>
                  <a:srgbClr val="000000"/>
                </a:solidFill>
              </a:rPr>
              <a:t>correct</a:t>
            </a:r>
            <a:r>
              <a:rPr lang="ru-RU" sz="2800" i="1" dirty="0" smtClean="0">
                <a:solidFill>
                  <a:srgbClr val="000000"/>
                </a:solidFill>
              </a:rPr>
              <a:t> </a:t>
            </a:r>
            <a:r>
              <a:rPr lang="ru-RU" sz="2800" i="1" dirty="0" err="1" smtClean="0">
                <a:solidFill>
                  <a:srgbClr val="000000"/>
                </a:solidFill>
              </a:rPr>
              <a:t>answer</a:t>
            </a:r>
            <a:r>
              <a:rPr lang="ru-RU" sz="2800" i="1" dirty="0" smtClean="0">
                <a:solidFill>
                  <a:srgbClr val="000000"/>
                </a:solidFill>
              </a:rPr>
              <a:t>.</a:t>
            </a:r>
            <a:endParaRPr lang="ru-RU" sz="2800" dirty="0" smtClean="0"/>
          </a:p>
          <a:p>
            <a:pPr lvl="0" eaLnBrk="0" fontAlgn="base" hangingPunct="0">
              <a:spcBef>
                <a:spcPct val="0"/>
              </a:spcBef>
              <a:spcAft>
                <a:spcPct val="0"/>
              </a:spcAft>
            </a:pPr>
            <a:r>
              <a:rPr lang="ru-RU" sz="2800" dirty="0" smtClean="0">
                <a:solidFill>
                  <a:srgbClr val="000000"/>
                </a:solidFill>
              </a:rPr>
              <a:t>                                 </a:t>
            </a:r>
            <a:endParaRPr lang="ru-RU" sz="2800" dirty="0" smtClean="0"/>
          </a:p>
          <a:p>
            <a:pPr lvl="0" eaLnBrk="0" fontAlgn="base" hangingPunct="0">
              <a:lnSpc>
                <a:spcPct val="150000"/>
              </a:lnSpc>
              <a:spcBef>
                <a:spcPct val="0"/>
              </a:spcBef>
              <a:spcAft>
                <a:spcPct val="0"/>
              </a:spcAft>
            </a:pPr>
            <a:r>
              <a:rPr lang="ru-RU" sz="2800" dirty="0" smtClean="0">
                <a:solidFill>
                  <a:srgbClr val="000000"/>
                </a:solidFill>
              </a:rPr>
              <a:t>1.Is </a:t>
            </a:r>
            <a:r>
              <a:rPr lang="ru-RU" sz="2800" dirty="0" err="1" smtClean="0">
                <a:solidFill>
                  <a:srgbClr val="000000"/>
                </a:solidFill>
              </a:rPr>
              <a:t>there</a:t>
            </a:r>
            <a:r>
              <a:rPr lang="ru-RU" sz="2800" dirty="0" smtClean="0">
                <a:solidFill>
                  <a:srgbClr val="000000"/>
                </a:solidFill>
              </a:rPr>
              <a:t> </a:t>
            </a:r>
            <a:r>
              <a:rPr lang="ru-RU" sz="2800" dirty="0" err="1" smtClean="0">
                <a:solidFill>
                  <a:srgbClr val="000000"/>
                </a:solidFill>
              </a:rPr>
              <a:t>a</a:t>
            </a:r>
            <a:r>
              <a:rPr lang="ru-RU" sz="2800" dirty="0" smtClean="0">
                <a:solidFill>
                  <a:srgbClr val="000000"/>
                </a:solidFill>
              </a:rPr>
              <a:t> </a:t>
            </a:r>
            <a:r>
              <a:rPr lang="ru-RU" sz="2800" dirty="0" err="1" smtClean="0">
                <a:solidFill>
                  <a:srgbClr val="000000"/>
                </a:solidFill>
              </a:rPr>
              <a:t>fridge</a:t>
            </a:r>
            <a:r>
              <a:rPr lang="ru-RU" sz="2800" dirty="0" smtClean="0">
                <a:solidFill>
                  <a:srgbClr val="000000"/>
                </a:solidFill>
              </a:rPr>
              <a:t> </a:t>
            </a:r>
            <a:r>
              <a:rPr lang="ru-RU" sz="2800" dirty="0" err="1" smtClean="0">
                <a:solidFill>
                  <a:srgbClr val="000000"/>
                </a:solidFill>
              </a:rPr>
              <a:t>in</a:t>
            </a:r>
            <a:r>
              <a:rPr lang="ru-RU" sz="2800" dirty="0" smtClean="0">
                <a:solidFill>
                  <a:srgbClr val="000000"/>
                </a:solidFill>
              </a:rPr>
              <a:t> </a:t>
            </a:r>
            <a:r>
              <a:rPr lang="ru-RU" sz="2800" dirty="0" err="1" smtClean="0">
                <a:solidFill>
                  <a:srgbClr val="000000"/>
                </a:solidFill>
              </a:rPr>
              <a:t>the</a:t>
            </a:r>
            <a:r>
              <a:rPr lang="ru-RU" sz="2800" dirty="0" smtClean="0">
                <a:solidFill>
                  <a:srgbClr val="000000"/>
                </a:solidFill>
              </a:rPr>
              <a:t> </a:t>
            </a:r>
            <a:r>
              <a:rPr lang="ru-RU" sz="2800" dirty="0" err="1" smtClean="0">
                <a:solidFill>
                  <a:srgbClr val="000000"/>
                </a:solidFill>
              </a:rPr>
              <a:t>kitchen</a:t>
            </a:r>
            <a:r>
              <a:rPr lang="ru-RU" sz="2800" dirty="0" smtClean="0">
                <a:solidFill>
                  <a:srgbClr val="000000"/>
                </a:solidFill>
              </a:rPr>
              <a:t>?</a:t>
            </a:r>
            <a:endParaRPr lang="ru-RU" sz="2800" dirty="0" smtClean="0"/>
          </a:p>
          <a:p>
            <a:pPr lvl="0" eaLnBrk="0" fontAlgn="base" hangingPunct="0">
              <a:lnSpc>
                <a:spcPct val="150000"/>
              </a:lnSpc>
              <a:spcBef>
                <a:spcPct val="0"/>
              </a:spcBef>
              <a:spcAft>
                <a:spcPct val="0"/>
              </a:spcAft>
            </a:pPr>
            <a:r>
              <a:rPr lang="ru-RU" sz="2800" dirty="0" err="1" smtClean="0">
                <a:solidFill>
                  <a:srgbClr val="0070C0"/>
                </a:solidFill>
              </a:rPr>
              <a:t>a</a:t>
            </a:r>
            <a:r>
              <a:rPr lang="en-US" sz="2800" dirty="0" smtClean="0">
                <a:solidFill>
                  <a:srgbClr val="0070C0"/>
                </a:solidFill>
              </a:rPr>
              <a:t>.</a:t>
            </a:r>
            <a:r>
              <a:rPr lang="ru-RU" sz="2800" dirty="0" smtClean="0">
                <a:solidFill>
                  <a:srgbClr val="0070C0"/>
                </a:solidFill>
              </a:rPr>
              <a:t> </a:t>
            </a:r>
            <a:r>
              <a:rPr lang="ru-RU" sz="2800" dirty="0" err="1" smtClean="0">
                <a:solidFill>
                  <a:srgbClr val="0070C0"/>
                </a:solidFill>
              </a:rPr>
              <a:t>Yes</a:t>
            </a:r>
            <a:r>
              <a:rPr lang="ru-RU" sz="2800" dirty="0" smtClean="0">
                <a:solidFill>
                  <a:srgbClr val="0070C0"/>
                </a:solidFill>
              </a:rPr>
              <a:t>, </a:t>
            </a:r>
            <a:r>
              <a:rPr lang="ru-RU" sz="2800" dirty="0" err="1" smtClean="0">
                <a:solidFill>
                  <a:srgbClr val="0070C0"/>
                </a:solidFill>
              </a:rPr>
              <a:t>there</a:t>
            </a:r>
            <a:r>
              <a:rPr lang="ru-RU" sz="2800" dirty="0" smtClean="0">
                <a:solidFill>
                  <a:srgbClr val="0070C0"/>
                </a:solidFill>
              </a:rPr>
              <a:t> </a:t>
            </a:r>
            <a:r>
              <a:rPr lang="ru-RU" sz="2800" dirty="0" err="1" smtClean="0">
                <a:solidFill>
                  <a:srgbClr val="0070C0"/>
                </a:solidFill>
              </a:rPr>
              <a:t>is</a:t>
            </a:r>
            <a:r>
              <a:rPr lang="ru-RU" sz="2800" dirty="0" smtClean="0">
                <a:solidFill>
                  <a:srgbClr val="0070C0"/>
                </a:solidFill>
              </a:rPr>
              <a:t>.              </a:t>
            </a:r>
            <a:r>
              <a:rPr lang="ru-RU" sz="2800" dirty="0" err="1" smtClean="0">
                <a:solidFill>
                  <a:srgbClr val="0070C0"/>
                </a:solidFill>
              </a:rPr>
              <a:t>b</a:t>
            </a:r>
            <a:r>
              <a:rPr lang="ru-RU" sz="2800" dirty="0" smtClean="0">
                <a:solidFill>
                  <a:srgbClr val="0070C0"/>
                </a:solidFill>
              </a:rPr>
              <a:t>. </a:t>
            </a:r>
            <a:r>
              <a:rPr lang="ru-RU" sz="2800" dirty="0" err="1" smtClean="0">
                <a:solidFill>
                  <a:srgbClr val="0070C0"/>
                </a:solidFill>
              </a:rPr>
              <a:t>No</a:t>
            </a:r>
            <a:r>
              <a:rPr lang="ru-RU" sz="2800" dirty="0" smtClean="0">
                <a:solidFill>
                  <a:srgbClr val="0070C0"/>
                </a:solidFill>
              </a:rPr>
              <a:t>, </a:t>
            </a:r>
            <a:r>
              <a:rPr lang="ru-RU" sz="2800" dirty="0" err="1" smtClean="0">
                <a:solidFill>
                  <a:srgbClr val="0070C0"/>
                </a:solidFill>
              </a:rPr>
              <a:t>there</a:t>
            </a:r>
            <a:r>
              <a:rPr lang="ru-RU" sz="2800" dirty="0" smtClean="0">
                <a:solidFill>
                  <a:srgbClr val="0070C0"/>
                </a:solidFill>
              </a:rPr>
              <a:t> </a:t>
            </a:r>
            <a:r>
              <a:rPr lang="ru-RU" sz="2800" dirty="0" err="1" smtClean="0">
                <a:solidFill>
                  <a:srgbClr val="0070C0"/>
                </a:solidFill>
              </a:rPr>
              <a:t>isn't</a:t>
            </a:r>
            <a:r>
              <a:rPr lang="ru-RU" sz="2800" dirty="0" smtClean="0">
                <a:solidFill>
                  <a:srgbClr val="0070C0"/>
                </a:solidFill>
              </a:rPr>
              <a:t>.</a:t>
            </a:r>
          </a:p>
          <a:p>
            <a:pPr lvl="0" eaLnBrk="0" fontAlgn="base" hangingPunct="0">
              <a:lnSpc>
                <a:spcPct val="150000"/>
              </a:lnSpc>
              <a:spcBef>
                <a:spcPct val="0"/>
              </a:spcBef>
              <a:spcAft>
                <a:spcPct val="0"/>
              </a:spcAft>
            </a:pPr>
            <a:r>
              <a:rPr lang="ru-RU" sz="2800" dirty="0" smtClean="0">
                <a:solidFill>
                  <a:srgbClr val="000000"/>
                </a:solidFill>
              </a:rPr>
              <a:t>2. </a:t>
            </a:r>
            <a:r>
              <a:rPr lang="ru-RU" sz="2800" dirty="0" err="1" smtClean="0">
                <a:solidFill>
                  <a:srgbClr val="000000"/>
                </a:solidFill>
              </a:rPr>
              <a:t>Are</a:t>
            </a:r>
            <a:r>
              <a:rPr lang="ru-RU" sz="2800" dirty="0" smtClean="0">
                <a:solidFill>
                  <a:srgbClr val="000000"/>
                </a:solidFill>
              </a:rPr>
              <a:t> </a:t>
            </a:r>
            <a:r>
              <a:rPr lang="ru-RU" sz="2800" dirty="0" err="1" smtClean="0">
                <a:solidFill>
                  <a:srgbClr val="000000"/>
                </a:solidFill>
              </a:rPr>
              <a:t>there</a:t>
            </a:r>
            <a:r>
              <a:rPr lang="ru-RU" sz="2800" dirty="0" smtClean="0">
                <a:solidFill>
                  <a:srgbClr val="000000"/>
                </a:solidFill>
              </a:rPr>
              <a:t> </a:t>
            </a:r>
            <a:r>
              <a:rPr lang="ru-RU" sz="2800" dirty="0" err="1" smtClean="0">
                <a:solidFill>
                  <a:srgbClr val="000000"/>
                </a:solidFill>
              </a:rPr>
              <a:t>two</a:t>
            </a:r>
            <a:r>
              <a:rPr lang="ru-RU" sz="2800" dirty="0" smtClean="0">
                <a:solidFill>
                  <a:srgbClr val="000000"/>
                </a:solidFill>
              </a:rPr>
              <a:t> </a:t>
            </a:r>
            <a:r>
              <a:rPr lang="ru-RU" sz="2800" dirty="0" err="1" smtClean="0">
                <a:solidFill>
                  <a:srgbClr val="000000"/>
                </a:solidFill>
              </a:rPr>
              <a:t>cupboards</a:t>
            </a:r>
            <a:r>
              <a:rPr lang="ru-RU" sz="2800" dirty="0" smtClean="0">
                <a:solidFill>
                  <a:srgbClr val="000000"/>
                </a:solidFill>
              </a:rPr>
              <a:t> </a:t>
            </a:r>
            <a:r>
              <a:rPr lang="ru-RU" sz="2800" dirty="0" err="1" smtClean="0">
                <a:solidFill>
                  <a:srgbClr val="000000"/>
                </a:solidFill>
              </a:rPr>
              <a:t>in</a:t>
            </a:r>
            <a:r>
              <a:rPr lang="ru-RU" sz="2800" dirty="0" smtClean="0">
                <a:solidFill>
                  <a:srgbClr val="000000"/>
                </a:solidFill>
              </a:rPr>
              <a:t> </a:t>
            </a:r>
            <a:r>
              <a:rPr lang="ru-RU" sz="2800" dirty="0" err="1" smtClean="0">
                <a:solidFill>
                  <a:srgbClr val="000000"/>
                </a:solidFill>
              </a:rPr>
              <a:t>the</a:t>
            </a:r>
            <a:r>
              <a:rPr lang="ru-RU" sz="2800" dirty="0" smtClean="0">
                <a:solidFill>
                  <a:srgbClr val="000000"/>
                </a:solidFill>
              </a:rPr>
              <a:t> </a:t>
            </a:r>
            <a:r>
              <a:rPr lang="ru-RU" sz="2800" dirty="0" err="1" smtClean="0">
                <a:solidFill>
                  <a:srgbClr val="000000"/>
                </a:solidFill>
              </a:rPr>
              <a:t>kitchen</a:t>
            </a:r>
            <a:r>
              <a:rPr lang="ru-RU" sz="2800" dirty="0" smtClean="0">
                <a:solidFill>
                  <a:srgbClr val="000000"/>
                </a:solidFill>
              </a:rPr>
              <a:t>?</a:t>
            </a:r>
            <a:endParaRPr lang="ru-RU" sz="2800" dirty="0" smtClean="0"/>
          </a:p>
          <a:p>
            <a:pPr lvl="0" eaLnBrk="0" fontAlgn="base" hangingPunct="0">
              <a:lnSpc>
                <a:spcPct val="150000"/>
              </a:lnSpc>
              <a:spcBef>
                <a:spcPct val="0"/>
              </a:spcBef>
              <a:spcAft>
                <a:spcPct val="0"/>
              </a:spcAft>
            </a:pPr>
            <a:r>
              <a:rPr lang="ru-RU" sz="2800" dirty="0" err="1" smtClean="0">
                <a:solidFill>
                  <a:srgbClr val="0070C0"/>
                </a:solidFill>
              </a:rPr>
              <a:t>a</a:t>
            </a:r>
            <a:r>
              <a:rPr lang="ru-RU" sz="2800" dirty="0" smtClean="0">
                <a:solidFill>
                  <a:srgbClr val="0070C0"/>
                </a:solidFill>
              </a:rPr>
              <a:t>. </a:t>
            </a:r>
            <a:r>
              <a:rPr lang="ru-RU" sz="2800" dirty="0" err="1" smtClean="0">
                <a:solidFill>
                  <a:srgbClr val="0070C0"/>
                </a:solidFill>
              </a:rPr>
              <a:t>Yes</a:t>
            </a:r>
            <a:r>
              <a:rPr lang="ru-RU" sz="2800" dirty="0" smtClean="0">
                <a:solidFill>
                  <a:srgbClr val="0070C0"/>
                </a:solidFill>
              </a:rPr>
              <a:t>, </a:t>
            </a:r>
            <a:r>
              <a:rPr lang="ru-RU" sz="2800" dirty="0" err="1" smtClean="0">
                <a:solidFill>
                  <a:srgbClr val="0070C0"/>
                </a:solidFill>
              </a:rPr>
              <a:t>there</a:t>
            </a:r>
            <a:r>
              <a:rPr lang="ru-RU" sz="2800" dirty="0" smtClean="0">
                <a:solidFill>
                  <a:srgbClr val="0070C0"/>
                </a:solidFill>
              </a:rPr>
              <a:t> </a:t>
            </a:r>
            <a:r>
              <a:rPr lang="ru-RU" sz="2800" dirty="0" err="1" smtClean="0">
                <a:solidFill>
                  <a:srgbClr val="0070C0"/>
                </a:solidFill>
              </a:rPr>
              <a:t>are</a:t>
            </a:r>
            <a:r>
              <a:rPr lang="ru-RU" sz="2800" dirty="0" smtClean="0">
                <a:solidFill>
                  <a:srgbClr val="0070C0"/>
                </a:solidFill>
              </a:rPr>
              <a:t>.           </a:t>
            </a:r>
            <a:r>
              <a:rPr lang="ru-RU" sz="2800" dirty="0" err="1" smtClean="0">
                <a:solidFill>
                  <a:srgbClr val="0070C0"/>
                </a:solidFill>
              </a:rPr>
              <a:t>b</a:t>
            </a:r>
            <a:r>
              <a:rPr lang="ru-RU" sz="2800" dirty="0" smtClean="0">
                <a:solidFill>
                  <a:srgbClr val="0070C0"/>
                </a:solidFill>
              </a:rPr>
              <a:t>. </a:t>
            </a:r>
            <a:r>
              <a:rPr lang="ru-RU" sz="2800" dirty="0" err="1" smtClean="0">
                <a:solidFill>
                  <a:srgbClr val="0070C0"/>
                </a:solidFill>
              </a:rPr>
              <a:t>No</a:t>
            </a:r>
            <a:r>
              <a:rPr lang="ru-RU" sz="2800" dirty="0" smtClean="0">
                <a:solidFill>
                  <a:srgbClr val="0070C0"/>
                </a:solidFill>
              </a:rPr>
              <a:t>, </a:t>
            </a:r>
            <a:r>
              <a:rPr lang="ru-RU" sz="2800" dirty="0" err="1" smtClean="0">
                <a:solidFill>
                  <a:srgbClr val="0070C0"/>
                </a:solidFill>
              </a:rPr>
              <a:t>there</a:t>
            </a:r>
            <a:r>
              <a:rPr lang="ru-RU" sz="2800" dirty="0" smtClean="0">
                <a:solidFill>
                  <a:srgbClr val="0070C0"/>
                </a:solidFill>
              </a:rPr>
              <a:t> </a:t>
            </a:r>
            <a:r>
              <a:rPr lang="ru-RU" sz="2800" dirty="0" err="1" smtClean="0">
                <a:solidFill>
                  <a:srgbClr val="0070C0"/>
                </a:solidFill>
              </a:rPr>
              <a:t>aren't</a:t>
            </a:r>
            <a:r>
              <a:rPr lang="ru-RU" sz="2800" dirty="0" smtClean="0">
                <a:solidFill>
                  <a:srgbClr val="0070C0"/>
                </a:solidFill>
              </a:rPr>
              <a:t>.</a:t>
            </a:r>
          </a:p>
          <a:p>
            <a:pPr lvl="0" eaLnBrk="0" fontAlgn="base" hangingPunct="0">
              <a:lnSpc>
                <a:spcPct val="150000"/>
              </a:lnSpc>
              <a:spcBef>
                <a:spcPct val="0"/>
              </a:spcBef>
              <a:spcAft>
                <a:spcPct val="0"/>
              </a:spcAft>
            </a:pPr>
            <a:r>
              <a:rPr lang="ru-RU" sz="2800" dirty="0" smtClean="0">
                <a:solidFill>
                  <a:srgbClr val="000000"/>
                </a:solidFill>
              </a:rPr>
              <a:t>3. </a:t>
            </a:r>
            <a:r>
              <a:rPr lang="ru-RU" sz="2800" dirty="0" err="1" smtClean="0">
                <a:solidFill>
                  <a:srgbClr val="000000"/>
                </a:solidFill>
              </a:rPr>
              <a:t>Are</a:t>
            </a:r>
            <a:r>
              <a:rPr lang="ru-RU" sz="2800" dirty="0" smtClean="0">
                <a:solidFill>
                  <a:srgbClr val="000000"/>
                </a:solidFill>
              </a:rPr>
              <a:t> </a:t>
            </a:r>
            <a:r>
              <a:rPr lang="ru-RU" sz="2800" dirty="0" err="1" smtClean="0">
                <a:solidFill>
                  <a:srgbClr val="000000"/>
                </a:solidFill>
              </a:rPr>
              <a:t>there</a:t>
            </a:r>
            <a:r>
              <a:rPr lang="ru-RU" sz="2800" dirty="0" smtClean="0">
                <a:solidFill>
                  <a:srgbClr val="000000"/>
                </a:solidFill>
              </a:rPr>
              <a:t> </a:t>
            </a:r>
            <a:r>
              <a:rPr lang="ru-RU" sz="2800" dirty="0" err="1" smtClean="0">
                <a:solidFill>
                  <a:srgbClr val="000000"/>
                </a:solidFill>
              </a:rPr>
              <a:t>any</a:t>
            </a:r>
            <a:r>
              <a:rPr lang="ru-RU" sz="2800" dirty="0" smtClean="0">
                <a:solidFill>
                  <a:srgbClr val="000000"/>
                </a:solidFill>
              </a:rPr>
              <a:t> </a:t>
            </a:r>
            <a:r>
              <a:rPr lang="ru-RU" sz="2800" dirty="0" err="1" smtClean="0">
                <a:solidFill>
                  <a:srgbClr val="000000"/>
                </a:solidFill>
              </a:rPr>
              <a:t>telephones</a:t>
            </a:r>
            <a:r>
              <a:rPr lang="ru-RU" sz="2800" dirty="0" smtClean="0">
                <a:solidFill>
                  <a:srgbClr val="000000"/>
                </a:solidFill>
              </a:rPr>
              <a:t> </a:t>
            </a:r>
            <a:r>
              <a:rPr lang="ru-RU" sz="2800" dirty="0" err="1" smtClean="0">
                <a:solidFill>
                  <a:srgbClr val="000000"/>
                </a:solidFill>
              </a:rPr>
              <a:t>in</a:t>
            </a:r>
            <a:r>
              <a:rPr lang="ru-RU" sz="2800" dirty="0" smtClean="0">
                <a:solidFill>
                  <a:srgbClr val="000000"/>
                </a:solidFill>
              </a:rPr>
              <a:t> </a:t>
            </a:r>
            <a:r>
              <a:rPr lang="ru-RU" sz="2800" dirty="0" err="1" smtClean="0">
                <a:solidFill>
                  <a:srgbClr val="000000"/>
                </a:solidFill>
              </a:rPr>
              <a:t>the</a:t>
            </a:r>
            <a:r>
              <a:rPr lang="ru-RU" sz="2800" dirty="0" smtClean="0">
                <a:solidFill>
                  <a:srgbClr val="000000"/>
                </a:solidFill>
              </a:rPr>
              <a:t> </a:t>
            </a:r>
            <a:r>
              <a:rPr lang="ru-RU" sz="2800" dirty="0" err="1" smtClean="0">
                <a:solidFill>
                  <a:srgbClr val="000000"/>
                </a:solidFill>
              </a:rPr>
              <a:t>kitchen</a:t>
            </a:r>
            <a:r>
              <a:rPr lang="ru-RU" sz="2800" dirty="0" smtClean="0">
                <a:solidFill>
                  <a:srgbClr val="000000"/>
                </a:solidFill>
              </a:rPr>
              <a:t>?</a:t>
            </a:r>
            <a:endParaRPr lang="ru-RU" sz="2800" dirty="0" smtClean="0"/>
          </a:p>
          <a:p>
            <a:pPr lvl="0" eaLnBrk="0" fontAlgn="base" hangingPunct="0">
              <a:lnSpc>
                <a:spcPct val="150000"/>
              </a:lnSpc>
              <a:spcBef>
                <a:spcPct val="0"/>
              </a:spcBef>
              <a:spcAft>
                <a:spcPct val="0"/>
              </a:spcAft>
            </a:pPr>
            <a:r>
              <a:rPr lang="ru-RU" sz="2800" dirty="0" err="1" smtClean="0">
                <a:solidFill>
                  <a:srgbClr val="0070C0"/>
                </a:solidFill>
              </a:rPr>
              <a:t>a</a:t>
            </a:r>
            <a:r>
              <a:rPr lang="ru-RU" sz="2800" dirty="0" smtClean="0">
                <a:solidFill>
                  <a:srgbClr val="0070C0"/>
                </a:solidFill>
              </a:rPr>
              <a:t>. </a:t>
            </a:r>
            <a:r>
              <a:rPr lang="ru-RU" sz="2800" dirty="0" err="1" smtClean="0">
                <a:solidFill>
                  <a:srgbClr val="0070C0"/>
                </a:solidFill>
              </a:rPr>
              <a:t>Yes</a:t>
            </a:r>
            <a:r>
              <a:rPr lang="ru-RU" sz="2800" dirty="0" smtClean="0">
                <a:solidFill>
                  <a:srgbClr val="0070C0"/>
                </a:solidFill>
              </a:rPr>
              <a:t>, </a:t>
            </a:r>
            <a:r>
              <a:rPr lang="ru-RU" sz="2800" dirty="0" err="1" smtClean="0">
                <a:solidFill>
                  <a:srgbClr val="0070C0"/>
                </a:solidFill>
              </a:rPr>
              <a:t>there</a:t>
            </a:r>
            <a:r>
              <a:rPr lang="ru-RU" sz="2800" dirty="0" smtClean="0">
                <a:solidFill>
                  <a:srgbClr val="0070C0"/>
                </a:solidFill>
              </a:rPr>
              <a:t> </a:t>
            </a:r>
            <a:r>
              <a:rPr lang="ru-RU" sz="2800" dirty="0" err="1" smtClean="0">
                <a:solidFill>
                  <a:srgbClr val="0070C0"/>
                </a:solidFill>
              </a:rPr>
              <a:t>are</a:t>
            </a:r>
            <a:r>
              <a:rPr lang="ru-RU" sz="2800" dirty="0" smtClean="0">
                <a:solidFill>
                  <a:srgbClr val="0070C0"/>
                </a:solidFill>
              </a:rPr>
              <a:t>.           </a:t>
            </a:r>
            <a:r>
              <a:rPr lang="ru-RU" sz="2800" dirty="0" err="1" smtClean="0">
                <a:solidFill>
                  <a:srgbClr val="0070C0"/>
                </a:solidFill>
              </a:rPr>
              <a:t>b</a:t>
            </a:r>
            <a:r>
              <a:rPr lang="ru-RU" sz="2800" dirty="0" smtClean="0">
                <a:solidFill>
                  <a:srgbClr val="0070C0"/>
                </a:solidFill>
              </a:rPr>
              <a:t>. </a:t>
            </a:r>
            <a:r>
              <a:rPr lang="ru-RU" sz="2800" dirty="0" err="1" smtClean="0">
                <a:solidFill>
                  <a:srgbClr val="0070C0"/>
                </a:solidFill>
              </a:rPr>
              <a:t>No</a:t>
            </a:r>
            <a:r>
              <a:rPr lang="ru-RU" sz="2800" dirty="0" smtClean="0">
                <a:solidFill>
                  <a:srgbClr val="0070C0"/>
                </a:solidFill>
              </a:rPr>
              <a:t>, </a:t>
            </a:r>
            <a:r>
              <a:rPr lang="ru-RU" sz="2800" dirty="0" err="1" smtClean="0">
                <a:solidFill>
                  <a:srgbClr val="0070C0"/>
                </a:solidFill>
              </a:rPr>
              <a:t>there</a:t>
            </a:r>
            <a:r>
              <a:rPr lang="ru-RU" sz="2800" dirty="0" smtClean="0">
                <a:solidFill>
                  <a:srgbClr val="0070C0"/>
                </a:solidFill>
              </a:rPr>
              <a:t> </a:t>
            </a:r>
            <a:r>
              <a:rPr lang="ru-RU" sz="2800" dirty="0" err="1" smtClean="0">
                <a:solidFill>
                  <a:srgbClr val="0070C0"/>
                </a:solidFill>
              </a:rPr>
              <a:t>aren't</a:t>
            </a:r>
            <a:r>
              <a:rPr lang="ru-RU" sz="2800" dirty="0" smtClean="0">
                <a:solidFill>
                  <a:srgbClr val="0070C0"/>
                </a:solidFill>
              </a:rPr>
              <a:t>.</a:t>
            </a:r>
          </a:p>
          <a:p>
            <a:pPr lvl="0" eaLnBrk="0" fontAlgn="base" hangingPunct="0">
              <a:lnSpc>
                <a:spcPct val="150000"/>
              </a:lnSpc>
              <a:spcBef>
                <a:spcPct val="0"/>
              </a:spcBef>
              <a:spcAft>
                <a:spcPct val="0"/>
              </a:spcAft>
            </a:pPr>
            <a:r>
              <a:rPr lang="ru-RU" sz="2800" dirty="0" smtClean="0">
                <a:solidFill>
                  <a:srgbClr val="000000"/>
                </a:solidFill>
              </a:rPr>
              <a:t>4. </a:t>
            </a:r>
            <a:r>
              <a:rPr lang="ru-RU" sz="2800" dirty="0" err="1" smtClean="0">
                <a:solidFill>
                  <a:srgbClr val="000000"/>
                </a:solidFill>
              </a:rPr>
              <a:t>Is</a:t>
            </a:r>
            <a:r>
              <a:rPr lang="ru-RU" sz="2800" dirty="0" smtClean="0">
                <a:solidFill>
                  <a:srgbClr val="000000"/>
                </a:solidFill>
              </a:rPr>
              <a:t> </a:t>
            </a:r>
            <a:r>
              <a:rPr lang="ru-RU" sz="2800" dirty="0" err="1" smtClean="0">
                <a:solidFill>
                  <a:srgbClr val="000000"/>
                </a:solidFill>
              </a:rPr>
              <a:t>there</a:t>
            </a:r>
            <a:r>
              <a:rPr lang="ru-RU" sz="2800" dirty="0" smtClean="0">
                <a:solidFill>
                  <a:srgbClr val="000000"/>
                </a:solidFill>
              </a:rPr>
              <a:t> </a:t>
            </a:r>
            <a:r>
              <a:rPr lang="ru-RU" sz="2800" dirty="0" err="1" smtClean="0">
                <a:solidFill>
                  <a:srgbClr val="000000"/>
                </a:solidFill>
              </a:rPr>
              <a:t>a</a:t>
            </a:r>
            <a:r>
              <a:rPr lang="ru-RU" sz="2800" dirty="0" smtClean="0">
                <a:solidFill>
                  <a:srgbClr val="000000"/>
                </a:solidFill>
              </a:rPr>
              <a:t> </a:t>
            </a:r>
            <a:r>
              <a:rPr lang="ru-RU" sz="2800" dirty="0" err="1" smtClean="0">
                <a:solidFill>
                  <a:srgbClr val="000000"/>
                </a:solidFill>
              </a:rPr>
              <a:t>cooker</a:t>
            </a:r>
            <a:r>
              <a:rPr lang="ru-RU" sz="2800" dirty="0" smtClean="0">
                <a:solidFill>
                  <a:srgbClr val="000000"/>
                </a:solidFill>
              </a:rPr>
              <a:t> </a:t>
            </a:r>
            <a:r>
              <a:rPr lang="ru-RU" sz="2800" dirty="0" err="1" smtClean="0">
                <a:solidFill>
                  <a:srgbClr val="000000"/>
                </a:solidFill>
              </a:rPr>
              <a:t>in</a:t>
            </a:r>
            <a:r>
              <a:rPr lang="ru-RU" sz="2800" dirty="0" smtClean="0">
                <a:solidFill>
                  <a:srgbClr val="000000"/>
                </a:solidFill>
              </a:rPr>
              <a:t> </a:t>
            </a:r>
            <a:r>
              <a:rPr lang="ru-RU" sz="2800" dirty="0" err="1" smtClean="0">
                <a:solidFill>
                  <a:srgbClr val="000000"/>
                </a:solidFill>
              </a:rPr>
              <a:t>the</a:t>
            </a:r>
            <a:r>
              <a:rPr lang="ru-RU" sz="2800" dirty="0" smtClean="0">
                <a:solidFill>
                  <a:srgbClr val="000000"/>
                </a:solidFill>
              </a:rPr>
              <a:t> </a:t>
            </a:r>
            <a:r>
              <a:rPr lang="ru-RU" sz="2800" dirty="0" err="1" smtClean="0">
                <a:solidFill>
                  <a:srgbClr val="000000"/>
                </a:solidFill>
              </a:rPr>
              <a:t>kitchen</a:t>
            </a:r>
            <a:r>
              <a:rPr lang="ru-RU" sz="2800" dirty="0" smtClean="0">
                <a:solidFill>
                  <a:srgbClr val="000000"/>
                </a:solidFill>
              </a:rPr>
              <a:t>?</a:t>
            </a:r>
            <a:endParaRPr lang="ru-RU" sz="2800" dirty="0" smtClean="0"/>
          </a:p>
          <a:p>
            <a:pPr lvl="0" eaLnBrk="0" fontAlgn="base" hangingPunct="0">
              <a:lnSpc>
                <a:spcPct val="150000"/>
              </a:lnSpc>
              <a:spcBef>
                <a:spcPct val="0"/>
              </a:spcBef>
              <a:spcAft>
                <a:spcPct val="0"/>
              </a:spcAft>
            </a:pPr>
            <a:r>
              <a:rPr lang="ru-RU" sz="2800" dirty="0" err="1" smtClean="0">
                <a:solidFill>
                  <a:srgbClr val="0070C0"/>
                </a:solidFill>
              </a:rPr>
              <a:t>a</a:t>
            </a:r>
            <a:r>
              <a:rPr lang="ru-RU" sz="2800" dirty="0" smtClean="0">
                <a:solidFill>
                  <a:srgbClr val="0070C0"/>
                </a:solidFill>
              </a:rPr>
              <a:t> </a:t>
            </a:r>
            <a:r>
              <a:rPr lang="ru-RU" sz="2800" dirty="0" err="1" smtClean="0">
                <a:solidFill>
                  <a:srgbClr val="0070C0"/>
                </a:solidFill>
              </a:rPr>
              <a:t>Yes</a:t>
            </a:r>
            <a:r>
              <a:rPr lang="ru-RU" sz="2800" dirty="0" smtClean="0">
                <a:solidFill>
                  <a:srgbClr val="0070C0"/>
                </a:solidFill>
              </a:rPr>
              <a:t>, </a:t>
            </a:r>
            <a:r>
              <a:rPr lang="ru-RU" sz="2800" dirty="0" err="1" smtClean="0">
                <a:solidFill>
                  <a:srgbClr val="0070C0"/>
                </a:solidFill>
              </a:rPr>
              <a:t>there</a:t>
            </a:r>
            <a:r>
              <a:rPr lang="ru-RU" sz="2800" dirty="0" smtClean="0">
                <a:solidFill>
                  <a:srgbClr val="0070C0"/>
                </a:solidFill>
              </a:rPr>
              <a:t> </a:t>
            </a:r>
            <a:r>
              <a:rPr lang="ru-RU" sz="2800" dirty="0" err="1" smtClean="0">
                <a:solidFill>
                  <a:srgbClr val="0070C0"/>
                </a:solidFill>
              </a:rPr>
              <a:t>is</a:t>
            </a:r>
            <a:r>
              <a:rPr lang="ru-RU" sz="2800" dirty="0" smtClean="0">
                <a:solidFill>
                  <a:srgbClr val="0070C0"/>
                </a:solidFill>
              </a:rPr>
              <a:t>.            </a:t>
            </a:r>
            <a:r>
              <a:rPr lang="ru-RU" sz="2800" dirty="0" err="1" smtClean="0">
                <a:solidFill>
                  <a:srgbClr val="0070C0"/>
                </a:solidFill>
              </a:rPr>
              <a:t>b</a:t>
            </a:r>
            <a:r>
              <a:rPr lang="ru-RU" sz="2800" dirty="0" smtClean="0">
                <a:solidFill>
                  <a:srgbClr val="0070C0"/>
                </a:solidFill>
              </a:rPr>
              <a:t>. </a:t>
            </a:r>
            <a:r>
              <a:rPr lang="ru-RU" sz="2800" dirty="0" err="1" smtClean="0">
                <a:solidFill>
                  <a:srgbClr val="0070C0"/>
                </a:solidFill>
              </a:rPr>
              <a:t>No</a:t>
            </a:r>
            <a:r>
              <a:rPr lang="ru-RU" sz="2800" dirty="0" smtClean="0">
                <a:solidFill>
                  <a:srgbClr val="0070C0"/>
                </a:solidFill>
              </a:rPr>
              <a:t>, </a:t>
            </a:r>
            <a:r>
              <a:rPr lang="ru-RU" sz="2800" dirty="0" err="1" smtClean="0">
                <a:solidFill>
                  <a:srgbClr val="0070C0"/>
                </a:solidFill>
              </a:rPr>
              <a:t>there</a:t>
            </a:r>
            <a:r>
              <a:rPr lang="ru-RU" sz="2800" dirty="0" smtClean="0">
                <a:solidFill>
                  <a:srgbClr val="0070C0"/>
                </a:solidFill>
              </a:rPr>
              <a:t> </a:t>
            </a:r>
            <a:r>
              <a:rPr lang="ru-RU" sz="2800" dirty="0" err="1" smtClean="0">
                <a:solidFill>
                  <a:srgbClr val="0070C0"/>
                </a:solidFill>
              </a:rPr>
              <a:t>isn't</a:t>
            </a:r>
            <a:r>
              <a:rPr lang="ru-RU" sz="2800" dirty="0" smtClean="0">
                <a:solidFill>
                  <a:srgbClr val="0070C0"/>
                </a:solidFill>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6"/>
          <p:cNvSpPr/>
          <p:nvPr/>
        </p:nvSpPr>
        <p:spPr>
          <a:xfrm>
            <a:off x="357158" y="714356"/>
            <a:ext cx="8501122" cy="5109091"/>
          </a:xfrm>
          <a:prstGeom prst="rect">
            <a:avLst/>
          </a:prstGeom>
        </p:spPr>
        <p:txBody>
          <a:bodyPr wrap="square">
            <a:spAutoFit/>
          </a:bodyPr>
          <a:lstStyle/>
          <a:p>
            <a:r>
              <a:rPr lang="ru-RU" sz="2800" dirty="0" smtClean="0"/>
              <a:t>Конструкция </a:t>
            </a:r>
            <a:r>
              <a:rPr lang="en-US" sz="2800" b="1" dirty="0" smtClean="0"/>
              <a:t>“there is/there are” </a:t>
            </a:r>
            <a:r>
              <a:rPr lang="ru-RU" sz="2800" dirty="0" smtClean="0"/>
              <a:t>обозначает</a:t>
            </a:r>
          </a:p>
          <a:p>
            <a:pPr algn="just">
              <a:spcBef>
                <a:spcPts val="0"/>
              </a:spcBef>
              <a:defRPr/>
            </a:pPr>
            <a:r>
              <a:rPr lang="ru-RU" sz="2800" dirty="0" smtClean="0"/>
              <a:t>    </a:t>
            </a:r>
            <a:r>
              <a:rPr lang="ru-RU" sz="2800" b="1" dirty="0" smtClean="0"/>
              <a:t>«</a:t>
            </a:r>
            <a:r>
              <a:rPr lang="ru-RU" sz="2800" b="1" i="1" dirty="0" smtClean="0"/>
              <a:t>есть, находится</a:t>
            </a:r>
            <a:r>
              <a:rPr lang="ru-RU" sz="2800" b="1" dirty="0" smtClean="0"/>
              <a:t>»</a:t>
            </a:r>
            <a:r>
              <a:rPr lang="ru-RU" sz="2800" dirty="0" smtClean="0"/>
              <a:t>.</a:t>
            </a:r>
          </a:p>
          <a:p>
            <a:pPr>
              <a:spcBef>
                <a:spcPts val="0"/>
              </a:spcBef>
              <a:defRPr/>
            </a:pPr>
            <a:r>
              <a:rPr lang="en-US" sz="2800" dirty="0" smtClean="0"/>
              <a:t>   </a:t>
            </a:r>
            <a:r>
              <a:rPr lang="ru-RU" sz="2800" dirty="0" smtClean="0"/>
              <a:t>Мы используем её, чтобы рассказать о</a:t>
            </a:r>
          </a:p>
          <a:p>
            <a:pPr algn="just">
              <a:spcBef>
                <a:spcPts val="0"/>
              </a:spcBef>
              <a:defRPr/>
            </a:pPr>
            <a:r>
              <a:rPr lang="ru-RU" sz="2800" dirty="0" smtClean="0"/>
              <a:t>   местоположении каких-либо предметов, объектов.</a:t>
            </a:r>
          </a:p>
          <a:p>
            <a:pPr algn="just">
              <a:spcBef>
                <a:spcPts val="0"/>
              </a:spcBef>
              <a:defRPr/>
            </a:pPr>
            <a:endParaRPr lang="ru-RU" sz="2800" dirty="0" smtClean="0"/>
          </a:p>
          <a:p>
            <a:pPr algn="just">
              <a:spcBef>
                <a:spcPts val="0"/>
              </a:spcBef>
              <a:defRPr/>
            </a:pPr>
            <a:r>
              <a:rPr lang="en-US" sz="2800" u="sng" dirty="0" smtClean="0"/>
              <a:t>There is </a:t>
            </a:r>
            <a:r>
              <a:rPr lang="en-US" sz="2800" dirty="0" smtClean="0"/>
              <a:t>a</a:t>
            </a:r>
            <a:r>
              <a:rPr lang="ru-RU" sz="2800" dirty="0" smtClean="0"/>
              <a:t> </a:t>
            </a:r>
            <a:r>
              <a:rPr lang="en-US" sz="2800" dirty="0" smtClean="0"/>
              <a:t>hospital in this street.</a:t>
            </a:r>
          </a:p>
          <a:p>
            <a:pPr>
              <a:defRPr/>
            </a:pPr>
            <a:r>
              <a:rPr lang="ru-RU" sz="2800" i="1" dirty="0" smtClean="0"/>
              <a:t>  На этой улице есть больница.</a:t>
            </a:r>
          </a:p>
          <a:p>
            <a:pPr>
              <a:defRPr/>
            </a:pPr>
            <a:endParaRPr lang="ru-RU" sz="2800" i="1" dirty="0" smtClean="0"/>
          </a:p>
          <a:p>
            <a:pPr>
              <a:defRPr/>
            </a:pPr>
            <a:endParaRPr lang="ru-RU" sz="2800" i="1" dirty="0" smtClean="0"/>
          </a:p>
          <a:p>
            <a:pPr>
              <a:defRPr/>
            </a:pPr>
            <a:r>
              <a:rPr lang="en-US" sz="2800" u="sng" dirty="0" smtClean="0"/>
              <a:t>There are </a:t>
            </a:r>
            <a:r>
              <a:rPr lang="en-US" sz="2800" dirty="0" smtClean="0"/>
              <a:t>some chairs in the kitchen.</a:t>
            </a:r>
          </a:p>
          <a:p>
            <a:pPr>
              <a:defRPr/>
            </a:pPr>
            <a:r>
              <a:rPr lang="ru-RU" sz="2800" i="1" dirty="0" smtClean="0"/>
              <a:t>На кухне находится несколько стульев.</a:t>
            </a:r>
          </a:p>
          <a:p>
            <a:pPr>
              <a:buFont typeface="Arial" pitchFamily="34" charset="0"/>
              <a:buChar char="•"/>
            </a:pPr>
            <a:endParaRPr lang="ru-RU" dirty="0"/>
          </a:p>
        </p:txBody>
      </p:sp>
      <p:pic>
        <p:nvPicPr>
          <p:cNvPr id="1026" name="Picture 2"/>
          <p:cNvPicPr>
            <a:picLocks noChangeAspect="1" noChangeArrowheads="1"/>
          </p:cNvPicPr>
          <p:nvPr/>
        </p:nvPicPr>
        <p:blipFill>
          <a:blip r:embed="rId2" cstate="print"/>
          <a:srcRect/>
          <a:stretch>
            <a:fillRect/>
          </a:stretch>
        </p:blipFill>
        <p:spPr bwMode="auto">
          <a:xfrm>
            <a:off x="5715008" y="2571744"/>
            <a:ext cx="2135905" cy="1439859"/>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cstate="print"/>
          <a:srcRect/>
          <a:stretch>
            <a:fillRect/>
          </a:stretch>
        </p:blipFill>
        <p:spPr bwMode="auto">
          <a:xfrm>
            <a:off x="6643702" y="4786322"/>
            <a:ext cx="2214578" cy="159462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00034" y="785794"/>
            <a:ext cx="8358246" cy="5262979"/>
          </a:xfrm>
          <a:prstGeom prst="rect">
            <a:avLst/>
          </a:prstGeom>
        </p:spPr>
        <p:txBody>
          <a:bodyPr wrap="square">
            <a:spAutoFit/>
          </a:bodyPr>
          <a:lstStyle/>
          <a:p>
            <a:pPr fontAlgn="base"/>
            <a:r>
              <a:rPr lang="en-US" sz="2800" b="1" i="1" u="sng" dirty="0" smtClean="0"/>
              <a:t>Ex.12.</a:t>
            </a:r>
            <a:r>
              <a:rPr lang="en-US" sz="2800" i="1" dirty="0" smtClean="0"/>
              <a:t> Circle the correct word. Give short answers about your room.</a:t>
            </a:r>
          </a:p>
          <a:p>
            <a:pPr fontAlgn="base"/>
            <a:endParaRPr lang="en-US" sz="2800" dirty="0" smtClean="0"/>
          </a:p>
          <a:p>
            <a:pPr marL="514350" indent="-514350" fontAlgn="base">
              <a:lnSpc>
                <a:spcPct val="150000"/>
              </a:lnSpc>
              <a:buFont typeface="+mj-lt"/>
              <a:buAutoNum type="arabicPeriod"/>
            </a:pPr>
            <a:r>
              <a:rPr lang="en-US" sz="2800" u="sng" dirty="0" smtClean="0"/>
              <a:t>Is / Are </a:t>
            </a:r>
            <a:r>
              <a:rPr lang="en-US" sz="2800" dirty="0" smtClean="0"/>
              <a:t>there a sofa in the room?________________</a:t>
            </a:r>
          </a:p>
          <a:p>
            <a:pPr marL="514350" indent="-514350" fontAlgn="base">
              <a:lnSpc>
                <a:spcPct val="150000"/>
              </a:lnSpc>
              <a:buFont typeface="+mj-lt"/>
              <a:buAutoNum type="arabicPeriod"/>
            </a:pPr>
            <a:r>
              <a:rPr lang="en-US" sz="2800" u="sng" dirty="0" smtClean="0"/>
              <a:t>Is / Are </a:t>
            </a:r>
            <a:r>
              <a:rPr lang="en-US" sz="2800" dirty="0" smtClean="0"/>
              <a:t>there any chairs? ______________________</a:t>
            </a:r>
          </a:p>
          <a:p>
            <a:pPr marL="514350" indent="-514350" fontAlgn="base">
              <a:lnSpc>
                <a:spcPct val="150000"/>
              </a:lnSpc>
              <a:buFont typeface="+mj-lt"/>
              <a:buAutoNum type="arabicPeriod"/>
            </a:pPr>
            <a:r>
              <a:rPr lang="en-US" sz="2800" u="sng" dirty="0" smtClean="0"/>
              <a:t>Is / Are </a:t>
            </a:r>
            <a:r>
              <a:rPr lang="en-US" sz="2800" dirty="0" smtClean="0"/>
              <a:t>there any lamps? ______________________</a:t>
            </a:r>
          </a:p>
          <a:p>
            <a:pPr marL="514350" indent="-514350" fontAlgn="base">
              <a:lnSpc>
                <a:spcPct val="150000"/>
              </a:lnSpc>
              <a:buFont typeface="+mj-lt"/>
              <a:buAutoNum type="arabicPeriod"/>
            </a:pPr>
            <a:r>
              <a:rPr lang="en-US" sz="2800" u="sng" dirty="0" smtClean="0"/>
              <a:t>Is / Are </a:t>
            </a:r>
            <a:r>
              <a:rPr lang="en-US" sz="2800" dirty="0" smtClean="0"/>
              <a:t>there a wardrobe in the room? ___________</a:t>
            </a:r>
          </a:p>
          <a:p>
            <a:pPr marL="514350" indent="-514350" fontAlgn="base">
              <a:lnSpc>
                <a:spcPct val="150000"/>
              </a:lnSpc>
              <a:buFont typeface="+mj-lt"/>
              <a:buAutoNum type="arabicPeriod"/>
            </a:pPr>
            <a:r>
              <a:rPr lang="en-US" sz="2800" u="sng" dirty="0" smtClean="0"/>
              <a:t>Is / Are </a:t>
            </a:r>
            <a:r>
              <a:rPr lang="en-US" sz="2800" dirty="0" smtClean="0"/>
              <a:t>there two armchairs? __________________</a:t>
            </a:r>
          </a:p>
          <a:p>
            <a:pPr marL="514350" indent="-514350" fontAlgn="base">
              <a:lnSpc>
                <a:spcPct val="150000"/>
              </a:lnSpc>
              <a:buFont typeface="+mj-lt"/>
              <a:buAutoNum type="arabicPeriod"/>
            </a:pPr>
            <a:r>
              <a:rPr lang="en-US" sz="2800" u="sng" dirty="0" smtClean="0"/>
              <a:t>Is / Are </a:t>
            </a:r>
            <a:r>
              <a:rPr lang="en-US" sz="2800" dirty="0" smtClean="0"/>
              <a:t>there a carpet on the floor? _____________</a:t>
            </a:r>
            <a:endParaRPr lang="en-US" sz="28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42910" y="642918"/>
            <a:ext cx="7000924" cy="4832092"/>
          </a:xfrm>
          <a:prstGeom prst="rect">
            <a:avLst/>
          </a:prstGeom>
        </p:spPr>
        <p:txBody>
          <a:bodyPr wrap="square">
            <a:spAutoFit/>
          </a:bodyPr>
          <a:lstStyle/>
          <a:p>
            <a:pPr fontAlgn="base"/>
            <a:r>
              <a:rPr lang="en-US" sz="2800" b="1" i="1" u="sng" dirty="0" smtClean="0"/>
              <a:t>Ex. 13.</a:t>
            </a:r>
            <a:r>
              <a:rPr lang="en-US" sz="2800" i="1" dirty="0" smtClean="0"/>
              <a:t> Write in </a:t>
            </a:r>
            <a:r>
              <a:rPr lang="en-US" sz="2800" i="1" dirty="0" smtClean="0">
                <a:solidFill>
                  <a:srgbClr val="0070C0"/>
                </a:solidFill>
              </a:rPr>
              <a:t>isn't</a:t>
            </a:r>
            <a:r>
              <a:rPr lang="en-US" sz="2800" i="1" dirty="0" smtClean="0"/>
              <a:t> or </a:t>
            </a:r>
            <a:r>
              <a:rPr lang="en-US" sz="2800" i="1" dirty="0" smtClean="0">
                <a:solidFill>
                  <a:srgbClr val="0070C0"/>
                </a:solidFill>
              </a:rPr>
              <a:t>aren't</a:t>
            </a:r>
            <a:r>
              <a:rPr lang="en-US" sz="2800" i="1" dirty="0" smtClean="0"/>
              <a:t>.</a:t>
            </a:r>
          </a:p>
          <a:p>
            <a:pPr fontAlgn="base"/>
            <a:endParaRPr lang="en-US" sz="2800" dirty="0" smtClean="0"/>
          </a:p>
          <a:p>
            <a:pPr marL="514350" indent="-514350" fontAlgn="base">
              <a:lnSpc>
                <a:spcPct val="150000"/>
              </a:lnSpc>
              <a:buFont typeface="+mj-lt"/>
              <a:buAutoNum type="arabicPeriod"/>
            </a:pPr>
            <a:r>
              <a:rPr lang="en-US" sz="2800" dirty="0" smtClean="0"/>
              <a:t>There ________a sofa in the room.</a:t>
            </a:r>
          </a:p>
          <a:p>
            <a:pPr marL="514350" indent="-514350" fontAlgn="base">
              <a:lnSpc>
                <a:spcPct val="150000"/>
              </a:lnSpc>
              <a:buFont typeface="+mj-lt"/>
              <a:buAutoNum type="arabicPeriod"/>
            </a:pPr>
            <a:r>
              <a:rPr lang="en-US" sz="2800" dirty="0" smtClean="0"/>
              <a:t>There ________any armchairs.</a:t>
            </a:r>
          </a:p>
          <a:p>
            <a:pPr marL="514350" indent="-514350" fontAlgn="base">
              <a:lnSpc>
                <a:spcPct val="150000"/>
              </a:lnSpc>
              <a:buFont typeface="+mj-lt"/>
              <a:buAutoNum type="arabicPeriod"/>
            </a:pPr>
            <a:r>
              <a:rPr lang="en-US" sz="2800" dirty="0" smtClean="0"/>
              <a:t>There ________ any lamps.</a:t>
            </a:r>
          </a:p>
          <a:p>
            <a:pPr marL="514350" indent="-514350" fontAlgn="base">
              <a:lnSpc>
                <a:spcPct val="150000"/>
              </a:lnSpc>
              <a:buFont typeface="+mj-lt"/>
              <a:buAutoNum type="arabicPeriod"/>
            </a:pPr>
            <a:r>
              <a:rPr lang="en-US" sz="2800" dirty="0" smtClean="0"/>
              <a:t>There ________a bookcase.</a:t>
            </a:r>
          </a:p>
          <a:p>
            <a:pPr marL="514350" indent="-514350" fontAlgn="base">
              <a:lnSpc>
                <a:spcPct val="150000"/>
              </a:lnSpc>
              <a:buFont typeface="+mj-lt"/>
              <a:buAutoNum type="arabicPeriod"/>
            </a:pPr>
            <a:r>
              <a:rPr lang="en-US" sz="2800" dirty="0" smtClean="0"/>
              <a:t>There ________a bed.</a:t>
            </a:r>
          </a:p>
          <a:p>
            <a:pPr marL="514350" indent="-514350" fontAlgn="base">
              <a:lnSpc>
                <a:spcPct val="150000"/>
              </a:lnSpc>
              <a:buFont typeface="+mj-lt"/>
              <a:buAutoNum type="arabicPeriod"/>
            </a:pPr>
            <a:r>
              <a:rPr lang="en-US" sz="2800" dirty="0" err="1" smtClean="0"/>
              <a:t>There________any</a:t>
            </a:r>
            <a:r>
              <a:rPr lang="en-US" sz="2800" dirty="0" smtClean="0"/>
              <a:t> books.</a:t>
            </a:r>
            <a:endParaRPr lang="en-US" sz="28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exercises there is"/>
          <p:cNvPicPr>
            <a:picLocks noChangeAspect="1" noChangeArrowheads="1"/>
          </p:cNvPicPr>
          <p:nvPr/>
        </p:nvPicPr>
        <p:blipFill>
          <a:blip r:embed="rId2" cstate="print"/>
          <a:srcRect/>
          <a:stretch>
            <a:fillRect/>
          </a:stretch>
        </p:blipFill>
        <p:spPr bwMode="auto">
          <a:xfrm>
            <a:off x="1142976" y="2857496"/>
            <a:ext cx="7488228" cy="3567121"/>
          </a:xfrm>
          <a:prstGeom prst="rect">
            <a:avLst/>
          </a:prstGeom>
          <a:noFill/>
        </p:spPr>
      </p:pic>
      <p:sp>
        <p:nvSpPr>
          <p:cNvPr id="4" name="Прямоугольник 3"/>
          <p:cNvSpPr/>
          <p:nvPr/>
        </p:nvSpPr>
        <p:spPr>
          <a:xfrm>
            <a:off x="500034" y="428604"/>
            <a:ext cx="8215370" cy="1815882"/>
          </a:xfrm>
          <a:prstGeom prst="rect">
            <a:avLst/>
          </a:prstGeom>
        </p:spPr>
        <p:txBody>
          <a:bodyPr wrap="square">
            <a:spAutoFit/>
          </a:bodyPr>
          <a:lstStyle/>
          <a:p>
            <a:pPr lvl="0" fontAlgn="base">
              <a:spcBef>
                <a:spcPct val="0"/>
              </a:spcBef>
              <a:spcAft>
                <a:spcPct val="0"/>
              </a:spcAft>
            </a:pPr>
            <a:r>
              <a:rPr lang="en-US" sz="2800" b="1" i="1" u="sng" dirty="0" smtClean="0">
                <a:solidFill>
                  <a:srgbClr val="000000"/>
                </a:solidFill>
              </a:rPr>
              <a:t>Ex.</a:t>
            </a:r>
            <a:r>
              <a:rPr lang="ru-RU" sz="2800" b="1" i="1" u="sng" dirty="0" smtClean="0">
                <a:solidFill>
                  <a:srgbClr val="000000"/>
                </a:solidFill>
              </a:rPr>
              <a:t>14.</a:t>
            </a:r>
            <a:r>
              <a:rPr lang="ru-RU" sz="2800" i="1" u="sng" dirty="0" smtClean="0">
                <a:solidFill>
                  <a:srgbClr val="000000"/>
                </a:solidFill>
              </a:rPr>
              <a:t> </a:t>
            </a:r>
            <a:r>
              <a:rPr lang="ru-RU" sz="2800" i="1" dirty="0" smtClean="0">
                <a:solidFill>
                  <a:srgbClr val="000000"/>
                </a:solidFill>
              </a:rPr>
              <a:t> </a:t>
            </a:r>
            <a:r>
              <a:rPr lang="ru-RU" sz="2800" i="1" dirty="0" err="1" smtClean="0">
                <a:solidFill>
                  <a:srgbClr val="000000"/>
                </a:solidFill>
              </a:rPr>
              <a:t>Find</a:t>
            </a:r>
            <a:r>
              <a:rPr lang="ru-RU" sz="2800" i="1" dirty="0" smtClean="0">
                <a:solidFill>
                  <a:srgbClr val="000000"/>
                </a:solidFill>
              </a:rPr>
              <a:t> </a:t>
            </a:r>
            <a:r>
              <a:rPr lang="ru-RU" sz="2800" i="1" dirty="0" err="1" smtClean="0">
                <a:solidFill>
                  <a:srgbClr val="000000"/>
                </a:solidFill>
              </a:rPr>
              <a:t>the</a:t>
            </a:r>
            <a:r>
              <a:rPr lang="ru-RU" sz="2800" i="1" dirty="0" smtClean="0">
                <a:solidFill>
                  <a:srgbClr val="000000"/>
                </a:solidFill>
              </a:rPr>
              <a:t> </a:t>
            </a:r>
            <a:r>
              <a:rPr lang="ru-RU" sz="2800" i="1" dirty="0" err="1" smtClean="0">
                <a:solidFill>
                  <a:srgbClr val="000000"/>
                </a:solidFill>
              </a:rPr>
              <a:t>differences</a:t>
            </a:r>
            <a:endParaRPr lang="ru-RU" sz="2800" dirty="0" smtClean="0"/>
          </a:p>
          <a:p>
            <a:pPr lvl="0" eaLnBrk="0" fontAlgn="base" hangingPunct="0">
              <a:spcBef>
                <a:spcPct val="0"/>
              </a:spcBef>
              <a:spcAft>
                <a:spcPct val="0"/>
              </a:spcAft>
            </a:pPr>
            <a:r>
              <a:rPr lang="ru-RU" sz="2800" dirty="0" smtClean="0"/>
              <a:t> </a:t>
            </a:r>
            <a:endParaRPr lang="en-US" sz="2800" dirty="0" smtClean="0"/>
          </a:p>
          <a:p>
            <a:pPr lvl="0" eaLnBrk="0" fontAlgn="base" hangingPunct="0">
              <a:spcBef>
                <a:spcPct val="0"/>
              </a:spcBef>
              <a:spcAft>
                <a:spcPct val="0"/>
              </a:spcAft>
            </a:pPr>
            <a:r>
              <a:rPr lang="ru-RU" sz="2800" dirty="0" smtClean="0"/>
              <a:t>Пример: </a:t>
            </a:r>
            <a:r>
              <a:rPr lang="ru-RU" sz="2800" dirty="0" err="1" smtClean="0"/>
              <a:t>There's</a:t>
            </a:r>
            <a:r>
              <a:rPr lang="ru-RU" sz="2800" dirty="0" smtClean="0"/>
              <a:t> </a:t>
            </a:r>
            <a:r>
              <a:rPr lang="ru-RU" sz="2800" dirty="0" err="1" smtClean="0"/>
              <a:t>a</a:t>
            </a:r>
            <a:r>
              <a:rPr lang="ru-RU" sz="2800" dirty="0" smtClean="0"/>
              <a:t> </a:t>
            </a:r>
            <a:r>
              <a:rPr lang="ru-RU" sz="2800" dirty="0" err="1" smtClean="0"/>
              <a:t>fireplace</a:t>
            </a:r>
            <a:r>
              <a:rPr lang="ru-RU" sz="2800" dirty="0" smtClean="0"/>
              <a:t> </a:t>
            </a:r>
            <a:r>
              <a:rPr lang="ru-RU" sz="2800" dirty="0" err="1" smtClean="0"/>
              <a:t>in</a:t>
            </a:r>
            <a:r>
              <a:rPr lang="ru-RU" sz="2800" dirty="0" smtClean="0"/>
              <a:t> </a:t>
            </a:r>
            <a:r>
              <a:rPr lang="ru-RU" sz="2800" dirty="0" err="1" smtClean="0"/>
              <a:t>picture</a:t>
            </a:r>
            <a:r>
              <a:rPr lang="ru-RU" sz="2800" dirty="0" smtClean="0"/>
              <a:t> 1. </a:t>
            </a:r>
            <a:r>
              <a:rPr lang="en-US" sz="2800" dirty="0" smtClean="0"/>
              <a:t>        </a:t>
            </a:r>
            <a:r>
              <a:rPr lang="ru-RU" sz="2800" dirty="0" err="1" smtClean="0"/>
              <a:t>There’s</a:t>
            </a:r>
            <a:r>
              <a:rPr lang="ru-RU" sz="2800" dirty="0" smtClean="0"/>
              <a:t> </a:t>
            </a:r>
            <a:r>
              <a:rPr lang="ru-RU" sz="2800" dirty="0" err="1" smtClean="0"/>
              <a:t>no</a:t>
            </a:r>
            <a:r>
              <a:rPr lang="ru-RU" sz="2800" dirty="0" smtClean="0"/>
              <a:t> </a:t>
            </a:r>
            <a:r>
              <a:rPr lang="ru-RU" sz="2800" dirty="0" err="1" smtClean="0"/>
              <a:t>fireplace</a:t>
            </a:r>
            <a:r>
              <a:rPr lang="ru-RU" sz="2800" dirty="0" smtClean="0"/>
              <a:t> </a:t>
            </a:r>
            <a:r>
              <a:rPr lang="ru-RU" sz="2800" dirty="0" err="1" smtClean="0"/>
              <a:t>in</a:t>
            </a:r>
            <a:r>
              <a:rPr lang="ru-RU" sz="2800" dirty="0" smtClean="0"/>
              <a:t> </a:t>
            </a:r>
            <a:r>
              <a:rPr lang="ru-RU" sz="2800" dirty="0" err="1" smtClean="0"/>
              <a:t>picture</a:t>
            </a:r>
            <a:r>
              <a:rPr lang="ru-RU" sz="2800" dirty="0" smtClean="0"/>
              <a:t> 2.</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42910" y="1142984"/>
            <a:ext cx="7858180" cy="4185761"/>
          </a:xfrm>
          <a:prstGeom prst="rect">
            <a:avLst/>
          </a:prstGeom>
        </p:spPr>
        <p:txBody>
          <a:bodyPr wrap="square">
            <a:spAutoFit/>
          </a:bodyPr>
          <a:lstStyle/>
          <a:p>
            <a:pPr fontAlgn="base"/>
            <a:r>
              <a:rPr lang="en-US" sz="2800" i="1" u="sng" dirty="0" smtClean="0"/>
              <a:t>Ex.15.</a:t>
            </a:r>
            <a:r>
              <a:rPr lang="en-US" sz="2800" i="1" dirty="0" smtClean="0"/>
              <a:t> Write the sentences in your exercise-book.</a:t>
            </a:r>
          </a:p>
          <a:p>
            <a:pPr fontAlgn="base"/>
            <a:endParaRPr lang="en-US" sz="2800" dirty="0" smtClean="0"/>
          </a:p>
          <a:p>
            <a:pPr fontAlgn="base">
              <a:lnSpc>
                <a:spcPct val="150000"/>
              </a:lnSpc>
            </a:pPr>
            <a:r>
              <a:rPr lang="en-US" sz="2800" dirty="0" smtClean="0"/>
              <a:t>1. the living-room / There's / in / a sofa</a:t>
            </a:r>
          </a:p>
          <a:p>
            <a:pPr fontAlgn="base">
              <a:lnSpc>
                <a:spcPct val="150000"/>
              </a:lnSpc>
            </a:pPr>
            <a:r>
              <a:rPr lang="en-US" sz="2800" dirty="0" smtClean="0"/>
              <a:t>2. in / isn't / the kitchen / There / a mirror /</a:t>
            </a:r>
          </a:p>
          <a:p>
            <a:pPr fontAlgn="base">
              <a:lnSpc>
                <a:spcPct val="150000"/>
              </a:lnSpc>
            </a:pPr>
            <a:r>
              <a:rPr lang="en-US" sz="2800" dirty="0" smtClean="0"/>
              <a:t>3. the bedroom / there / in / Are / beds / two / ?</a:t>
            </a:r>
          </a:p>
          <a:p>
            <a:pPr fontAlgn="base">
              <a:lnSpc>
                <a:spcPct val="150000"/>
              </a:lnSpc>
            </a:pPr>
            <a:r>
              <a:rPr lang="en-US" sz="2800" dirty="0" smtClean="0"/>
              <a:t>4. Are / wardrobes / the hall / there / in / two /?</a:t>
            </a:r>
          </a:p>
          <a:p>
            <a:pPr fontAlgn="base">
              <a:lnSpc>
                <a:spcPct val="150000"/>
              </a:lnSpc>
            </a:pPr>
            <a:r>
              <a:rPr lang="en-US" sz="2800" dirty="0" smtClean="0"/>
              <a:t>5. a lamp / there / Is / room / your / in / ?</a:t>
            </a:r>
            <a:endParaRPr lang="en-US" sz="28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71472" y="500042"/>
            <a:ext cx="7715304" cy="6124754"/>
          </a:xfrm>
          <a:prstGeom prst="rect">
            <a:avLst/>
          </a:prstGeom>
        </p:spPr>
        <p:txBody>
          <a:bodyPr wrap="square">
            <a:spAutoFit/>
          </a:bodyPr>
          <a:lstStyle/>
          <a:p>
            <a:pPr fontAlgn="base"/>
            <a:r>
              <a:rPr lang="en-US" sz="2800" b="1" i="1" u="sng" dirty="0" smtClean="0"/>
              <a:t>Ex. 16</a:t>
            </a:r>
            <a:r>
              <a:rPr lang="en-US" sz="2800" i="1" dirty="0" smtClean="0"/>
              <a:t> Circle the correct sentence.</a:t>
            </a:r>
          </a:p>
          <a:p>
            <a:pPr fontAlgn="base"/>
            <a:endParaRPr lang="en-US" sz="2800" dirty="0" smtClean="0"/>
          </a:p>
          <a:p>
            <a:pPr fontAlgn="base">
              <a:lnSpc>
                <a:spcPct val="150000"/>
              </a:lnSpc>
            </a:pPr>
            <a:r>
              <a:rPr lang="en-US" sz="2800" dirty="0" smtClean="0"/>
              <a:t>1.  a. There are armchair in the room.</a:t>
            </a:r>
          </a:p>
          <a:p>
            <a:pPr fontAlgn="base">
              <a:lnSpc>
                <a:spcPct val="150000"/>
              </a:lnSpc>
            </a:pPr>
            <a:r>
              <a:rPr lang="en-US" sz="2800" dirty="0" smtClean="0"/>
              <a:t>     b. There are two armchairs in the room.</a:t>
            </a:r>
          </a:p>
          <a:p>
            <a:pPr fontAlgn="base">
              <a:lnSpc>
                <a:spcPct val="150000"/>
              </a:lnSpc>
            </a:pPr>
            <a:r>
              <a:rPr lang="en-US" sz="2800" dirty="0" smtClean="0"/>
              <a:t>2.  a. There's a sofa in the bedroom?</a:t>
            </a:r>
          </a:p>
          <a:p>
            <a:pPr fontAlgn="base">
              <a:lnSpc>
                <a:spcPct val="150000"/>
              </a:lnSpc>
            </a:pPr>
            <a:r>
              <a:rPr lang="en-US" sz="2800" dirty="0" smtClean="0"/>
              <a:t>     b. Is there a sofa in the bedroom?</a:t>
            </a:r>
          </a:p>
          <a:p>
            <a:pPr fontAlgn="base">
              <a:lnSpc>
                <a:spcPct val="150000"/>
              </a:lnSpc>
            </a:pPr>
            <a:r>
              <a:rPr lang="en-US" sz="2800" dirty="0" smtClean="0"/>
              <a:t>3.  a. There's a TV in the flat.</a:t>
            </a:r>
          </a:p>
          <a:p>
            <a:pPr fontAlgn="base">
              <a:lnSpc>
                <a:spcPct val="150000"/>
              </a:lnSpc>
            </a:pPr>
            <a:r>
              <a:rPr lang="en-US" sz="2800" dirty="0" smtClean="0"/>
              <a:t>     b. This is a TV in the flat.</a:t>
            </a:r>
          </a:p>
          <a:p>
            <a:pPr fontAlgn="base">
              <a:lnSpc>
                <a:spcPct val="150000"/>
              </a:lnSpc>
            </a:pPr>
            <a:r>
              <a:rPr lang="en-US" sz="2800" dirty="0" smtClean="0"/>
              <a:t>4. a. Are there chairs in the hall?</a:t>
            </a:r>
          </a:p>
          <a:p>
            <a:pPr fontAlgn="base">
              <a:lnSpc>
                <a:spcPct val="150000"/>
              </a:lnSpc>
            </a:pPr>
            <a:r>
              <a:rPr lang="en-US" sz="2800" dirty="0" smtClean="0"/>
              <a:t>    b. Are there any chairs in the hall?</a:t>
            </a:r>
            <a:endParaRPr lang="en-US" sz="28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14348" y="571480"/>
            <a:ext cx="7000924" cy="4185761"/>
          </a:xfrm>
          <a:prstGeom prst="rect">
            <a:avLst/>
          </a:prstGeom>
        </p:spPr>
        <p:txBody>
          <a:bodyPr wrap="square">
            <a:spAutoFit/>
          </a:bodyPr>
          <a:lstStyle/>
          <a:p>
            <a:pPr fontAlgn="base"/>
            <a:r>
              <a:rPr lang="en-US" sz="2800" b="1" i="1" u="sng" dirty="0" smtClean="0"/>
              <a:t>Ex.17.</a:t>
            </a:r>
            <a:r>
              <a:rPr lang="en-US" sz="2800" i="1" dirty="0" smtClean="0"/>
              <a:t> Make up sentences.</a:t>
            </a:r>
          </a:p>
          <a:p>
            <a:pPr fontAlgn="base"/>
            <a:endParaRPr lang="en-US" sz="2800" dirty="0" smtClean="0"/>
          </a:p>
          <a:p>
            <a:pPr fontAlgn="base">
              <a:lnSpc>
                <a:spcPct val="150000"/>
              </a:lnSpc>
            </a:pPr>
            <a:r>
              <a:rPr lang="en-US" sz="2800" dirty="0" smtClean="0"/>
              <a:t>1) the bathroom, a mirror, in, is, there.</a:t>
            </a:r>
          </a:p>
          <a:p>
            <a:pPr fontAlgn="base">
              <a:lnSpc>
                <a:spcPct val="150000"/>
              </a:lnSpc>
            </a:pPr>
            <a:r>
              <a:rPr lang="en-US" sz="2800" dirty="0" smtClean="0"/>
              <a:t>2) 3 chairs, are, there, the table, near.</a:t>
            </a:r>
          </a:p>
          <a:p>
            <a:pPr fontAlgn="base">
              <a:lnSpc>
                <a:spcPct val="150000"/>
              </a:lnSpc>
            </a:pPr>
            <a:r>
              <a:rPr lang="en-US" sz="2800" dirty="0" smtClean="0"/>
              <a:t>3) behind, a lake, is, the house, there?</a:t>
            </a:r>
          </a:p>
          <a:p>
            <a:pPr fontAlgn="base">
              <a:lnSpc>
                <a:spcPct val="150000"/>
              </a:lnSpc>
            </a:pPr>
            <a:r>
              <a:rPr lang="en-US" sz="2800" dirty="0" smtClean="0"/>
              <a:t>4) many, there, in, toys, the box, are?</a:t>
            </a:r>
          </a:p>
          <a:p>
            <a:pPr fontAlgn="base">
              <a:lnSpc>
                <a:spcPct val="150000"/>
              </a:lnSpc>
            </a:pPr>
            <a:r>
              <a:rPr lang="en-US" sz="2800" dirty="0" smtClean="0"/>
              <a:t>5) isn't, in, a cat, there, the bedroom</a:t>
            </a:r>
            <a:endParaRPr lang="en-US" sz="28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00034" y="714356"/>
            <a:ext cx="8215370" cy="4185761"/>
          </a:xfrm>
          <a:prstGeom prst="rect">
            <a:avLst/>
          </a:prstGeom>
        </p:spPr>
        <p:txBody>
          <a:bodyPr wrap="square">
            <a:spAutoFit/>
          </a:bodyPr>
          <a:lstStyle/>
          <a:p>
            <a:pPr fontAlgn="base"/>
            <a:r>
              <a:rPr lang="en-US" sz="2800" b="1" i="1" u="sng" dirty="0" smtClean="0"/>
              <a:t>Ex. 18.</a:t>
            </a:r>
            <a:r>
              <a:rPr lang="en-US" sz="2800" i="1" dirty="0" smtClean="0"/>
              <a:t> Read the sentences. Draw your picture.</a:t>
            </a:r>
          </a:p>
          <a:p>
            <a:pPr fontAlgn="base"/>
            <a:endParaRPr lang="en-US" sz="2800" dirty="0" smtClean="0"/>
          </a:p>
          <a:p>
            <a:pPr fontAlgn="base">
              <a:lnSpc>
                <a:spcPct val="150000"/>
              </a:lnSpc>
            </a:pPr>
            <a:r>
              <a:rPr lang="en-US" sz="2800" dirty="0" smtClean="0"/>
              <a:t>There is some food in the fridge. There is some cheese 0n the shelf. There are some sausages to the right of the cheese. There are two cucumbers on the shelf. There is a red tomato to the left of the cucumbers. There is some cabbage behind the tomato.</a:t>
            </a:r>
            <a:endParaRPr lang="en-US" sz="28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57158" y="785794"/>
            <a:ext cx="8501122" cy="5016758"/>
          </a:xfrm>
          <a:prstGeom prst="rect">
            <a:avLst/>
          </a:prstGeom>
        </p:spPr>
        <p:txBody>
          <a:bodyPr wrap="square">
            <a:spAutoFit/>
          </a:bodyPr>
          <a:lstStyle/>
          <a:p>
            <a:pPr fontAlgn="base"/>
            <a:r>
              <a:rPr lang="en-US" sz="3200" b="1" i="1" u="sng" dirty="0" smtClean="0"/>
              <a:t>Ex.19.</a:t>
            </a:r>
            <a:r>
              <a:rPr lang="en-US" sz="3200" i="1" dirty="0" smtClean="0"/>
              <a:t>  Fill in </a:t>
            </a:r>
            <a:r>
              <a:rPr lang="en-US" sz="3200" i="1" dirty="0" smtClean="0">
                <a:solidFill>
                  <a:srgbClr val="0070C0"/>
                </a:solidFill>
              </a:rPr>
              <a:t>is/are</a:t>
            </a:r>
            <a:r>
              <a:rPr lang="en-US" sz="3200" i="1" dirty="0" smtClean="0"/>
              <a:t>, </a:t>
            </a:r>
            <a:r>
              <a:rPr lang="en-US" sz="3200" i="1" dirty="0" smtClean="0">
                <a:solidFill>
                  <a:srgbClr val="0070C0"/>
                </a:solidFill>
              </a:rPr>
              <a:t>was/were</a:t>
            </a:r>
            <a:r>
              <a:rPr lang="en-US" sz="3200" i="1" dirty="0" smtClean="0"/>
              <a:t>.</a:t>
            </a:r>
          </a:p>
          <a:p>
            <a:pPr fontAlgn="base"/>
            <a:endParaRPr lang="en-US" sz="3200" dirty="0" smtClean="0"/>
          </a:p>
          <a:p>
            <a:pPr fontAlgn="base"/>
            <a:r>
              <a:rPr lang="en-US" sz="3200" dirty="0" smtClean="0"/>
              <a:t>There _______ two banks in our street.</a:t>
            </a:r>
          </a:p>
          <a:p>
            <a:pPr fontAlgn="base"/>
            <a:r>
              <a:rPr lang="en-US" sz="3200" dirty="0" smtClean="0"/>
              <a:t>There _____ a cafe behind the supermarket last year. Now there _______ a museum there.</a:t>
            </a:r>
          </a:p>
          <a:p>
            <a:pPr fontAlgn="base"/>
            <a:r>
              <a:rPr lang="en-US" sz="3200" dirty="0" smtClean="0"/>
              <a:t>There _____ a cinema and a sports centre to the right of the park.</a:t>
            </a:r>
          </a:p>
          <a:p>
            <a:pPr fontAlgn="base"/>
            <a:r>
              <a:rPr lang="en-US" sz="3200" dirty="0" smtClean="0"/>
              <a:t>Five years ago </a:t>
            </a:r>
            <a:r>
              <a:rPr lang="en-US" sz="3200" dirty="0" err="1" smtClean="0"/>
              <a:t>there_____two</a:t>
            </a:r>
            <a:r>
              <a:rPr lang="en-US" sz="3200" dirty="0" smtClean="0"/>
              <a:t> shops in Central Square. Now there_____ two cafes, a theatre and a cinema.</a:t>
            </a:r>
            <a:endParaRPr lang="en-US" sz="32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00034" y="357166"/>
            <a:ext cx="8072494" cy="6186309"/>
          </a:xfrm>
          <a:prstGeom prst="rect">
            <a:avLst/>
          </a:prstGeom>
        </p:spPr>
        <p:txBody>
          <a:bodyPr wrap="square">
            <a:spAutoFit/>
          </a:bodyPr>
          <a:lstStyle/>
          <a:p>
            <a:pPr fontAlgn="base"/>
            <a:r>
              <a:rPr lang="en-US" sz="3600" b="1" i="1" u="sng" dirty="0" smtClean="0"/>
              <a:t>Ex. 20.</a:t>
            </a:r>
            <a:r>
              <a:rPr lang="en-US" sz="3600" i="1" dirty="0" smtClean="0"/>
              <a:t> Draw where these things are.</a:t>
            </a:r>
          </a:p>
          <a:p>
            <a:pPr fontAlgn="base"/>
            <a:endParaRPr lang="en-US" sz="3600" dirty="0" smtClean="0"/>
          </a:p>
          <a:p>
            <a:pPr fontAlgn="base">
              <a:lnSpc>
                <a:spcPct val="150000"/>
              </a:lnSpc>
            </a:pPr>
            <a:r>
              <a:rPr lang="en-US" sz="3600" dirty="0" smtClean="0"/>
              <a:t>    There are two books on the table. There is a cat under the table. There is a box between the table and the TV. There is a vase to the right of the chair. There is a ball behind the TV. There is a shoe in front of the chair.</a:t>
            </a:r>
            <a:endParaRPr lang="en-US" sz="36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sz="5400" dirty="0" smtClean="0"/>
              <a:t>is </a:t>
            </a:r>
            <a:r>
              <a:rPr lang="ru-RU" sz="5400" dirty="0" smtClean="0"/>
              <a:t>или </a:t>
            </a:r>
            <a:r>
              <a:rPr lang="en-US" sz="5400" dirty="0" smtClean="0"/>
              <a:t>are?</a:t>
            </a:r>
            <a:endParaRPr lang="ru-RU" sz="5400" dirty="0"/>
          </a:p>
        </p:txBody>
      </p:sp>
      <p:sp>
        <p:nvSpPr>
          <p:cNvPr id="3" name="Содержимое 2"/>
          <p:cNvSpPr>
            <a:spLocks noGrp="1"/>
          </p:cNvSpPr>
          <p:nvPr>
            <p:ph idx="1"/>
          </p:nvPr>
        </p:nvSpPr>
        <p:spPr/>
        <p:txBody>
          <a:bodyPr/>
          <a:lstStyle/>
          <a:p>
            <a:pPr algn="just" fontAlgn="auto">
              <a:spcAft>
                <a:spcPts val="0"/>
              </a:spcAft>
              <a:buFont typeface="Arial" pitchFamily="34" charset="0"/>
              <a:buChar char="•"/>
              <a:defRPr/>
            </a:pPr>
            <a:r>
              <a:rPr lang="en-US" sz="3600" dirty="0" smtClean="0"/>
              <a:t>There </a:t>
            </a:r>
            <a:r>
              <a:rPr lang="en-US" sz="3600" dirty="0" smtClean="0">
                <a:solidFill>
                  <a:srgbClr val="C00000"/>
                </a:solidFill>
              </a:rPr>
              <a:t>is</a:t>
            </a:r>
            <a:r>
              <a:rPr lang="en-US" sz="3600" dirty="0" smtClean="0"/>
              <a:t> </a:t>
            </a:r>
            <a:r>
              <a:rPr lang="en-US" sz="3600" dirty="0" smtClean="0">
                <a:solidFill>
                  <a:srgbClr val="C00000"/>
                </a:solidFill>
              </a:rPr>
              <a:t>a</a:t>
            </a:r>
            <a:r>
              <a:rPr lang="en-US" sz="3600" dirty="0" smtClean="0"/>
              <a:t> – </a:t>
            </a:r>
            <a:r>
              <a:rPr lang="ru-RU" sz="3600" i="1" dirty="0" smtClean="0"/>
              <a:t>единственное</a:t>
            </a:r>
            <a:r>
              <a:rPr lang="ru-RU" sz="3600" dirty="0" smtClean="0"/>
              <a:t> число.</a:t>
            </a:r>
            <a:endParaRPr lang="en-US" sz="3600" dirty="0" smtClean="0"/>
          </a:p>
          <a:p>
            <a:pPr algn="just" fontAlgn="auto">
              <a:spcAft>
                <a:spcPts val="0"/>
              </a:spcAft>
              <a:buFont typeface="Arial" pitchFamily="34" charset="0"/>
              <a:buChar char="•"/>
              <a:defRPr/>
            </a:pPr>
            <a:r>
              <a:rPr lang="en-US" sz="3600" dirty="0" smtClean="0"/>
              <a:t>There </a:t>
            </a:r>
            <a:r>
              <a:rPr lang="en-US" sz="3600" dirty="0" smtClean="0">
                <a:solidFill>
                  <a:srgbClr val="006600"/>
                </a:solidFill>
              </a:rPr>
              <a:t>are</a:t>
            </a:r>
            <a:r>
              <a:rPr lang="ru-RU" sz="3600" dirty="0" smtClean="0">
                <a:solidFill>
                  <a:srgbClr val="006600"/>
                </a:solidFill>
              </a:rPr>
              <a:t> </a:t>
            </a:r>
            <a:r>
              <a:rPr lang="ru-RU" sz="3600" dirty="0" smtClean="0"/>
              <a:t>– </a:t>
            </a:r>
            <a:r>
              <a:rPr lang="ru-RU" sz="3600" i="1" dirty="0" smtClean="0"/>
              <a:t>множественное</a:t>
            </a:r>
            <a:r>
              <a:rPr lang="ru-RU" sz="3600" dirty="0" smtClean="0"/>
              <a:t> число.</a:t>
            </a:r>
          </a:p>
          <a:p>
            <a:pPr algn="just" eaLnBrk="1" fontAlgn="auto" hangingPunct="1">
              <a:spcAft>
                <a:spcPts val="0"/>
              </a:spcAft>
              <a:buFont typeface="Arial" pitchFamily="34" charset="0"/>
              <a:buNone/>
              <a:defRPr/>
            </a:pPr>
            <a:endParaRPr lang="en-US" sz="3600" dirty="0" smtClean="0"/>
          </a:p>
          <a:p>
            <a:pPr eaLnBrk="1" fontAlgn="auto" hangingPunct="1">
              <a:spcAft>
                <a:spcPts val="0"/>
              </a:spcAft>
              <a:buFont typeface="Arial" pitchFamily="34" charset="0"/>
              <a:buNone/>
              <a:defRPr/>
            </a:pPr>
            <a:r>
              <a:rPr lang="en-US" sz="3600" dirty="0" smtClean="0"/>
              <a:t>There </a:t>
            </a:r>
            <a:r>
              <a:rPr lang="en-US" sz="3600" dirty="0" smtClean="0">
                <a:solidFill>
                  <a:srgbClr val="C00000"/>
                </a:solidFill>
              </a:rPr>
              <a:t>is</a:t>
            </a:r>
            <a:r>
              <a:rPr lang="en-US" sz="3600" dirty="0" smtClean="0"/>
              <a:t> a museum in our town.</a:t>
            </a:r>
            <a:endParaRPr lang="ru-RU" sz="3600" dirty="0" smtClean="0"/>
          </a:p>
          <a:p>
            <a:pPr eaLnBrk="1" fontAlgn="auto" hangingPunct="1">
              <a:spcAft>
                <a:spcPts val="0"/>
              </a:spcAft>
              <a:buFont typeface="Arial" pitchFamily="34" charset="0"/>
              <a:buNone/>
              <a:defRPr/>
            </a:pPr>
            <a:endParaRPr lang="en-US" sz="3600" dirty="0" smtClean="0"/>
          </a:p>
          <a:p>
            <a:pPr eaLnBrk="1" fontAlgn="auto" hangingPunct="1">
              <a:spcAft>
                <a:spcPts val="0"/>
              </a:spcAft>
              <a:buFont typeface="Arial" pitchFamily="34" charset="0"/>
              <a:buNone/>
              <a:defRPr/>
            </a:pPr>
            <a:r>
              <a:rPr lang="en-US" sz="3600" dirty="0" smtClean="0"/>
              <a:t>There </a:t>
            </a:r>
            <a:r>
              <a:rPr lang="en-US" sz="3600" dirty="0" smtClean="0">
                <a:solidFill>
                  <a:srgbClr val="006600"/>
                </a:solidFill>
              </a:rPr>
              <a:t>are </a:t>
            </a:r>
            <a:r>
              <a:rPr lang="en-US" sz="3600" dirty="0" smtClean="0"/>
              <a:t>two museum</a:t>
            </a:r>
            <a:r>
              <a:rPr lang="en-US" sz="3600" u="sng" dirty="0" smtClean="0">
                <a:solidFill>
                  <a:srgbClr val="006600"/>
                </a:solidFill>
              </a:rPr>
              <a:t>s</a:t>
            </a:r>
            <a:r>
              <a:rPr lang="en-US" sz="3600" dirty="0" smtClean="0"/>
              <a:t> in our town.</a:t>
            </a:r>
          </a:p>
          <a:p>
            <a:endParaRPr lang="ru-RU" dirty="0"/>
          </a:p>
        </p:txBody>
      </p:sp>
      <p:pic>
        <p:nvPicPr>
          <p:cNvPr id="3074" name="Picture 2"/>
          <p:cNvPicPr>
            <a:picLocks noChangeAspect="1" noChangeArrowheads="1"/>
          </p:cNvPicPr>
          <p:nvPr/>
        </p:nvPicPr>
        <p:blipFill>
          <a:blip r:embed="rId2" cstate="print"/>
          <a:srcRect/>
          <a:stretch>
            <a:fillRect/>
          </a:stretch>
        </p:blipFill>
        <p:spPr bwMode="auto">
          <a:xfrm>
            <a:off x="6715140" y="3071810"/>
            <a:ext cx="1928826" cy="1713525"/>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357166"/>
            <a:ext cx="8229600" cy="1152128"/>
          </a:xfrm>
        </p:spPr>
        <p:txBody>
          <a:bodyPr>
            <a:normAutofit/>
          </a:bodyPr>
          <a:lstStyle/>
          <a:p>
            <a:r>
              <a:rPr lang="ru-RU" sz="3600" b="1" dirty="0" smtClean="0">
                <a:cs typeface="Andalus" pitchFamily="18" charset="-78"/>
              </a:rPr>
              <a:t>Схема</a:t>
            </a:r>
            <a:r>
              <a:rPr lang="en-US" sz="3600" b="1" dirty="0" smtClean="0">
                <a:cs typeface="Andalus" pitchFamily="18" charset="-78"/>
              </a:rPr>
              <a:t> </a:t>
            </a:r>
            <a:r>
              <a:rPr lang="ru-RU" sz="3600" b="1" u="sng" dirty="0" smtClean="0">
                <a:cs typeface="Andalus" pitchFamily="18" charset="-78"/>
              </a:rPr>
              <a:t>утвердительного </a:t>
            </a:r>
            <a:r>
              <a:rPr lang="ru-RU" sz="3600" b="1" dirty="0" smtClean="0">
                <a:cs typeface="Andalus" pitchFamily="18" charset="-78"/>
              </a:rPr>
              <a:t>предложения</a:t>
            </a:r>
            <a:endParaRPr lang="ru-RU" sz="3600" b="1" dirty="0">
              <a:cs typeface="Andalus" pitchFamily="18" charset="-78"/>
            </a:endParaRPr>
          </a:p>
        </p:txBody>
      </p:sp>
      <p:sp>
        <p:nvSpPr>
          <p:cNvPr id="3" name="Содержимое 2"/>
          <p:cNvSpPr>
            <a:spLocks noGrp="1"/>
          </p:cNvSpPr>
          <p:nvPr>
            <p:ph idx="1"/>
          </p:nvPr>
        </p:nvSpPr>
        <p:spPr>
          <a:xfrm>
            <a:off x="539552" y="1772816"/>
            <a:ext cx="8229600" cy="4525963"/>
          </a:xfrm>
        </p:spPr>
        <p:txBody>
          <a:bodyPr/>
          <a:lstStyle/>
          <a:p>
            <a:pPr algn="ctr" eaLnBrk="1" fontAlgn="auto" hangingPunct="1">
              <a:spcAft>
                <a:spcPts val="0"/>
              </a:spcAft>
              <a:buFont typeface="Arial" pitchFamily="34" charset="0"/>
              <a:buNone/>
              <a:defRPr/>
            </a:pPr>
            <a:endParaRPr lang="ru-RU" dirty="0" smtClean="0"/>
          </a:p>
          <a:p>
            <a:pPr algn="ctr" eaLnBrk="1" fontAlgn="auto" hangingPunct="1">
              <a:spcAft>
                <a:spcPts val="0"/>
              </a:spcAft>
              <a:buFont typeface="Arial" pitchFamily="34" charset="0"/>
              <a:buNone/>
              <a:defRPr/>
            </a:pPr>
            <a:endParaRPr lang="ru-RU" dirty="0" smtClean="0"/>
          </a:p>
          <a:p>
            <a:pPr algn="ctr" eaLnBrk="1" fontAlgn="auto" hangingPunct="1">
              <a:spcAft>
                <a:spcPts val="0"/>
              </a:spcAft>
              <a:buFont typeface="Arial" pitchFamily="34" charset="0"/>
              <a:buNone/>
              <a:defRPr/>
            </a:pPr>
            <a:endParaRPr lang="ru-RU" dirty="0" smtClean="0"/>
          </a:p>
          <a:p>
            <a:pPr algn="ctr" eaLnBrk="1" fontAlgn="auto" hangingPunct="1">
              <a:spcAft>
                <a:spcPts val="0"/>
              </a:spcAft>
              <a:buFont typeface="Arial" pitchFamily="34" charset="0"/>
              <a:buNone/>
              <a:defRPr/>
            </a:pPr>
            <a:endParaRPr lang="ru-RU" dirty="0" smtClean="0"/>
          </a:p>
          <a:p>
            <a:pPr eaLnBrk="1" fontAlgn="auto" hangingPunct="1">
              <a:spcAft>
                <a:spcPts val="0"/>
              </a:spcAft>
              <a:buFont typeface="Arial" pitchFamily="34" charset="0"/>
              <a:buNone/>
              <a:defRPr/>
            </a:pPr>
            <a:r>
              <a:rPr lang="ru-RU" dirty="0" smtClean="0"/>
              <a:t> </a:t>
            </a:r>
            <a:r>
              <a:rPr lang="en-US" b="1" dirty="0" smtClean="0">
                <a:solidFill>
                  <a:srgbClr val="0070C0"/>
                </a:solidFill>
              </a:rPr>
              <a:t>There is </a:t>
            </a:r>
            <a:r>
              <a:rPr lang="en-US" b="1" dirty="0" smtClean="0">
                <a:solidFill>
                  <a:srgbClr val="FF0000"/>
                </a:solidFill>
              </a:rPr>
              <a:t>a computer </a:t>
            </a:r>
            <a:r>
              <a:rPr lang="en-US" b="1" dirty="0" smtClean="0">
                <a:solidFill>
                  <a:srgbClr val="7030A0"/>
                </a:solidFill>
              </a:rPr>
              <a:t>on the table.</a:t>
            </a:r>
            <a:endParaRPr lang="ru-RU" b="1" dirty="0" smtClean="0">
              <a:solidFill>
                <a:srgbClr val="7030A0"/>
              </a:solidFill>
            </a:endParaRPr>
          </a:p>
          <a:p>
            <a:pPr eaLnBrk="1" fontAlgn="auto" hangingPunct="1">
              <a:spcAft>
                <a:spcPts val="0"/>
              </a:spcAft>
              <a:buFont typeface="Arial" pitchFamily="34" charset="0"/>
              <a:buNone/>
              <a:defRPr/>
            </a:pPr>
            <a:endParaRPr lang="en-US" dirty="0" smtClean="0">
              <a:solidFill>
                <a:srgbClr val="7030A0"/>
              </a:solidFill>
            </a:endParaRPr>
          </a:p>
          <a:p>
            <a:pPr eaLnBrk="1" fontAlgn="auto" hangingPunct="1">
              <a:spcAft>
                <a:spcPts val="0"/>
              </a:spcAft>
              <a:buFont typeface="Arial" pitchFamily="34" charset="0"/>
              <a:buNone/>
              <a:defRPr/>
            </a:pPr>
            <a:r>
              <a:rPr lang="ru-RU" dirty="0" smtClean="0">
                <a:solidFill>
                  <a:srgbClr val="0070C0"/>
                </a:solidFill>
              </a:rPr>
              <a:t> </a:t>
            </a:r>
            <a:r>
              <a:rPr lang="en-US" b="1" dirty="0" smtClean="0">
                <a:solidFill>
                  <a:srgbClr val="0070C0"/>
                </a:solidFill>
              </a:rPr>
              <a:t>There are </a:t>
            </a:r>
            <a:r>
              <a:rPr lang="en-US" b="1" dirty="0" smtClean="0">
                <a:solidFill>
                  <a:srgbClr val="FF0000"/>
                </a:solidFill>
              </a:rPr>
              <a:t>two books </a:t>
            </a:r>
            <a:r>
              <a:rPr lang="en-US" b="1" dirty="0" smtClean="0">
                <a:solidFill>
                  <a:srgbClr val="7030A0"/>
                </a:solidFill>
              </a:rPr>
              <a:t>in</a:t>
            </a:r>
            <a:r>
              <a:rPr lang="ru-RU" b="1" dirty="0" smtClean="0">
                <a:solidFill>
                  <a:srgbClr val="7030A0"/>
                </a:solidFill>
              </a:rPr>
              <a:t> </a:t>
            </a:r>
            <a:r>
              <a:rPr lang="en-US" b="1" dirty="0" smtClean="0">
                <a:solidFill>
                  <a:srgbClr val="7030A0"/>
                </a:solidFill>
              </a:rPr>
              <a:t>my bag.</a:t>
            </a:r>
          </a:p>
          <a:p>
            <a:pPr>
              <a:buNone/>
            </a:pPr>
            <a:endParaRPr lang="ru-RU" dirty="0" smtClean="0"/>
          </a:p>
        </p:txBody>
      </p:sp>
      <p:sp>
        <p:nvSpPr>
          <p:cNvPr id="4" name="Прямоугольник 3"/>
          <p:cNvSpPr/>
          <p:nvPr/>
        </p:nvSpPr>
        <p:spPr>
          <a:xfrm>
            <a:off x="571472" y="2000240"/>
            <a:ext cx="2088232" cy="1584176"/>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rgbClr val="0070C0"/>
                </a:solidFill>
              </a:rPr>
              <a:t>There is</a:t>
            </a:r>
          </a:p>
          <a:p>
            <a:pPr algn="ctr"/>
            <a:r>
              <a:rPr lang="en-US" sz="3200" b="1" dirty="0" smtClean="0">
                <a:solidFill>
                  <a:srgbClr val="0070C0"/>
                </a:solidFill>
              </a:rPr>
              <a:t>There are</a:t>
            </a:r>
            <a:endParaRPr lang="ru-RU" sz="3200" b="1" dirty="0">
              <a:solidFill>
                <a:srgbClr val="0070C0"/>
              </a:solidFill>
            </a:endParaRPr>
          </a:p>
        </p:txBody>
      </p:sp>
      <p:sp>
        <p:nvSpPr>
          <p:cNvPr id="5" name="Прямоугольник 4"/>
          <p:cNvSpPr/>
          <p:nvPr/>
        </p:nvSpPr>
        <p:spPr>
          <a:xfrm>
            <a:off x="3143240" y="2000240"/>
            <a:ext cx="2088232" cy="1584176"/>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b="1" dirty="0" smtClean="0">
                <a:solidFill>
                  <a:srgbClr val="FF0000"/>
                </a:solidFill>
                <a:cs typeface="Aharoni" pitchFamily="2" charset="-79"/>
              </a:rPr>
              <a:t>ЧТО</a:t>
            </a:r>
            <a:endParaRPr lang="ru-RU" sz="4000" b="1" dirty="0">
              <a:solidFill>
                <a:srgbClr val="FF0000"/>
              </a:solidFill>
              <a:cs typeface="Aharoni" pitchFamily="2" charset="-79"/>
            </a:endParaRPr>
          </a:p>
        </p:txBody>
      </p:sp>
      <p:sp>
        <p:nvSpPr>
          <p:cNvPr id="6" name="Прямоугольник 5"/>
          <p:cNvSpPr/>
          <p:nvPr/>
        </p:nvSpPr>
        <p:spPr>
          <a:xfrm>
            <a:off x="5715008" y="2000240"/>
            <a:ext cx="2088232" cy="1584176"/>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b="1" dirty="0" smtClean="0">
                <a:solidFill>
                  <a:srgbClr val="7030A0"/>
                </a:solidFill>
                <a:cs typeface="Aharoni" pitchFamily="2" charset="-79"/>
              </a:rPr>
              <a:t>ГДЕ</a:t>
            </a:r>
            <a:endParaRPr lang="ru-RU" sz="4000" b="1" dirty="0">
              <a:solidFill>
                <a:srgbClr val="7030A0"/>
              </a:solidFill>
              <a:cs typeface="Aharoni" pitchFamily="2" charset="-79"/>
            </a:endParaRPr>
          </a:p>
        </p:txBody>
      </p:sp>
      <p:pic>
        <p:nvPicPr>
          <p:cNvPr id="2051" name="Picture 3"/>
          <p:cNvPicPr>
            <a:picLocks noChangeAspect="1" noChangeArrowheads="1"/>
          </p:cNvPicPr>
          <p:nvPr/>
        </p:nvPicPr>
        <p:blipFill>
          <a:blip r:embed="rId2" cstate="print"/>
          <a:srcRect/>
          <a:stretch>
            <a:fillRect/>
          </a:stretch>
        </p:blipFill>
        <p:spPr bwMode="auto">
          <a:xfrm>
            <a:off x="6572264" y="3857628"/>
            <a:ext cx="1651886" cy="1282686"/>
          </a:xfrm>
          <a:prstGeom prst="rect">
            <a:avLst/>
          </a:prstGeom>
          <a:noFill/>
          <a:ln w="9525">
            <a:noFill/>
            <a:miter lim="800000"/>
            <a:headEnd/>
            <a:tailEnd/>
          </a:ln>
          <a:effectLst/>
        </p:spPr>
      </p:pic>
      <p:pic>
        <p:nvPicPr>
          <p:cNvPr id="2052" name="Picture 4"/>
          <p:cNvPicPr>
            <a:picLocks noChangeAspect="1" noChangeArrowheads="1"/>
          </p:cNvPicPr>
          <p:nvPr/>
        </p:nvPicPr>
        <p:blipFill>
          <a:blip r:embed="rId3" cstate="print"/>
          <a:srcRect/>
          <a:stretch>
            <a:fillRect/>
          </a:stretch>
        </p:blipFill>
        <p:spPr bwMode="auto">
          <a:xfrm>
            <a:off x="6000760" y="5214950"/>
            <a:ext cx="1430661" cy="1469782"/>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42910" y="357166"/>
            <a:ext cx="7748934" cy="646331"/>
          </a:xfrm>
          <a:prstGeom prst="rect">
            <a:avLst/>
          </a:prstGeom>
          <a:noFill/>
        </p:spPr>
        <p:txBody>
          <a:bodyPr wrap="square" rtlCol="0">
            <a:spAutoFit/>
          </a:bodyPr>
          <a:lstStyle/>
          <a:p>
            <a:r>
              <a:rPr lang="ru-RU" sz="3600" b="1" dirty="0" smtClean="0">
                <a:cs typeface="Aharoni" panose="02010803020104030203" pitchFamily="2" charset="-79"/>
              </a:rPr>
              <a:t>Схема </a:t>
            </a:r>
            <a:r>
              <a:rPr lang="ru-RU" sz="3600" b="1" u="sng" dirty="0" smtClean="0">
                <a:cs typeface="Aharoni" panose="02010803020104030203" pitchFamily="2" charset="-79"/>
              </a:rPr>
              <a:t>отрицательног</a:t>
            </a:r>
            <a:r>
              <a:rPr lang="ru-RU" sz="3600" b="1" dirty="0" smtClean="0">
                <a:cs typeface="Aharoni" panose="02010803020104030203" pitchFamily="2" charset="-79"/>
              </a:rPr>
              <a:t>о предложения</a:t>
            </a:r>
          </a:p>
        </p:txBody>
      </p:sp>
      <p:sp>
        <p:nvSpPr>
          <p:cNvPr id="10" name="Прямоугольник 9"/>
          <p:cNvSpPr/>
          <p:nvPr/>
        </p:nvSpPr>
        <p:spPr>
          <a:xfrm>
            <a:off x="571472" y="3357562"/>
            <a:ext cx="6855916" cy="1323439"/>
          </a:xfrm>
          <a:prstGeom prst="rect">
            <a:avLst/>
          </a:prstGeom>
        </p:spPr>
        <p:txBody>
          <a:bodyPr wrap="none">
            <a:spAutoFit/>
          </a:bodyPr>
          <a:lstStyle/>
          <a:p>
            <a:r>
              <a:rPr lang="en-US" sz="4000" dirty="0" smtClean="0">
                <a:solidFill>
                  <a:srgbClr val="0070C0"/>
                </a:solidFill>
                <a:cs typeface="Arial" pitchFamily="34" charset="0"/>
              </a:rPr>
              <a:t>There is </a:t>
            </a:r>
            <a:r>
              <a:rPr lang="en-US" sz="4000" dirty="0" smtClean="0">
                <a:solidFill>
                  <a:srgbClr val="00B050"/>
                </a:solidFill>
                <a:cs typeface="Arial" pitchFamily="34" charset="0"/>
              </a:rPr>
              <a:t>not</a:t>
            </a:r>
            <a:r>
              <a:rPr lang="en-US" sz="4000" dirty="0" smtClean="0">
                <a:solidFill>
                  <a:srgbClr val="FFFF00"/>
                </a:solidFill>
                <a:cs typeface="Arial" pitchFamily="34" charset="0"/>
              </a:rPr>
              <a:t> </a:t>
            </a:r>
            <a:r>
              <a:rPr lang="en-US" sz="4000" dirty="0" smtClean="0">
                <a:solidFill>
                  <a:srgbClr val="FF0000"/>
                </a:solidFill>
                <a:cs typeface="Arial" pitchFamily="34" charset="0"/>
              </a:rPr>
              <a:t>a table </a:t>
            </a:r>
            <a:r>
              <a:rPr lang="en-US" sz="4000" dirty="0" smtClean="0">
                <a:solidFill>
                  <a:srgbClr val="7030A0"/>
                </a:solidFill>
                <a:cs typeface="Arial" pitchFamily="34" charset="0"/>
              </a:rPr>
              <a:t>in the room.</a:t>
            </a:r>
          </a:p>
          <a:p>
            <a:r>
              <a:rPr lang="ru-RU" sz="4000" i="1" dirty="0" smtClean="0">
                <a:solidFill>
                  <a:srgbClr val="7030A0"/>
                </a:solidFill>
                <a:cs typeface="Arial" pitchFamily="34" charset="0"/>
              </a:rPr>
              <a:t>В комнате </a:t>
            </a:r>
            <a:r>
              <a:rPr lang="ru-RU" sz="4000" i="1" dirty="0" smtClean="0">
                <a:solidFill>
                  <a:srgbClr val="FF0000"/>
                </a:solidFill>
                <a:cs typeface="Arial" pitchFamily="34" charset="0"/>
              </a:rPr>
              <a:t>нет стола</a:t>
            </a:r>
            <a:r>
              <a:rPr lang="ru-RU" sz="4000" i="1" dirty="0" smtClean="0">
                <a:cs typeface="Arial" pitchFamily="34" charset="0"/>
              </a:rPr>
              <a:t>.</a:t>
            </a:r>
            <a:endParaRPr lang="ru-RU" sz="4000" i="1" dirty="0"/>
          </a:p>
        </p:txBody>
      </p:sp>
      <p:sp>
        <p:nvSpPr>
          <p:cNvPr id="11" name="Прямоугольник 10"/>
          <p:cNvSpPr/>
          <p:nvPr/>
        </p:nvSpPr>
        <p:spPr>
          <a:xfrm>
            <a:off x="571472" y="4857760"/>
            <a:ext cx="7419339" cy="1323439"/>
          </a:xfrm>
          <a:prstGeom prst="rect">
            <a:avLst/>
          </a:prstGeom>
        </p:spPr>
        <p:txBody>
          <a:bodyPr wrap="none">
            <a:spAutoFit/>
          </a:bodyPr>
          <a:lstStyle/>
          <a:p>
            <a:r>
              <a:rPr lang="en-US" sz="4000" dirty="0" smtClean="0">
                <a:solidFill>
                  <a:srgbClr val="0070C0"/>
                </a:solidFill>
                <a:cs typeface="Arial" pitchFamily="34" charset="0"/>
              </a:rPr>
              <a:t>There are </a:t>
            </a:r>
            <a:r>
              <a:rPr lang="en-US" sz="4000" dirty="0" smtClean="0">
                <a:solidFill>
                  <a:srgbClr val="00B050"/>
                </a:solidFill>
                <a:cs typeface="Arial" pitchFamily="34" charset="0"/>
              </a:rPr>
              <a:t>not</a:t>
            </a:r>
            <a:r>
              <a:rPr lang="en-US" sz="4000" dirty="0" smtClean="0">
                <a:cs typeface="Arial" pitchFamily="34" charset="0"/>
              </a:rPr>
              <a:t> </a:t>
            </a:r>
            <a:r>
              <a:rPr lang="en-US" sz="4000" dirty="0" smtClean="0">
                <a:solidFill>
                  <a:srgbClr val="FF0000"/>
                </a:solidFill>
                <a:cs typeface="Arial" pitchFamily="34" charset="0"/>
              </a:rPr>
              <a:t>chair</a:t>
            </a:r>
            <a:r>
              <a:rPr lang="en-US" sz="4000" u="sng" dirty="0" smtClean="0">
                <a:solidFill>
                  <a:srgbClr val="FF0000"/>
                </a:solidFill>
                <a:cs typeface="Arial" pitchFamily="34" charset="0"/>
              </a:rPr>
              <a:t>s</a:t>
            </a:r>
            <a:r>
              <a:rPr lang="en-US" sz="4000" dirty="0" smtClean="0">
                <a:cs typeface="Arial" pitchFamily="34" charset="0"/>
              </a:rPr>
              <a:t> </a:t>
            </a:r>
            <a:r>
              <a:rPr lang="en-US" sz="4000" dirty="0" smtClean="0">
                <a:solidFill>
                  <a:srgbClr val="7030A0"/>
                </a:solidFill>
                <a:cs typeface="Arial" pitchFamily="34" charset="0"/>
              </a:rPr>
              <a:t>in the kitchen</a:t>
            </a:r>
            <a:r>
              <a:rPr lang="en-US" sz="4000" dirty="0" smtClean="0">
                <a:cs typeface="Arial" pitchFamily="34" charset="0"/>
              </a:rPr>
              <a:t>.</a:t>
            </a:r>
            <a:endParaRPr lang="ru-RU" sz="4000" dirty="0" smtClean="0">
              <a:cs typeface="Arial" pitchFamily="34" charset="0"/>
            </a:endParaRPr>
          </a:p>
          <a:p>
            <a:r>
              <a:rPr lang="ru-RU" sz="4000" i="1" dirty="0" smtClean="0">
                <a:solidFill>
                  <a:srgbClr val="7030A0"/>
                </a:solidFill>
                <a:cs typeface="Arial" pitchFamily="34" charset="0"/>
              </a:rPr>
              <a:t>На кухне </a:t>
            </a:r>
            <a:r>
              <a:rPr lang="ru-RU" sz="4000" i="1" dirty="0" smtClean="0">
                <a:solidFill>
                  <a:srgbClr val="00B050"/>
                </a:solidFill>
                <a:cs typeface="Arial" pitchFamily="34" charset="0"/>
              </a:rPr>
              <a:t>нет</a:t>
            </a:r>
            <a:r>
              <a:rPr lang="ru-RU" sz="4000" i="1" dirty="0" smtClean="0">
                <a:cs typeface="Arial" pitchFamily="34" charset="0"/>
              </a:rPr>
              <a:t> </a:t>
            </a:r>
            <a:r>
              <a:rPr lang="ru-RU" sz="4000" i="1" dirty="0" smtClean="0">
                <a:solidFill>
                  <a:srgbClr val="FF0000"/>
                </a:solidFill>
                <a:cs typeface="Arial" pitchFamily="34" charset="0"/>
              </a:rPr>
              <a:t>стульев</a:t>
            </a:r>
            <a:r>
              <a:rPr lang="ru-RU" sz="4000" i="1" dirty="0" smtClean="0">
                <a:cs typeface="Arial" pitchFamily="34" charset="0"/>
              </a:rPr>
              <a:t>.</a:t>
            </a:r>
            <a:endParaRPr lang="ru-RU" sz="4000" i="1" dirty="0"/>
          </a:p>
        </p:txBody>
      </p:sp>
      <p:sp>
        <p:nvSpPr>
          <p:cNvPr id="21" name="Прямоугольник 20"/>
          <p:cNvSpPr/>
          <p:nvPr/>
        </p:nvSpPr>
        <p:spPr>
          <a:xfrm>
            <a:off x="357158" y="1428736"/>
            <a:ext cx="2088232" cy="1584176"/>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rgbClr val="0070C0"/>
                </a:solidFill>
              </a:rPr>
              <a:t>There is</a:t>
            </a:r>
          </a:p>
          <a:p>
            <a:pPr algn="ctr"/>
            <a:r>
              <a:rPr lang="en-US" sz="3200" b="1" dirty="0" smtClean="0">
                <a:solidFill>
                  <a:srgbClr val="0070C0"/>
                </a:solidFill>
              </a:rPr>
              <a:t>There are</a:t>
            </a:r>
            <a:endParaRPr lang="ru-RU" sz="3200" b="1" dirty="0">
              <a:solidFill>
                <a:srgbClr val="0070C0"/>
              </a:solidFill>
            </a:endParaRPr>
          </a:p>
        </p:txBody>
      </p:sp>
      <p:sp>
        <p:nvSpPr>
          <p:cNvPr id="22" name="Прямоугольник 21"/>
          <p:cNvSpPr/>
          <p:nvPr/>
        </p:nvSpPr>
        <p:spPr>
          <a:xfrm>
            <a:off x="2571736" y="1428736"/>
            <a:ext cx="1785950" cy="1584176"/>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rgbClr val="00B050"/>
                </a:solidFill>
              </a:rPr>
              <a:t>not</a:t>
            </a:r>
            <a:endParaRPr lang="ru-RU" sz="3200" b="1" dirty="0">
              <a:solidFill>
                <a:srgbClr val="00B050"/>
              </a:solidFill>
            </a:endParaRPr>
          </a:p>
        </p:txBody>
      </p:sp>
      <p:sp>
        <p:nvSpPr>
          <p:cNvPr id="24" name="Прямоугольник 23"/>
          <p:cNvSpPr/>
          <p:nvPr/>
        </p:nvSpPr>
        <p:spPr>
          <a:xfrm>
            <a:off x="4500562" y="1428736"/>
            <a:ext cx="2088232" cy="1584176"/>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solidFill>
                  <a:srgbClr val="FF0000"/>
                </a:solidFill>
              </a:rPr>
              <a:t>ЧТО</a:t>
            </a:r>
            <a:endParaRPr lang="ru-RU" sz="3200" b="1" dirty="0">
              <a:solidFill>
                <a:srgbClr val="FF0000"/>
              </a:solidFill>
            </a:endParaRPr>
          </a:p>
        </p:txBody>
      </p:sp>
      <p:sp>
        <p:nvSpPr>
          <p:cNvPr id="25" name="Прямоугольник 24"/>
          <p:cNvSpPr/>
          <p:nvPr/>
        </p:nvSpPr>
        <p:spPr>
          <a:xfrm>
            <a:off x="6786578" y="1428736"/>
            <a:ext cx="2088232" cy="1584176"/>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solidFill>
                  <a:srgbClr val="7030A0"/>
                </a:solidFill>
              </a:rPr>
              <a:t>ГДЕ</a:t>
            </a:r>
            <a:endParaRPr lang="ru-RU" sz="3200" b="1" dirty="0">
              <a:solidFill>
                <a:srgbClr val="7030A0"/>
              </a:solidFill>
            </a:endParaRPr>
          </a:p>
        </p:txBody>
      </p:sp>
      <p:pic>
        <p:nvPicPr>
          <p:cNvPr id="4098" name="Picture 2"/>
          <p:cNvPicPr>
            <a:picLocks noChangeAspect="1" noChangeArrowheads="1"/>
          </p:cNvPicPr>
          <p:nvPr/>
        </p:nvPicPr>
        <p:blipFill>
          <a:blip r:embed="rId2" cstate="print"/>
          <a:srcRect/>
          <a:stretch>
            <a:fillRect/>
          </a:stretch>
        </p:blipFill>
        <p:spPr bwMode="auto">
          <a:xfrm flipH="1">
            <a:off x="7000892" y="3929066"/>
            <a:ext cx="1673833" cy="1033422"/>
          </a:xfrm>
          <a:prstGeom prst="rect">
            <a:avLst/>
          </a:prstGeom>
          <a:noFill/>
          <a:ln w="9525">
            <a:noFill/>
            <a:miter lim="800000"/>
            <a:headEnd/>
            <a:tailEnd/>
          </a:ln>
          <a:effectLst/>
        </p:spPr>
      </p:pic>
      <p:pic>
        <p:nvPicPr>
          <p:cNvPr id="4099" name="Picture 3"/>
          <p:cNvPicPr>
            <a:picLocks noChangeAspect="1" noChangeArrowheads="1"/>
          </p:cNvPicPr>
          <p:nvPr/>
        </p:nvPicPr>
        <p:blipFill>
          <a:blip r:embed="rId3" cstate="print"/>
          <a:srcRect/>
          <a:stretch>
            <a:fillRect/>
          </a:stretch>
        </p:blipFill>
        <p:spPr bwMode="auto">
          <a:xfrm>
            <a:off x="6858016" y="5572140"/>
            <a:ext cx="1857388" cy="1160868"/>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wipe(down)">
                                      <p:cBhvr>
                                        <p:cTn id="7" dur="580">
                                          <p:stCondLst>
                                            <p:cond delay="0"/>
                                          </p:stCondLst>
                                        </p:cTn>
                                        <p:tgtEl>
                                          <p:spTgt spid="10">
                                            <p:txEl>
                                              <p:pRg st="0" end="0"/>
                                            </p:txEl>
                                          </p:spTgt>
                                        </p:tgtEl>
                                      </p:cBhvr>
                                    </p:animEffect>
                                    <p:anim calcmode="lin" valueType="num">
                                      <p:cBhvr>
                                        <p:cTn id="8" dur="1822" tmFilter="0,0; 0.14,0.36; 0.43,0.73; 0.71,0.91; 1.0,1.0">
                                          <p:stCondLst>
                                            <p:cond delay="0"/>
                                          </p:stCondLst>
                                        </p:cTn>
                                        <p:tgtEl>
                                          <p:spTgt spid="10">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10">
                                            <p:txEl>
                                              <p:pRg st="0" end="0"/>
                                            </p:txEl>
                                          </p:spTgt>
                                        </p:tgtEl>
                                      </p:cBhvr>
                                      <p:to x="100000" y="60000"/>
                                    </p:animScale>
                                    <p:animScale>
                                      <p:cBhvr>
                                        <p:cTn id="14" dur="166" decel="50000">
                                          <p:stCondLst>
                                            <p:cond delay="676"/>
                                          </p:stCondLst>
                                        </p:cTn>
                                        <p:tgtEl>
                                          <p:spTgt spid="10">
                                            <p:txEl>
                                              <p:pRg st="0" end="0"/>
                                            </p:txEl>
                                          </p:spTgt>
                                        </p:tgtEl>
                                      </p:cBhvr>
                                      <p:to x="100000" y="100000"/>
                                    </p:animScale>
                                    <p:animScale>
                                      <p:cBhvr>
                                        <p:cTn id="15" dur="26">
                                          <p:stCondLst>
                                            <p:cond delay="1312"/>
                                          </p:stCondLst>
                                        </p:cTn>
                                        <p:tgtEl>
                                          <p:spTgt spid="10">
                                            <p:txEl>
                                              <p:pRg st="0" end="0"/>
                                            </p:txEl>
                                          </p:spTgt>
                                        </p:tgtEl>
                                      </p:cBhvr>
                                      <p:to x="100000" y="80000"/>
                                    </p:animScale>
                                    <p:animScale>
                                      <p:cBhvr>
                                        <p:cTn id="16" dur="166" decel="50000">
                                          <p:stCondLst>
                                            <p:cond delay="1338"/>
                                          </p:stCondLst>
                                        </p:cTn>
                                        <p:tgtEl>
                                          <p:spTgt spid="10">
                                            <p:txEl>
                                              <p:pRg st="0" end="0"/>
                                            </p:txEl>
                                          </p:spTgt>
                                        </p:tgtEl>
                                      </p:cBhvr>
                                      <p:to x="100000" y="100000"/>
                                    </p:animScale>
                                    <p:animScale>
                                      <p:cBhvr>
                                        <p:cTn id="17" dur="26">
                                          <p:stCondLst>
                                            <p:cond delay="1642"/>
                                          </p:stCondLst>
                                        </p:cTn>
                                        <p:tgtEl>
                                          <p:spTgt spid="10">
                                            <p:txEl>
                                              <p:pRg st="0" end="0"/>
                                            </p:txEl>
                                          </p:spTgt>
                                        </p:tgtEl>
                                      </p:cBhvr>
                                      <p:to x="100000" y="90000"/>
                                    </p:animScale>
                                    <p:animScale>
                                      <p:cBhvr>
                                        <p:cTn id="18" dur="166" decel="50000">
                                          <p:stCondLst>
                                            <p:cond delay="1668"/>
                                          </p:stCondLst>
                                        </p:cTn>
                                        <p:tgtEl>
                                          <p:spTgt spid="10">
                                            <p:txEl>
                                              <p:pRg st="0" end="0"/>
                                            </p:txEl>
                                          </p:spTgt>
                                        </p:tgtEl>
                                      </p:cBhvr>
                                      <p:to x="100000" y="100000"/>
                                    </p:animScale>
                                    <p:animScale>
                                      <p:cBhvr>
                                        <p:cTn id="19" dur="26">
                                          <p:stCondLst>
                                            <p:cond delay="1808"/>
                                          </p:stCondLst>
                                        </p:cTn>
                                        <p:tgtEl>
                                          <p:spTgt spid="10">
                                            <p:txEl>
                                              <p:pRg st="0" end="0"/>
                                            </p:txEl>
                                          </p:spTgt>
                                        </p:tgtEl>
                                      </p:cBhvr>
                                      <p:to x="100000" y="95000"/>
                                    </p:animScale>
                                    <p:animScale>
                                      <p:cBhvr>
                                        <p:cTn id="20" dur="166" decel="50000">
                                          <p:stCondLst>
                                            <p:cond delay="1834"/>
                                          </p:stCondLst>
                                        </p:cTn>
                                        <p:tgtEl>
                                          <p:spTgt spid="10">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10">
                                            <p:txEl>
                                              <p:pRg st="1" end="1"/>
                                            </p:txEl>
                                          </p:spTgt>
                                        </p:tgtEl>
                                        <p:attrNameLst>
                                          <p:attrName>style.visibility</p:attrName>
                                        </p:attrNameLst>
                                      </p:cBhvr>
                                      <p:to>
                                        <p:strVal val="visible"/>
                                      </p:to>
                                    </p:set>
                                    <p:animEffect transition="in" filter="checkerboard(across)">
                                      <p:cBhvr>
                                        <p:cTn id="25" dur="500"/>
                                        <p:tgtEl>
                                          <p:spTgt spid="10">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nodeType="clickEffect">
                                  <p:stCondLst>
                                    <p:cond delay="0"/>
                                  </p:stCondLst>
                                  <p:childTnLst>
                                    <p:set>
                                      <p:cBhvr>
                                        <p:cTn id="29" dur="1" fill="hold">
                                          <p:stCondLst>
                                            <p:cond delay="0"/>
                                          </p:stCondLst>
                                        </p:cTn>
                                        <p:tgtEl>
                                          <p:spTgt spid="11">
                                            <p:txEl>
                                              <p:pRg st="0" end="0"/>
                                            </p:txEl>
                                          </p:spTgt>
                                        </p:tgtEl>
                                        <p:attrNameLst>
                                          <p:attrName>style.visibility</p:attrName>
                                        </p:attrNameLst>
                                      </p:cBhvr>
                                      <p:to>
                                        <p:strVal val="visible"/>
                                      </p:to>
                                    </p:set>
                                    <p:animEffect transition="in" filter="wipe(down)">
                                      <p:cBhvr>
                                        <p:cTn id="30" dur="580">
                                          <p:stCondLst>
                                            <p:cond delay="0"/>
                                          </p:stCondLst>
                                        </p:cTn>
                                        <p:tgtEl>
                                          <p:spTgt spid="11">
                                            <p:txEl>
                                              <p:pRg st="0" end="0"/>
                                            </p:txEl>
                                          </p:spTgt>
                                        </p:tgtEl>
                                      </p:cBhvr>
                                    </p:animEffect>
                                    <p:anim calcmode="lin" valueType="num">
                                      <p:cBhvr>
                                        <p:cTn id="31" dur="1822" tmFilter="0,0; 0.14,0.36; 0.43,0.73; 0.71,0.91; 1.0,1.0">
                                          <p:stCondLst>
                                            <p:cond delay="0"/>
                                          </p:stCondLst>
                                        </p:cTn>
                                        <p:tgtEl>
                                          <p:spTgt spid="11">
                                            <p:txEl>
                                              <p:pRg st="0" end="0"/>
                                            </p:txEl>
                                          </p:spTgt>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11">
                                            <p:txEl>
                                              <p:pRg st="0" end="0"/>
                                            </p:txEl>
                                          </p:spTgt>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11">
                                            <p:txEl>
                                              <p:pRg st="0" end="0"/>
                                            </p:txEl>
                                          </p:spTgt>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11">
                                            <p:txEl>
                                              <p:pRg st="0" end="0"/>
                                            </p:txEl>
                                          </p:spTgt>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11">
                                            <p:txEl>
                                              <p:pRg st="0" end="0"/>
                                            </p:txEl>
                                          </p:spTgt>
                                        </p:tgtEl>
                                        <p:attrNameLst>
                                          <p:attrName>ppt_y</p:attrName>
                                        </p:attrNameLst>
                                      </p:cBhvr>
                                      <p:tavLst>
                                        <p:tav tm="0" fmla="#ppt_y-sin(pi*$)/81">
                                          <p:val>
                                            <p:fltVal val="0"/>
                                          </p:val>
                                        </p:tav>
                                        <p:tav tm="100000">
                                          <p:val>
                                            <p:fltVal val="1"/>
                                          </p:val>
                                        </p:tav>
                                      </p:tavLst>
                                    </p:anim>
                                    <p:animScale>
                                      <p:cBhvr>
                                        <p:cTn id="36" dur="26">
                                          <p:stCondLst>
                                            <p:cond delay="650"/>
                                          </p:stCondLst>
                                        </p:cTn>
                                        <p:tgtEl>
                                          <p:spTgt spid="11">
                                            <p:txEl>
                                              <p:pRg st="0" end="0"/>
                                            </p:txEl>
                                          </p:spTgt>
                                        </p:tgtEl>
                                      </p:cBhvr>
                                      <p:to x="100000" y="60000"/>
                                    </p:animScale>
                                    <p:animScale>
                                      <p:cBhvr>
                                        <p:cTn id="37" dur="166" decel="50000">
                                          <p:stCondLst>
                                            <p:cond delay="676"/>
                                          </p:stCondLst>
                                        </p:cTn>
                                        <p:tgtEl>
                                          <p:spTgt spid="11">
                                            <p:txEl>
                                              <p:pRg st="0" end="0"/>
                                            </p:txEl>
                                          </p:spTgt>
                                        </p:tgtEl>
                                      </p:cBhvr>
                                      <p:to x="100000" y="100000"/>
                                    </p:animScale>
                                    <p:animScale>
                                      <p:cBhvr>
                                        <p:cTn id="38" dur="26">
                                          <p:stCondLst>
                                            <p:cond delay="1312"/>
                                          </p:stCondLst>
                                        </p:cTn>
                                        <p:tgtEl>
                                          <p:spTgt spid="11">
                                            <p:txEl>
                                              <p:pRg st="0" end="0"/>
                                            </p:txEl>
                                          </p:spTgt>
                                        </p:tgtEl>
                                      </p:cBhvr>
                                      <p:to x="100000" y="80000"/>
                                    </p:animScale>
                                    <p:animScale>
                                      <p:cBhvr>
                                        <p:cTn id="39" dur="166" decel="50000">
                                          <p:stCondLst>
                                            <p:cond delay="1338"/>
                                          </p:stCondLst>
                                        </p:cTn>
                                        <p:tgtEl>
                                          <p:spTgt spid="11">
                                            <p:txEl>
                                              <p:pRg st="0" end="0"/>
                                            </p:txEl>
                                          </p:spTgt>
                                        </p:tgtEl>
                                      </p:cBhvr>
                                      <p:to x="100000" y="100000"/>
                                    </p:animScale>
                                    <p:animScale>
                                      <p:cBhvr>
                                        <p:cTn id="40" dur="26">
                                          <p:stCondLst>
                                            <p:cond delay="1642"/>
                                          </p:stCondLst>
                                        </p:cTn>
                                        <p:tgtEl>
                                          <p:spTgt spid="11">
                                            <p:txEl>
                                              <p:pRg st="0" end="0"/>
                                            </p:txEl>
                                          </p:spTgt>
                                        </p:tgtEl>
                                      </p:cBhvr>
                                      <p:to x="100000" y="90000"/>
                                    </p:animScale>
                                    <p:animScale>
                                      <p:cBhvr>
                                        <p:cTn id="41" dur="166" decel="50000">
                                          <p:stCondLst>
                                            <p:cond delay="1668"/>
                                          </p:stCondLst>
                                        </p:cTn>
                                        <p:tgtEl>
                                          <p:spTgt spid="11">
                                            <p:txEl>
                                              <p:pRg st="0" end="0"/>
                                            </p:txEl>
                                          </p:spTgt>
                                        </p:tgtEl>
                                      </p:cBhvr>
                                      <p:to x="100000" y="100000"/>
                                    </p:animScale>
                                    <p:animScale>
                                      <p:cBhvr>
                                        <p:cTn id="42" dur="26">
                                          <p:stCondLst>
                                            <p:cond delay="1808"/>
                                          </p:stCondLst>
                                        </p:cTn>
                                        <p:tgtEl>
                                          <p:spTgt spid="11">
                                            <p:txEl>
                                              <p:pRg st="0" end="0"/>
                                            </p:txEl>
                                          </p:spTgt>
                                        </p:tgtEl>
                                      </p:cBhvr>
                                      <p:to x="100000" y="95000"/>
                                    </p:animScale>
                                    <p:animScale>
                                      <p:cBhvr>
                                        <p:cTn id="43" dur="166" decel="50000">
                                          <p:stCondLst>
                                            <p:cond delay="1834"/>
                                          </p:stCondLst>
                                        </p:cTn>
                                        <p:tgtEl>
                                          <p:spTgt spid="11">
                                            <p:txEl>
                                              <p:pRg st="0" end="0"/>
                                            </p:txEl>
                                          </p:spTgt>
                                        </p:tgtEl>
                                      </p:cBhvr>
                                      <p:to x="100000" y="100000"/>
                                    </p:animScale>
                                  </p:childTnLst>
                                </p:cTn>
                              </p:par>
                            </p:childTnLst>
                          </p:cTn>
                        </p:par>
                      </p:childTnLst>
                    </p:cTn>
                  </p:par>
                  <p:par>
                    <p:cTn id="44" fill="hold">
                      <p:stCondLst>
                        <p:cond delay="indefinite"/>
                      </p:stCondLst>
                      <p:childTnLst>
                        <p:par>
                          <p:cTn id="45" fill="hold">
                            <p:stCondLst>
                              <p:cond delay="0"/>
                            </p:stCondLst>
                            <p:childTnLst>
                              <p:par>
                                <p:cTn id="46" presetID="5" presetClass="entr" presetSubtype="10" fill="hold" nodeType="clickEffect">
                                  <p:stCondLst>
                                    <p:cond delay="0"/>
                                  </p:stCondLst>
                                  <p:childTnLst>
                                    <p:set>
                                      <p:cBhvr>
                                        <p:cTn id="47" dur="1" fill="hold">
                                          <p:stCondLst>
                                            <p:cond delay="0"/>
                                          </p:stCondLst>
                                        </p:cTn>
                                        <p:tgtEl>
                                          <p:spTgt spid="11">
                                            <p:txEl>
                                              <p:pRg st="1" end="1"/>
                                            </p:txEl>
                                          </p:spTgt>
                                        </p:tgtEl>
                                        <p:attrNameLst>
                                          <p:attrName>style.visibility</p:attrName>
                                        </p:attrNameLst>
                                      </p:cBhvr>
                                      <p:to>
                                        <p:strVal val="visible"/>
                                      </p:to>
                                    </p:set>
                                    <p:animEffect transition="in" filter="checkerboard(across)">
                                      <p:cBhvr>
                                        <p:cTn id="48" dur="5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WordArt 5"/>
          <p:cNvSpPr>
            <a:spLocks noChangeArrowheads="1" noChangeShapeType="1" noTextEdit="1"/>
          </p:cNvSpPr>
          <p:nvPr/>
        </p:nvSpPr>
        <p:spPr bwMode="auto">
          <a:xfrm>
            <a:off x="1000100" y="500042"/>
            <a:ext cx="6305577" cy="609600"/>
          </a:xfrm>
          <a:prstGeom prst="rect">
            <a:avLst/>
          </a:prstGeom>
        </p:spPr>
        <p:txBody>
          <a:bodyPr wrap="none" fromWordArt="1">
            <a:prstTxWarp prst="textPlain">
              <a:avLst>
                <a:gd name="adj" fmla="val 50000"/>
              </a:avLst>
            </a:prstTxWarp>
          </a:bodyPr>
          <a:lstStyle/>
          <a:p>
            <a:pPr algn="ctr"/>
            <a:r>
              <a:rPr lang="ru-RU" sz="4000" b="1" kern="10" dirty="0">
                <a:ln w="12700">
                  <a:noFill/>
                  <a:round/>
                  <a:headEnd/>
                  <a:tailEnd/>
                </a:ln>
                <a:latin typeface="+mj-lt"/>
              </a:rPr>
              <a:t>Образование общих вопросов </a:t>
            </a:r>
          </a:p>
        </p:txBody>
      </p:sp>
      <p:sp>
        <p:nvSpPr>
          <p:cNvPr id="5126" name="Rectangle 6"/>
          <p:cNvSpPr>
            <a:spLocks noChangeArrowheads="1"/>
          </p:cNvSpPr>
          <p:nvPr/>
        </p:nvSpPr>
        <p:spPr bwMode="auto">
          <a:xfrm>
            <a:off x="1476375" y="2202369"/>
            <a:ext cx="5105885" cy="584775"/>
          </a:xfrm>
          <a:prstGeom prst="rect">
            <a:avLst/>
          </a:prstGeom>
          <a:noFill/>
          <a:ln w="9525">
            <a:noFill/>
            <a:miter lim="800000"/>
            <a:headEnd/>
            <a:tailEnd/>
          </a:ln>
        </p:spPr>
        <p:txBody>
          <a:bodyPr wrap="none" anchor="ctr">
            <a:spAutoFit/>
          </a:bodyPr>
          <a:lstStyle/>
          <a:p>
            <a:r>
              <a:rPr lang="en-US" altLang="zh-CN" sz="3200" b="1" i="1" dirty="0">
                <a:ea typeface="SimSun" pitchFamily="2" charset="-122"/>
              </a:rPr>
              <a:t>There </a:t>
            </a:r>
            <a:r>
              <a:rPr lang="en-US" altLang="zh-CN" sz="3200" b="1" i="1" dirty="0">
                <a:solidFill>
                  <a:srgbClr val="D60093"/>
                </a:solidFill>
                <a:ea typeface="SimSun" pitchFamily="2" charset="-122"/>
              </a:rPr>
              <a:t>is</a:t>
            </a:r>
            <a:r>
              <a:rPr lang="en-US" altLang="zh-CN" sz="3200" b="1" i="1" dirty="0">
                <a:ea typeface="SimSun" pitchFamily="2" charset="-122"/>
              </a:rPr>
              <a:t> </a:t>
            </a:r>
            <a:r>
              <a:rPr lang="en-US" altLang="zh-CN" sz="3200" b="1" i="1" dirty="0">
                <a:solidFill>
                  <a:srgbClr val="3333CC"/>
                </a:solidFill>
                <a:ea typeface="SimSun" pitchFamily="2" charset="-122"/>
              </a:rPr>
              <a:t>a book</a:t>
            </a:r>
            <a:r>
              <a:rPr lang="en-US" altLang="zh-CN" sz="3200" b="1" i="1" dirty="0">
                <a:ea typeface="SimSun" pitchFamily="2" charset="-122"/>
              </a:rPr>
              <a:t> on the table.</a:t>
            </a:r>
            <a:r>
              <a:rPr lang="en-US" altLang="zh-CN" sz="3200" dirty="0">
                <a:ea typeface="SimSun" pitchFamily="2" charset="-122"/>
              </a:rPr>
              <a:t> </a:t>
            </a:r>
          </a:p>
        </p:txBody>
      </p:sp>
      <p:sp>
        <p:nvSpPr>
          <p:cNvPr id="5127" name="AutoShape 7"/>
          <p:cNvSpPr>
            <a:spLocks noChangeArrowheads="1"/>
          </p:cNvSpPr>
          <p:nvPr/>
        </p:nvSpPr>
        <p:spPr bwMode="auto">
          <a:xfrm rot="5400000">
            <a:off x="1547813" y="836613"/>
            <a:ext cx="792162" cy="2087562"/>
          </a:xfrm>
          <a:prstGeom prst="curvedRightArrow">
            <a:avLst>
              <a:gd name="adj1" fmla="val 44299"/>
              <a:gd name="adj2" fmla="val 97005"/>
              <a:gd name="adj3" fmla="val 36676"/>
            </a:avLst>
          </a:prstGeom>
          <a:solidFill>
            <a:srgbClr val="FFFF00"/>
          </a:solidFill>
          <a:ln w="9525">
            <a:solidFill>
              <a:srgbClr val="FFC73B"/>
            </a:solidFill>
            <a:miter lim="800000"/>
            <a:headEnd/>
            <a:tailEnd/>
          </a:ln>
        </p:spPr>
        <p:txBody>
          <a:bodyPr wrap="none" anchor="ctr"/>
          <a:lstStyle/>
          <a:p>
            <a:endParaRPr lang="ru-RU"/>
          </a:p>
        </p:txBody>
      </p:sp>
      <p:sp>
        <p:nvSpPr>
          <p:cNvPr id="5128" name="Rectangle 8"/>
          <p:cNvSpPr>
            <a:spLocks noChangeArrowheads="1"/>
          </p:cNvSpPr>
          <p:nvPr/>
        </p:nvSpPr>
        <p:spPr bwMode="auto">
          <a:xfrm>
            <a:off x="971550" y="2924175"/>
            <a:ext cx="5134739" cy="584775"/>
          </a:xfrm>
          <a:prstGeom prst="rect">
            <a:avLst/>
          </a:prstGeom>
          <a:noFill/>
          <a:ln w="9525">
            <a:noFill/>
            <a:miter lim="800000"/>
            <a:headEnd/>
            <a:tailEnd/>
          </a:ln>
        </p:spPr>
        <p:txBody>
          <a:bodyPr wrap="none">
            <a:spAutoFit/>
          </a:bodyPr>
          <a:lstStyle/>
          <a:p>
            <a:r>
              <a:rPr lang="en-US" altLang="zh-CN" sz="3200" b="1" i="1" u="sng" dirty="0">
                <a:solidFill>
                  <a:srgbClr val="D60093"/>
                </a:solidFill>
                <a:ea typeface="SimSun" pitchFamily="2" charset="-122"/>
              </a:rPr>
              <a:t>Is</a:t>
            </a:r>
            <a:r>
              <a:rPr lang="en-US" altLang="zh-CN" sz="3200" b="1" i="1" u="sng" dirty="0">
                <a:ea typeface="SimSun" pitchFamily="2" charset="-122"/>
              </a:rPr>
              <a:t> there </a:t>
            </a:r>
            <a:r>
              <a:rPr lang="en-US" altLang="zh-CN" sz="3200" b="1" i="1" u="sng" dirty="0">
                <a:solidFill>
                  <a:srgbClr val="3333CC"/>
                </a:solidFill>
                <a:ea typeface="SimSun" pitchFamily="2" charset="-122"/>
              </a:rPr>
              <a:t>a book</a:t>
            </a:r>
            <a:r>
              <a:rPr lang="en-US" altLang="zh-CN" sz="3200" b="1" i="1" u="sng" dirty="0">
                <a:ea typeface="SimSun" pitchFamily="2" charset="-122"/>
              </a:rPr>
              <a:t> on the table </a:t>
            </a:r>
            <a:r>
              <a:rPr lang="ru-RU" altLang="zh-CN" sz="3200" b="1" i="1" u="sng" dirty="0">
                <a:solidFill>
                  <a:srgbClr val="D60093"/>
                </a:solidFill>
              </a:rPr>
              <a:t>?</a:t>
            </a:r>
            <a:endParaRPr lang="ru-RU" sz="3200" b="1" i="1" u="sng" dirty="0">
              <a:solidFill>
                <a:srgbClr val="D60093"/>
              </a:solidFill>
            </a:endParaRPr>
          </a:p>
        </p:txBody>
      </p:sp>
      <p:sp>
        <p:nvSpPr>
          <p:cNvPr id="5130" name="Rectangle 10"/>
          <p:cNvSpPr>
            <a:spLocks noChangeArrowheads="1"/>
          </p:cNvSpPr>
          <p:nvPr/>
        </p:nvSpPr>
        <p:spPr bwMode="auto">
          <a:xfrm>
            <a:off x="1619250" y="4005263"/>
            <a:ext cx="4849404" cy="523220"/>
          </a:xfrm>
          <a:prstGeom prst="rect">
            <a:avLst/>
          </a:prstGeom>
          <a:noFill/>
          <a:ln w="9525">
            <a:noFill/>
            <a:miter lim="800000"/>
            <a:headEnd/>
            <a:tailEnd/>
          </a:ln>
        </p:spPr>
        <p:txBody>
          <a:bodyPr wrap="none">
            <a:spAutoFit/>
          </a:bodyPr>
          <a:lstStyle/>
          <a:p>
            <a:r>
              <a:rPr lang="en-US" sz="2800" b="1" i="1" dirty="0"/>
              <a:t>There </a:t>
            </a:r>
            <a:r>
              <a:rPr lang="en-US" sz="2800" b="1" i="1" dirty="0">
                <a:solidFill>
                  <a:srgbClr val="D60093"/>
                </a:solidFill>
              </a:rPr>
              <a:t>are </a:t>
            </a:r>
            <a:r>
              <a:rPr lang="en-US" sz="2800" b="1" i="1" dirty="0">
                <a:solidFill>
                  <a:srgbClr val="3333CC"/>
                </a:solidFill>
              </a:rPr>
              <a:t>children</a:t>
            </a:r>
            <a:r>
              <a:rPr lang="en-US" sz="2800" b="1" i="1" dirty="0"/>
              <a:t> in the room</a:t>
            </a:r>
            <a:r>
              <a:rPr lang="ru-RU" sz="2800" i="1" dirty="0"/>
              <a:t>.</a:t>
            </a:r>
          </a:p>
        </p:txBody>
      </p:sp>
      <p:sp>
        <p:nvSpPr>
          <p:cNvPr id="5131" name="Rectangle 11"/>
          <p:cNvSpPr>
            <a:spLocks noChangeArrowheads="1"/>
          </p:cNvSpPr>
          <p:nvPr/>
        </p:nvSpPr>
        <p:spPr bwMode="auto">
          <a:xfrm>
            <a:off x="928662" y="5214950"/>
            <a:ext cx="5586786" cy="584775"/>
          </a:xfrm>
          <a:prstGeom prst="rect">
            <a:avLst/>
          </a:prstGeom>
          <a:noFill/>
          <a:ln w="9525">
            <a:noFill/>
            <a:miter lim="800000"/>
            <a:headEnd/>
            <a:tailEnd/>
          </a:ln>
        </p:spPr>
        <p:txBody>
          <a:bodyPr wrap="none">
            <a:spAutoFit/>
          </a:bodyPr>
          <a:lstStyle/>
          <a:p>
            <a:r>
              <a:rPr lang="en-US" sz="3200" b="1" i="1" u="sng" dirty="0">
                <a:solidFill>
                  <a:srgbClr val="D60093"/>
                </a:solidFill>
              </a:rPr>
              <a:t>Are </a:t>
            </a:r>
            <a:r>
              <a:rPr lang="en-US" sz="3200" b="1" i="1" u="sng" dirty="0"/>
              <a:t>there </a:t>
            </a:r>
            <a:r>
              <a:rPr lang="en-US" sz="3200" b="1" i="1" u="sng" dirty="0">
                <a:solidFill>
                  <a:srgbClr val="3333CC"/>
                </a:solidFill>
              </a:rPr>
              <a:t>children</a:t>
            </a:r>
            <a:r>
              <a:rPr lang="en-US" sz="3200" b="1" i="1" u="sng" dirty="0"/>
              <a:t> in the room </a:t>
            </a:r>
            <a:r>
              <a:rPr lang="ru-RU" altLang="zh-CN" sz="3200" b="1" i="1" u="sng" dirty="0">
                <a:solidFill>
                  <a:srgbClr val="D60093"/>
                </a:solidFill>
              </a:rPr>
              <a:t>?</a:t>
            </a:r>
            <a:endParaRPr lang="ru-RU" sz="3200" b="1" i="1" u="sng" dirty="0">
              <a:solidFill>
                <a:srgbClr val="D60093"/>
              </a:solidFill>
            </a:endParaRPr>
          </a:p>
        </p:txBody>
      </p:sp>
      <p:sp>
        <p:nvSpPr>
          <p:cNvPr id="5135" name="AutoShape 15"/>
          <p:cNvSpPr>
            <a:spLocks noChangeArrowheads="1"/>
          </p:cNvSpPr>
          <p:nvPr/>
        </p:nvSpPr>
        <p:spPr bwMode="auto">
          <a:xfrm rot="5400000">
            <a:off x="1763713" y="3716337"/>
            <a:ext cx="647700" cy="2232025"/>
          </a:xfrm>
          <a:prstGeom prst="curvedLeftArrow">
            <a:avLst>
              <a:gd name="adj1" fmla="val 68922"/>
              <a:gd name="adj2" fmla="val 137843"/>
              <a:gd name="adj3" fmla="val 33333"/>
            </a:avLst>
          </a:prstGeom>
          <a:solidFill>
            <a:schemeClr val="accent1"/>
          </a:solidFill>
          <a:ln w="9525">
            <a:solidFill>
              <a:schemeClr val="tx1"/>
            </a:solidFill>
            <a:miter lim="800000"/>
            <a:headEnd/>
            <a:tailEnd/>
          </a:ln>
        </p:spPr>
        <p:txBody>
          <a:bodyPr wrap="none" anchor="ctr"/>
          <a:lstStyle/>
          <a:p>
            <a:endParaRPr lang="ru-RU"/>
          </a:p>
        </p:txBody>
      </p:sp>
      <p:pic>
        <p:nvPicPr>
          <p:cNvPr id="5122" name="Picture 2"/>
          <p:cNvPicPr>
            <a:picLocks noChangeAspect="1" noChangeArrowheads="1"/>
          </p:cNvPicPr>
          <p:nvPr/>
        </p:nvPicPr>
        <p:blipFill>
          <a:blip r:embed="rId2" cstate="print"/>
          <a:srcRect/>
          <a:stretch>
            <a:fillRect/>
          </a:stretch>
        </p:blipFill>
        <p:spPr bwMode="auto">
          <a:xfrm>
            <a:off x="6500826" y="4143380"/>
            <a:ext cx="2457668" cy="1625595"/>
          </a:xfrm>
          <a:prstGeom prst="rect">
            <a:avLst/>
          </a:prstGeom>
          <a:noFill/>
          <a:ln w="9525">
            <a:noFill/>
            <a:miter lim="800000"/>
            <a:headEnd/>
            <a:tailEnd/>
          </a:ln>
          <a:effectLst/>
        </p:spPr>
      </p:pic>
      <p:pic>
        <p:nvPicPr>
          <p:cNvPr id="5123" name="Picture 3"/>
          <p:cNvPicPr>
            <a:picLocks noChangeAspect="1" noChangeArrowheads="1"/>
          </p:cNvPicPr>
          <p:nvPr/>
        </p:nvPicPr>
        <p:blipFill>
          <a:blip r:embed="rId3" cstate="print"/>
          <a:srcRect/>
          <a:stretch>
            <a:fillRect/>
          </a:stretch>
        </p:blipFill>
        <p:spPr bwMode="auto">
          <a:xfrm>
            <a:off x="6786578" y="1643050"/>
            <a:ext cx="1928826" cy="1859475"/>
          </a:xfrm>
          <a:prstGeom prst="rect">
            <a:avLst/>
          </a:prstGeom>
          <a:noFill/>
          <a:ln w="9525">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iterate type="lt">
                                    <p:tmPct val="5000"/>
                                  </p:iterate>
                                  <p:childTnLst>
                                    <p:set>
                                      <p:cBhvr>
                                        <p:cTn id="6" dur="1" fill="hold">
                                          <p:stCondLst>
                                            <p:cond delay="0"/>
                                          </p:stCondLst>
                                        </p:cTn>
                                        <p:tgtEl>
                                          <p:spTgt spid="5125"/>
                                        </p:tgtEl>
                                        <p:attrNameLst>
                                          <p:attrName>style.visibility</p:attrName>
                                        </p:attrNameLst>
                                      </p:cBhvr>
                                      <p:to>
                                        <p:strVal val="visible"/>
                                      </p:to>
                                    </p:set>
                                    <p:anim calcmode="lin" valueType="num">
                                      <p:cBhvr>
                                        <p:cTn id="7" dur="1000" fill="hold"/>
                                        <p:tgtEl>
                                          <p:spTgt spid="5125"/>
                                        </p:tgtEl>
                                        <p:attrNameLst>
                                          <p:attrName>ppt_w</p:attrName>
                                        </p:attrNameLst>
                                      </p:cBhvr>
                                      <p:tavLst>
                                        <p:tav tm="0">
                                          <p:val>
                                            <p:fltVal val="0"/>
                                          </p:val>
                                        </p:tav>
                                        <p:tav tm="100000">
                                          <p:val>
                                            <p:strVal val="#ppt_w"/>
                                          </p:val>
                                        </p:tav>
                                      </p:tavLst>
                                    </p:anim>
                                    <p:anim calcmode="lin" valueType="num">
                                      <p:cBhvr>
                                        <p:cTn id="8" dur="1000" fill="hold"/>
                                        <p:tgtEl>
                                          <p:spTgt spid="5125"/>
                                        </p:tgtEl>
                                        <p:attrNameLst>
                                          <p:attrName>ppt_h</p:attrName>
                                        </p:attrNameLst>
                                      </p:cBhvr>
                                      <p:tavLst>
                                        <p:tav tm="0">
                                          <p:val>
                                            <p:fltVal val="0"/>
                                          </p:val>
                                        </p:tav>
                                        <p:tav tm="100000">
                                          <p:val>
                                            <p:strVal val="#ppt_h"/>
                                          </p:val>
                                        </p:tav>
                                      </p:tavLst>
                                    </p:anim>
                                    <p:anim calcmode="lin" valueType="num">
                                      <p:cBhvr>
                                        <p:cTn id="9" dur="1000" fill="hold"/>
                                        <p:tgtEl>
                                          <p:spTgt spid="5125"/>
                                        </p:tgtEl>
                                        <p:attrNameLst>
                                          <p:attrName>style.rotation</p:attrName>
                                        </p:attrNameLst>
                                      </p:cBhvr>
                                      <p:tavLst>
                                        <p:tav tm="0">
                                          <p:val>
                                            <p:fltVal val="90"/>
                                          </p:val>
                                        </p:tav>
                                        <p:tav tm="100000">
                                          <p:val>
                                            <p:fltVal val="0"/>
                                          </p:val>
                                        </p:tav>
                                      </p:tavLst>
                                    </p:anim>
                                    <p:animEffect transition="in" filter="fade">
                                      <p:cBhvr>
                                        <p:cTn id="10" dur="1000"/>
                                        <p:tgtEl>
                                          <p:spTgt spid="5125"/>
                                        </p:tgtEl>
                                      </p:cBhvr>
                                    </p:animEffect>
                                  </p:childTnLst>
                                </p:cTn>
                              </p:par>
                            </p:childTnLst>
                          </p:cTn>
                        </p:par>
                      </p:childTnLst>
                    </p:cTn>
                  </p:par>
                  <p:par>
                    <p:cTn id="11" fill="hold">
                      <p:stCondLst>
                        <p:cond delay="indefinite"/>
                      </p:stCondLst>
                      <p:childTnLst>
                        <p:par>
                          <p:cTn id="12" fill="hold">
                            <p:stCondLst>
                              <p:cond delay="0"/>
                            </p:stCondLst>
                            <p:childTnLst>
                              <p:par>
                                <p:cTn id="13" presetID="27" presetClass="entr" presetSubtype="0" fill="hold" grpId="0" nodeType="clickEffect">
                                  <p:stCondLst>
                                    <p:cond delay="0"/>
                                  </p:stCondLst>
                                  <p:iterate type="lt">
                                    <p:tmPct val="50000"/>
                                  </p:iterate>
                                  <p:childTnLst>
                                    <p:set>
                                      <p:cBhvr>
                                        <p:cTn id="14" dur="1" fill="hold">
                                          <p:stCondLst>
                                            <p:cond delay="0"/>
                                          </p:stCondLst>
                                        </p:cTn>
                                        <p:tgtEl>
                                          <p:spTgt spid="5126"/>
                                        </p:tgtEl>
                                        <p:attrNameLst>
                                          <p:attrName>style.visibility</p:attrName>
                                        </p:attrNameLst>
                                      </p:cBhvr>
                                      <p:to>
                                        <p:strVal val="visible"/>
                                      </p:to>
                                    </p:set>
                                    <p:anim calcmode="discrete" valueType="clr">
                                      <p:cBhvr override="childStyle">
                                        <p:cTn id="15" dur="80"/>
                                        <p:tgtEl>
                                          <p:spTgt spid="5126"/>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5126"/>
                                        </p:tgtEl>
                                        <p:attrNameLst>
                                          <p:attrName>fillcolor</p:attrName>
                                        </p:attrNameLst>
                                      </p:cBhvr>
                                      <p:tavLst>
                                        <p:tav tm="0">
                                          <p:val>
                                            <p:clrVal>
                                              <a:schemeClr val="accent2"/>
                                            </p:clrVal>
                                          </p:val>
                                        </p:tav>
                                        <p:tav tm="50000">
                                          <p:val>
                                            <p:clrVal>
                                              <a:schemeClr val="hlink"/>
                                            </p:clrVal>
                                          </p:val>
                                        </p:tav>
                                      </p:tavLst>
                                    </p:anim>
                                    <p:set>
                                      <p:cBhvr>
                                        <p:cTn id="17" dur="80"/>
                                        <p:tgtEl>
                                          <p:spTgt spid="5126"/>
                                        </p:tgtEl>
                                        <p:attrNameLst>
                                          <p:attrName>fill.type</p:attrName>
                                        </p:attrNameLst>
                                      </p:cBhvr>
                                      <p:to>
                                        <p:strVal val="solid"/>
                                      </p:to>
                                    </p:set>
                                  </p:childTnLst>
                                </p:cTn>
                              </p:par>
                              <p:par>
                                <p:cTn id="18" presetID="10" presetClass="entr" presetSubtype="0" fill="hold" grpId="0" nodeType="withEffect">
                                  <p:stCondLst>
                                    <p:cond delay="0"/>
                                  </p:stCondLst>
                                  <p:childTnLst>
                                    <p:set>
                                      <p:cBhvr>
                                        <p:cTn id="19" dur="1" fill="hold">
                                          <p:stCondLst>
                                            <p:cond delay="0"/>
                                          </p:stCondLst>
                                        </p:cTn>
                                        <p:tgtEl>
                                          <p:spTgt spid="5127"/>
                                        </p:tgtEl>
                                        <p:attrNameLst>
                                          <p:attrName>style.visibility</p:attrName>
                                        </p:attrNameLst>
                                      </p:cBhvr>
                                      <p:to>
                                        <p:strVal val="visible"/>
                                      </p:to>
                                    </p:set>
                                    <p:animEffect transition="in" filter="fade">
                                      <p:cBhvr>
                                        <p:cTn id="20" dur="1000"/>
                                        <p:tgtEl>
                                          <p:spTgt spid="5127"/>
                                        </p:tgtEl>
                                      </p:cBhvr>
                                    </p:animEffect>
                                  </p:childTnLst>
                                </p:cTn>
                              </p:par>
                            </p:childTnLst>
                          </p:cTn>
                        </p:par>
                      </p:childTnLst>
                    </p:cTn>
                  </p:par>
                  <p:par>
                    <p:cTn id="21" fill="hold">
                      <p:stCondLst>
                        <p:cond delay="indefinite"/>
                      </p:stCondLst>
                      <p:childTnLst>
                        <p:par>
                          <p:cTn id="22" fill="hold">
                            <p:stCondLst>
                              <p:cond delay="0"/>
                            </p:stCondLst>
                            <p:childTnLst>
                              <p:par>
                                <p:cTn id="23" presetID="56" presetClass="entr" presetSubtype="0" fill="hold" grpId="0" nodeType="clickEffect">
                                  <p:stCondLst>
                                    <p:cond delay="0"/>
                                  </p:stCondLst>
                                  <p:iterate type="lt">
                                    <p:tmPct val="10000"/>
                                  </p:iterate>
                                  <p:childTnLst>
                                    <p:set>
                                      <p:cBhvr>
                                        <p:cTn id="24" dur="1" fill="hold">
                                          <p:stCondLst>
                                            <p:cond delay="0"/>
                                          </p:stCondLst>
                                        </p:cTn>
                                        <p:tgtEl>
                                          <p:spTgt spid="5128"/>
                                        </p:tgtEl>
                                        <p:attrNameLst>
                                          <p:attrName>style.visibility</p:attrName>
                                        </p:attrNameLst>
                                      </p:cBhvr>
                                      <p:to>
                                        <p:strVal val="visible"/>
                                      </p:to>
                                    </p:set>
                                    <p:anim by="(-#ppt_w*2)" calcmode="lin" valueType="num">
                                      <p:cBhvr rctx="PPT">
                                        <p:cTn id="25" dur="500" autoRev="1" fill="hold">
                                          <p:stCondLst>
                                            <p:cond delay="0"/>
                                          </p:stCondLst>
                                        </p:cTn>
                                        <p:tgtEl>
                                          <p:spTgt spid="5128"/>
                                        </p:tgtEl>
                                        <p:attrNameLst>
                                          <p:attrName>ppt_w</p:attrName>
                                        </p:attrNameLst>
                                      </p:cBhvr>
                                    </p:anim>
                                    <p:anim by="(#ppt_w*0.50)" calcmode="lin" valueType="num">
                                      <p:cBhvr>
                                        <p:cTn id="26" dur="500" decel="50000" autoRev="1" fill="hold">
                                          <p:stCondLst>
                                            <p:cond delay="0"/>
                                          </p:stCondLst>
                                        </p:cTn>
                                        <p:tgtEl>
                                          <p:spTgt spid="5128"/>
                                        </p:tgtEl>
                                        <p:attrNameLst>
                                          <p:attrName>ppt_x</p:attrName>
                                        </p:attrNameLst>
                                      </p:cBhvr>
                                    </p:anim>
                                    <p:anim from="(-#ppt_h/2)" to="(#ppt_y)" calcmode="lin" valueType="num">
                                      <p:cBhvr>
                                        <p:cTn id="27" dur="1000" fill="hold">
                                          <p:stCondLst>
                                            <p:cond delay="0"/>
                                          </p:stCondLst>
                                        </p:cTn>
                                        <p:tgtEl>
                                          <p:spTgt spid="5128"/>
                                        </p:tgtEl>
                                        <p:attrNameLst>
                                          <p:attrName>ppt_y</p:attrName>
                                        </p:attrNameLst>
                                      </p:cBhvr>
                                    </p:anim>
                                    <p:animRot by="21600000">
                                      <p:cBhvr>
                                        <p:cTn id="28" dur="1000" fill="hold">
                                          <p:stCondLst>
                                            <p:cond delay="0"/>
                                          </p:stCondLst>
                                        </p:cTn>
                                        <p:tgtEl>
                                          <p:spTgt spid="5128"/>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27" presetClass="entr" presetSubtype="0" fill="hold" grpId="0" nodeType="clickEffect">
                                  <p:stCondLst>
                                    <p:cond delay="0"/>
                                  </p:stCondLst>
                                  <p:iterate type="lt">
                                    <p:tmPct val="50000"/>
                                  </p:iterate>
                                  <p:childTnLst>
                                    <p:set>
                                      <p:cBhvr>
                                        <p:cTn id="32" dur="1" fill="hold">
                                          <p:stCondLst>
                                            <p:cond delay="0"/>
                                          </p:stCondLst>
                                        </p:cTn>
                                        <p:tgtEl>
                                          <p:spTgt spid="5130"/>
                                        </p:tgtEl>
                                        <p:attrNameLst>
                                          <p:attrName>style.visibility</p:attrName>
                                        </p:attrNameLst>
                                      </p:cBhvr>
                                      <p:to>
                                        <p:strVal val="visible"/>
                                      </p:to>
                                    </p:set>
                                    <p:anim calcmode="discrete" valueType="clr">
                                      <p:cBhvr override="childStyle">
                                        <p:cTn id="33" dur="80"/>
                                        <p:tgtEl>
                                          <p:spTgt spid="5130"/>
                                        </p:tgtEl>
                                        <p:attrNameLst>
                                          <p:attrName>style.color</p:attrName>
                                        </p:attrNameLst>
                                      </p:cBhvr>
                                      <p:tavLst>
                                        <p:tav tm="0">
                                          <p:val>
                                            <p:clrVal>
                                              <a:schemeClr val="accent2"/>
                                            </p:clrVal>
                                          </p:val>
                                        </p:tav>
                                        <p:tav tm="50000">
                                          <p:val>
                                            <p:clrVal>
                                              <a:schemeClr val="hlink"/>
                                            </p:clrVal>
                                          </p:val>
                                        </p:tav>
                                      </p:tavLst>
                                    </p:anim>
                                    <p:anim calcmode="discrete" valueType="clr">
                                      <p:cBhvr>
                                        <p:cTn id="34" dur="80"/>
                                        <p:tgtEl>
                                          <p:spTgt spid="5130"/>
                                        </p:tgtEl>
                                        <p:attrNameLst>
                                          <p:attrName>fillcolor</p:attrName>
                                        </p:attrNameLst>
                                      </p:cBhvr>
                                      <p:tavLst>
                                        <p:tav tm="0">
                                          <p:val>
                                            <p:clrVal>
                                              <a:schemeClr val="accent2"/>
                                            </p:clrVal>
                                          </p:val>
                                        </p:tav>
                                        <p:tav tm="50000">
                                          <p:val>
                                            <p:clrVal>
                                              <a:schemeClr val="hlink"/>
                                            </p:clrVal>
                                          </p:val>
                                        </p:tav>
                                      </p:tavLst>
                                    </p:anim>
                                    <p:set>
                                      <p:cBhvr>
                                        <p:cTn id="35" dur="80"/>
                                        <p:tgtEl>
                                          <p:spTgt spid="5130"/>
                                        </p:tgtEl>
                                        <p:attrNameLst>
                                          <p:attrName>fill.type</p:attrName>
                                        </p:attrNameLst>
                                      </p:cBhvr>
                                      <p:to>
                                        <p:strVal val="solid"/>
                                      </p:to>
                                    </p:set>
                                  </p:childTnLst>
                                </p:cTn>
                              </p:par>
                              <p:par>
                                <p:cTn id="36" presetID="10" presetClass="entr" presetSubtype="0" fill="hold" grpId="0" nodeType="withEffect">
                                  <p:stCondLst>
                                    <p:cond delay="0"/>
                                  </p:stCondLst>
                                  <p:childTnLst>
                                    <p:set>
                                      <p:cBhvr>
                                        <p:cTn id="37" dur="1" fill="hold">
                                          <p:stCondLst>
                                            <p:cond delay="0"/>
                                          </p:stCondLst>
                                        </p:cTn>
                                        <p:tgtEl>
                                          <p:spTgt spid="5135"/>
                                        </p:tgtEl>
                                        <p:attrNameLst>
                                          <p:attrName>style.visibility</p:attrName>
                                        </p:attrNameLst>
                                      </p:cBhvr>
                                      <p:to>
                                        <p:strVal val="visible"/>
                                      </p:to>
                                    </p:set>
                                    <p:animEffect transition="in" filter="fade">
                                      <p:cBhvr>
                                        <p:cTn id="38" dur="2000"/>
                                        <p:tgtEl>
                                          <p:spTgt spid="5135"/>
                                        </p:tgtEl>
                                      </p:cBhvr>
                                    </p:animEffect>
                                  </p:childTnLst>
                                </p:cTn>
                              </p:par>
                            </p:childTnLst>
                          </p:cTn>
                        </p:par>
                      </p:childTnLst>
                    </p:cTn>
                  </p:par>
                  <p:par>
                    <p:cTn id="39" fill="hold">
                      <p:stCondLst>
                        <p:cond delay="indefinite"/>
                      </p:stCondLst>
                      <p:childTnLst>
                        <p:par>
                          <p:cTn id="40" fill="hold">
                            <p:stCondLst>
                              <p:cond delay="0"/>
                            </p:stCondLst>
                            <p:childTnLst>
                              <p:par>
                                <p:cTn id="41" presetID="56" presetClass="entr" presetSubtype="0" fill="hold" grpId="0" nodeType="clickEffect">
                                  <p:stCondLst>
                                    <p:cond delay="0"/>
                                  </p:stCondLst>
                                  <p:iterate type="lt">
                                    <p:tmPct val="10000"/>
                                  </p:iterate>
                                  <p:childTnLst>
                                    <p:set>
                                      <p:cBhvr>
                                        <p:cTn id="42" dur="1" fill="hold">
                                          <p:stCondLst>
                                            <p:cond delay="0"/>
                                          </p:stCondLst>
                                        </p:cTn>
                                        <p:tgtEl>
                                          <p:spTgt spid="5131"/>
                                        </p:tgtEl>
                                        <p:attrNameLst>
                                          <p:attrName>style.visibility</p:attrName>
                                        </p:attrNameLst>
                                      </p:cBhvr>
                                      <p:to>
                                        <p:strVal val="visible"/>
                                      </p:to>
                                    </p:set>
                                    <p:anim by="(-#ppt_w*2)" calcmode="lin" valueType="num">
                                      <p:cBhvr rctx="PPT">
                                        <p:cTn id="43" dur="500" autoRev="1" fill="hold">
                                          <p:stCondLst>
                                            <p:cond delay="0"/>
                                          </p:stCondLst>
                                        </p:cTn>
                                        <p:tgtEl>
                                          <p:spTgt spid="5131"/>
                                        </p:tgtEl>
                                        <p:attrNameLst>
                                          <p:attrName>ppt_w</p:attrName>
                                        </p:attrNameLst>
                                      </p:cBhvr>
                                    </p:anim>
                                    <p:anim by="(#ppt_w*0.50)" calcmode="lin" valueType="num">
                                      <p:cBhvr>
                                        <p:cTn id="44" dur="500" decel="50000" autoRev="1" fill="hold">
                                          <p:stCondLst>
                                            <p:cond delay="0"/>
                                          </p:stCondLst>
                                        </p:cTn>
                                        <p:tgtEl>
                                          <p:spTgt spid="5131"/>
                                        </p:tgtEl>
                                        <p:attrNameLst>
                                          <p:attrName>ppt_x</p:attrName>
                                        </p:attrNameLst>
                                      </p:cBhvr>
                                    </p:anim>
                                    <p:anim from="(-#ppt_h/2)" to="(#ppt_y)" calcmode="lin" valueType="num">
                                      <p:cBhvr>
                                        <p:cTn id="45" dur="1000" fill="hold">
                                          <p:stCondLst>
                                            <p:cond delay="0"/>
                                          </p:stCondLst>
                                        </p:cTn>
                                        <p:tgtEl>
                                          <p:spTgt spid="5131"/>
                                        </p:tgtEl>
                                        <p:attrNameLst>
                                          <p:attrName>ppt_y</p:attrName>
                                        </p:attrNameLst>
                                      </p:cBhvr>
                                    </p:anim>
                                    <p:animRot by="21600000">
                                      <p:cBhvr>
                                        <p:cTn id="46" dur="1000" fill="hold">
                                          <p:stCondLst>
                                            <p:cond delay="0"/>
                                          </p:stCondLst>
                                        </p:cTn>
                                        <p:tgtEl>
                                          <p:spTgt spid="51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animBg="1"/>
      <p:bldP spid="5126" grpId="0"/>
      <p:bldP spid="5127" grpId="0" animBg="1"/>
      <p:bldP spid="5128" grpId="0"/>
      <p:bldP spid="5130" grpId="0"/>
      <p:bldP spid="5131" grpId="0"/>
      <p:bldP spid="513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142852"/>
            <a:ext cx="8229600" cy="1282154"/>
          </a:xfrm>
        </p:spPr>
        <p:txBody>
          <a:bodyPr>
            <a:normAutofit/>
          </a:bodyPr>
          <a:lstStyle/>
          <a:p>
            <a:r>
              <a:rPr lang="ru-RU" sz="3600" b="1" dirty="0" smtClean="0"/>
              <a:t>Схема </a:t>
            </a:r>
            <a:r>
              <a:rPr lang="ru-RU" sz="3600" b="1" u="sng" dirty="0" smtClean="0"/>
              <a:t>вопросительного</a:t>
            </a:r>
            <a:r>
              <a:rPr lang="ru-RU" sz="3600" b="1" dirty="0" smtClean="0"/>
              <a:t> предложения</a:t>
            </a:r>
            <a:endParaRPr lang="ru-RU" sz="3600" b="1" dirty="0"/>
          </a:p>
        </p:txBody>
      </p:sp>
      <p:sp>
        <p:nvSpPr>
          <p:cNvPr id="4" name="Прямоугольник 3"/>
          <p:cNvSpPr/>
          <p:nvPr/>
        </p:nvSpPr>
        <p:spPr>
          <a:xfrm>
            <a:off x="500034" y="1357298"/>
            <a:ext cx="1512168" cy="1512168"/>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rgbClr val="0070C0"/>
                </a:solidFill>
              </a:rPr>
              <a:t>Is </a:t>
            </a:r>
          </a:p>
          <a:p>
            <a:pPr algn="ctr"/>
            <a:r>
              <a:rPr lang="en-US" sz="4400" dirty="0" smtClean="0">
                <a:solidFill>
                  <a:srgbClr val="0070C0"/>
                </a:solidFill>
              </a:rPr>
              <a:t>Are</a:t>
            </a:r>
            <a:endParaRPr lang="ru-RU" sz="4400" dirty="0">
              <a:solidFill>
                <a:srgbClr val="0070C0"/>
              </a:solidFill>
            </a:endParaRPr>
          </a:p>
        </p:txBody>
      </p:sp>
      <p:sp>
        <p:nvSpPr>
          <p:cNvPr id="6" name="Прямоугольник 5"/>
          <p:cNvSpPr/>
          <p:nvPr/>
        </p:nvSpPr>
        <p:spPr>
          <a:xfrm>
            <a:off x="2214546" y="1357298"/>
            <a:ext cx="1296144" cy="1512168"/>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smtClean="0">
                <a:solidFill>
                  <a:srgbClr val="0070C0"/>
                </a:solidFill>
              </a:rPr>
              <a:t>there</a:t>
            </a:r>
            <a:endParaRPr lang="ru-RU" sz="3600" dirty="0">
              <a:solidFill>
                <a:srgbClr val="0070C0"/>
              </a:solidFill>
            </a:endParaRPr>
          </a:p>
        </p:txBody>
      </p:sp>
      <p:sp>
        <p:nvSpPr>
          <p:cNvPr id="8" name="Содержимое 7"/>
          <p:cNvSpPr>
            <a:spLocks noGrp="1"/>
          </p:cNvSpPr>
          <p:nvPr>
            <p:ph idx="1"/>
          </p:nvPr>
        </p:nvSpPr>
        <p:spPr>
          <a:xfrm>
            <a:off x="3786182" y="1357298"/>
            <a:ext cx="1656184" cy="1511598"/>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ru-RU" sz="4000" dirty="0" smtClean="0">
                <a:solidFill>
                  <a:srgbClr val="FF0000"/>
                </a:solidFill>
                <a:cs typeface="Aharoni" pitchFamily="2" charset="-79"/>
              </a:rPr>
              <a:t>ЧТО</a:t>
            </a:r>
            <a:endParaRPr lang="ru-RU" sz="4000" dirty="0">
              <a:solidFill>
                <a:srgbClr val="FF0000"/>
              </a:solidFill>
              <a:cs typeface="Aharoni" pitchFamily="2" charset="-79"/>
            </a:endParaRPr>
          </a:p>
        </p:txBody>
      </p:sp>
      <p:sp>
        <p:nvSpPr>
          <p:cNvPr id="9" name="Прямоугольник 8"/>
          <p:cNvSpPr/>
          <p:nvPr/>
        </p:nvSpPr>
        <p:spPr>
          <a:xfrm>
            <a:off x="5715008" y="1357298"/>
            <a:ext cx="1728192" cy="1511028"/>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solidFill>
                  <a:srgbClr val="7030A0"/>
                </a:solidFill>
                <a:cs typeface="Aharoni" pitchFamily="2" charset="-79"/>
              </a:rPr>
              <a:t>ГДЕ</a:t>
            </a:r>
            <a:endParaRPr lang="ru-RU" sz="4000" dirty="0">
              <a:solidFill>
                <a:srgbClr val="7030A0"/>
              </a:solidFill>
              <a:cs typeface="Aharoni" pitchFamily="2" charset="-79"/>
            </a:endParaRPr>
          </a:p>
        </p:txBody>
      </p:sp>
      <p:sp>
        <p:nvSpPr>
          <p:cNvPr id="10" name="Прямоугольник 9"/>
          <p:cNvSpPr/>
          <p:nvPr/>
        </p:nvSpPr>
        <p:spPr>
          <a:xfrm>
            <a:off x="7715272" y="1357298"/>
            <a:ext cx="288032" cy="1500198"/>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solidFill>
                  <a:srgbClr val="FF0000"/>
                </a:solidFill>
              </a:rPr>
              <a:t>?</a:t>
            </a:r>
            <a:endParaRPr lang="ru-RU" sz="4000" dirty="0">
              <a:solidFill>
                <a:srgbClr val="FF0000"/>
              </a:solidFill>
            </a:endParaRPr>
          </a:p>
        </p:txBody>
      </p:sp>
      <p:pic>
        <p:nvPicPr>
          <p:cNvPr id="12" name="Picture 3"/>
          <p:cNvPicPr>
            <a:picLocks noChangeAspect="1" noChangeArrowheads="1"/>
          </p:cNvPicPr>
          <p:nvPr/>
        </p:nvPicPr>
        <p:blipFill>
          <a:blip r:embed="rId2" cstate="print"/>
          <a:srcRect/>
          <a:stretch>
            <a:fillRect/>
          </a:stretch>
        </p:blipFill>
        <p:spPr bwMode="auto">
          <a:xfrm>
            <a:off x="7072330" y="3571876"/>
            <a:ext cx="1357322" cy="1053957"/>
          </a:xfrm>
          <a:prstGeom prst="rect">
            <a:avLst/>
          </a:prstGeom>
          <a:noFill/>
          <a:ln w="9525">
            <a:noFill/>
            <a:miter lim="800000"/>
            <a:headEnd/>
            <a:tailEnd/>
          </a:ln>
          <a:effectLst/>
        </p:spPr>
      </p:pic>
      <p:sp>
        <p:nvSpPr>
          <p:cNvPr id="13" name="Прямоугольник 12"/>
          <p:cNvSpPr/>
          <p:nvPr/>
        </p:nvSpPr>
        <p:spPr>
          <a:xfrm>
            <a:off x="428596" y="3643314"/>
            <a:ext cx="7786742" cy="2308324"/>
          </a:xfrm>
          <a:prstGeom prst="rect">
            <a:avLst/>
          </a:prstGeom>
        </p:spPr>
        <p:txBody>
          <a:bodyPr wrap="square">
            <a:spAutoFit/>
          </a:bodyPr>
          <a:lstStyle/>
          <a:p>
            <a:pPr>
              <a:defRPr/>
            </a:pPr>
            <a:r>
              <a:rPr lang="en-US" sz="3600" dirty="0" smtClean="0">
                <a:solidFill>
                  <a:srgbClr val="0070C0"/>
                </a:solidFill>
              </a:rPr>
              <a:t>Is there  </a:t>
            </a:r>
            <a:r>
              <a:rPr lang="en-US" sz="3600" dirty="0" smtClean="0">
                <a:solidFill>
                  <a:srgbClr val="FF0000"/>
                </a:solidFill>
              </a:rPr>
              <a:t>a computer </a:t>
            </a:r>
            <a:r>
              <a:rPr lang="en-US" sz="3600" dirty="0" smtClean="0">
                <a:solidFill>
                  <a:srgbClr val="7030A0"/>
                </a:solidFill>
              </a:rPr>
              <a:t>on the table</a:t>
            </a:r>
            <a:r>
              <a:rPr lang="ru-RU" sz="3600" dirty="0" smtClean="0">
                <a:solidFill>
                  <a:srgbClr val="FF0000"/>
                </a:solidFill>
              </a:rPr>
              <a:t>?</a:t>
            </a:r>
            <a:endParaRPr lang="en-US" sz="3600" dirty="0" smtClean="0">
              <a:solidFill>
                <a:srgbClr val="FF0000"/>
              </a:solidFill>
            </a:endParaRPr>
          </a:p>
          <a:p>
            <a:pPr>
              <a:defRPr/>
            </a:pPr>
            <a:endParaRPr lang="en-US" sz="3600" dirty="0" smtClean="0">
              <a:solidFill>
                <a:srgbClr val="FF0000"/>
              </a:solidFill>
            </a:endParaRPr>
          </a:p>
          <a:p>
            <a:pPr>
              <a:defRPr/>
            </a:pPr>
            <a:endParaRPr lang="en-US" sz="3600" dirty="0" smtClean="0">
              <a:solidFill>
                <a:srgbClr val="FF0000"/>
              </a:solidFill>
            </a:endParaRPr>
          </a:p>
          <a:p>
            <a:pPr>
              <a:defRPr/>
            </a:pPr>
            <a:r>
              <a:rPr lang="ru-RU" sz="3600" dirty="0" smtClean="0">
                <a:solidFill>
                  <a:srgbClr val="0070C0"/>
                </a:solidFill>
              </a:rPr>
              <a:t>  </a:t>
            </a:r>
            <a:r>
              <a:rPr lang="en-US" sz="3600" dirty="0" smtClean="0">
                <a:solidFill>
                  <a:srgbClr val="0070C0"/>
                </a:solidFill>
              </a:rPr>
              <a:t>Are</a:t>
            </a:r>
            <a:r>
              <a:rPr lang="ru-RU" sz="3600" dirty="0" smtClean="0">
                <a:solidFill>
                  <a:srgbClr val="0070C0"/>
                </a:solidFill>
              </a:rPr>
              <a:t> </a:t>
            </a:r>
            <a:r>
              <a:rPr lang="en-US" sz="3600" dirty="0" smtClean="0">
                <a:solidFill>
                  <a:srgbClr val="0070C0"/>
                </a:solidFill>
              </a:rPr>
              <a:t>there </a:t>
            </a:r>
            <a:r>
              <a:rPr lang="en-US" sz="3600" dirty="0" smtClean="0">
                <a:solidFill>
                  <a:srgbClr val="FF0000"/>
                </a:solidFill>
              </a:rPr>
              <a:t>two book</a:t>
            </a:r>
            <a:r>
              <a:rPr lang="en-US" sz="3600" u="sng" dirty="0" smtClean="0">
                <a:solidFill>
                  <a:srgbClr val="FF0000"/>
                </a:solidFill>
              </a:rPr>
              <a:t>s</a:t>
            </a:r>
            <a:r>
              <a:rPr lang="en-US" sz="3600" dirty="0" smtClean="0">
                <a:solidFill>
                  <a:srgbClr val="FF0000"/>
                </a:solidFill>
              </a:rPr>
              <a:t> </a:t>
            </a:r>
            <a:r>
              <a:rPr lang="en-US" sz="3600" dirty="0" smtClean="0">
                <a:solidFill>
                  <a:srgbClr val="7030A0"/>
                </a:solidFill>
              </a:rPr>
              <a:t>in</a:t>
            </a:r>
            <a:r>
              <a:rPr lang="ru-RU" sz="3600" dirty="0" smtClean="0">
                <a:solidFill>
                  <a:srgbClr val="7030A0"/>
                </a:solidFill>
              </a:rPr>
              <a:t> </a:t>
            </a:r>
            <a:r>
              <a:rPr lang="en-US" sz="3600" dirty="0" smtClean="0">
                <a:solidFill>
                  <a:srgbClr val="7030A0"/>
                </a:solidFill>
              </a:rPr>
              <a:t>my bag</a:t>
            </a:r>
            <a:r>
              <a:rPr lang="ru-RU" sz="3600" dirty="0" smtClean="0">
                <a:solidFill>
                  <a:srgbClr val="FF0000"/>
                </a:solidFill>
              </a:rPr>
              <a:t>?</a:t>
            </a:r>
            <a:endParaRPr lang="ru-RU" sz="3600" dirty="0">
              <a:solidFill>
                <a:srgbClr val="FF0000"/>
              </a:solidFill>
            </a:endParaRPr>
          </a:p>
        </p:txBody>
      </p:sp>
      <p:pic>
        <p:nvPicPr>
          <p:cNvPr id="14" name="Picture 4"/>
          <p:cNvPicPr>
            <a:picLocks noChangeAspect="1" noChangeArrowheads="1"/>
          </p:cNvPicPr>
          <p:nvPr/>
        </p:nvPicPr>
        <p:blipFill>
          <a:blip r:embed="rId3" cstate="print"/>
          <a:srcRect/>
          <a:stretch>
            <a:fillRect/>
          </a:stretch>
        </p:blipFill>
        <p:spPr bwMode="auto">
          <a:xfrm>
            <a:off x="6858016" y="4929198"/>
            <a:ext cx="1430661" cy="1469782"/>
          </a:xfrm>
          <a:prstGeom prst="rect">
            <a:avLst/>
          </a:prstGeom>
          <a:noFill/>
          <a:ln w="9525">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2" name="Rectangle 8"/>
          <p:cNvSpPr>
            <a:spLocks noChangeArrowheads="1"/>
          </p:cNvSpPr>
          <p:nvPr/>
        </p:nvSpPr>
        <p:spPr bwMode="auto">
          <a:xfrm>
            <a:off x="500034" y="1357298"/>
            <a:ext cx="6508750" cy="641350"/>
          </a:xfrm>
          <a:prstGeom prst="rect">
            <a:avLst/>
          </a:prstGeom>
          <a:noFill/>
          <a:ln w="9525">
            <a:noFill/>
            <a:miter lim="800000"/>
            <a:headEnd/>
            <a:tailEnd/>
          </a:ln>
        </p:spPr>
        <p:txBody>
          <a:bodyPr wrap="none">
            <a:spAutoFit/>
          </a:bodyPr>
          <a:lstStyle/>
          <a:p>
            <a:r>
              <a:rPr lang="en-US" altLang="zh-CN" sz="3600" b="1" i="1" dirty="0">
                <a:solidFill>
                  <a:srgbClr val="D60093"/>
                </a:solidFill>
                <a:ea typeface="SimSun" pitchFamily="2" charset="-122"/>
              </a:rPr>
              <a:t>Is</a:t>
            </a:r>
            <a:r>
              <a:rPr lang="en-US" altLang="zh-CN" sz="3600" b="1" i="1" dirty="0">
                <a:ea typeface="SimSun" pitchFamily="2" charset="-122"/>
              </a:rPr>
              <a:t> there </a:t>
            </a:r>
            <a:r>
              <a:rPr lang="en-US" altLang="zh-CN" sz="3600" b="1" i="1" dirty="0">
                <a:solidFill>
                  <a:srgbClr val="3333CC"/>
                </a:solidFill>
                <a:ea typeface="SimSun" pitchFamily="2" charset="-122"/>
              </a:rPr>
              <a:t>a book</a:t>
            </a:r>
            <a:r>
              <a:rPr lang="en-US" altLang="zh-CN" sz="3600" b="1" i="1" dirty="0">
                <a:ea typeface="SimSun" pitchFamily="2" charset="-122"/>
              </a:rPr>
              <a:t> on the table </a:t>
            </a:r>
            <a:r>
              <a:rPr lang="ru-RU" altLang="zh-CN" sz="3600" b="1" i="1" dirty="0">
                <a:solidFill>
                  <a:srgbClr val="D60093"/>
                </a:solidFill>
              </a:rPr>
              <a:t>?</a:t>
            </a:r>
            <a:endParaRPr lang="ru-RU" sz="3600" b="1" i="1" dirty="0">
              <a:solidFill>
                <a:srgbClr val="D60093"/>
              </a:solidFill>
            </a:endParaRPr>
          </a:p>
        </p:txBody>
      </p:sp>
      <p:sp>
        <p:nvSpPr>
          <p:cNvPr id="6153" name="Rectangle 9"/>
          <p:cNvSpPr>
            <a:spLocks noChangeArrowheads="1"/>
          </p:cNvSpPr>
          <p:nvPr/>
        </p:nvSpPr>
        <p:spPr bwMode="auto">
          <a:xfrm>
            <a:off x="785786" y="3500438"/>
            <a:ext cx="7118350" cy="641350"/>
          </a:xfrm>
          <a:prstGeom prst="rect">
            <a:avLst/>
          </a:prstGeom>
          <a:noFill/>
          <a:ln w="9525">
            <a:noFill/>
            <a:miter lim="800000"/>
            <a:headEnd/>
            <a:tailEnd/>
          </a:ln>
        </p:spPr>
        <p:txBody>
          <a:bodyPr wrap="none">
            <a:spAutoFit/>
          </a:bodyPr>
          <a:lstStyle/>
          <a:p>
            <a:r>
              <a:rPr lang="en-US" sz="3600" b="1" i="1" dirty="0">
                <a:solidFill>
                  <a:srgbClr val="D60093"/>
                </a:solidFill>
              </a:rPr>
              <a:t>Are </a:t>
            </a:r>
            <a:r>
              <a:rPr lang="en-US" sz="3600" b="1" i="1" dirty="0"/>
              <a:t>there </a:t>
            </a:r>
            <a:r>
              <a:rPr lang="en-US" sz="3600" b="1" i="1" dirty="0">
                <a:solidFill>
                  <a:srgbClr val="3333CC"/>
                </a:solidFill>
              </a:rPr>
              <a:t>children</a:t>
            </a:r>
            <a:r>
              <a:rPr lang="en-US" sz="3600" b="1" i="1" dirty="0"/>
              <a:t> in the room </a:t>
            </a:r>
            <a:r>
              <a:rPr lang="ru-RU" altLang="zh-CN" sz="3600" b="1" i="1" dirty="0">
                <a:solidFill>
                  <a:srgbClr val="D60093"/>
                </a:solidFill>
              </a:rPr>
              <a:t>?</a:t>
            </a:r>
            <a:endParaRPr lang="ru-RU" sz="3600" b="1" i="1" dirty="0">
              <a:solidFill>
                <a:srgbClr val="D60093"/>
              </a:solidFill>
            </a:endParaRPr>
          </a:p>
        </p:txBody>
      </p:sp>
      <p:sp>
        <p:nvSpPr>
          <p:cNvPr id="6154" name="Rectangle 10"/>
          <p:cNvSpPr>
            <a:spLocks noChangeArrowheads="1"/>
          </p:cNvSpPr>
          <p:nvPr/>
        </p:nvSpPr>
        <p:spPr bwMode="auto">
          <a:xfrm>
            <a:off x="714348" y="2428868"/>
            <a:ext cx="6242050" cy="641350"/>
          </a:xfrm>
          <a:prstGeom prst="rect">
            <a:avLst/>
          </a:prstGeom>
          <a:noFill/>
          <a:ln w="9525">
            <a:noFill/>
            <a:miter lim="800000"/>
            <a:headEnd/>
            <a:tailEnd/>
          </a:ln>
        </p:spPr>
        <p:txBody>
          <a:bodyPr wrap="none" anchor="ctr">
            <a:spAutoFit/>
          </a:bodyPr>
          <a:lstStyle/>
          <a:p>
            <a:r>
              <a:rPr lang="en-US" altLang="zh-CN" sz="3600" dirty="0">
                <a:ea typeface="SimSun" pitchFamily="2" charset="-122"/>
              </a:rPr>
              <a:t>Yes, there </a:t>
            </a:r>
            <a:r>
              <a:rPr lang="en-US" altLang="zh-CN" sz="3600" dirty="0">
                <a:solidFill>
                  <a:srgbClr val="D60093"/>
                </a:solidFill>
                <a:ea typeface="SimSun" pitchFamily="2" charset="-122"/>
              </a:rPr>
              <a:t>is</a:t>
            </a:r>
            <a:r>
              <a:rPr lang="en-US" altLang="zh-CN" sz="3600" dirty="0">
                <a:ea typeface="SimSun" pitchFamily="2" charset="-122"/>
              </a:rPr>
              <a:t>. / No, there </a:t>
            </a:r>
            <a:r>
              <a:rPr lang="en-US" altLang="zh-CN" sz="3600" dirty="0">
                <a:solidFill>
                  <a:srgbClr val="D60093"/>
                </a:solidFill>
                <a:ea typeface="SimSun" pitchFamily="2" charset="-122"/>
              </a:rPr>
              <a:t>is</a:t>
            </a:r>
            <a:r>
              <a:rPr lang="en-US" altLang="zh-CN" sz="3600" dirty="0">
                <a:ea typeface="SimSun" pitchFamily="2" charset="-122"/>
              </a:rPr>
              <a:t>n’t.</a:t>
            </a:r>
            <a:r>
              <a:rPr lang="ru-RU" altLang="zh-CN" sz="1800" dirty="0"/>
              <a:t> </a:t>
            </a:r>
          </a:p>
        </p:txBody>
      </p:sp>
      <p:sp>
        <p:nvSpPr>
          <p:cNvPr id="6155" name="Rectangle 11"/>
          <p:cNvSpPr>
            <a:spLocks noChangeArrowheads="1"/>
          </p:cNvSpPr>
          <p:nvPr/>
        </p:nvSpPr>
        <p:spPr bwMode="auto">
          <a:xfrm>
            <a:off x="857224" y="4714884"/>
            <a:ext cx="6838950" cy="641350"/>
          </a:xfrm>
          <a:prstGeom prst="rect">
            <a:avLst/>
          </a:prstGeom>
          <a:noFill/>
          <a:ln w="9525">
            <a:noFill/>
            <a:miter lim="800000"/>
            <a:headEnd/>
            <a:tailEnd/>
          </a:ln>
        </p:spPr>
        <p:txBody>
          <a:bodyPr wrap="none" anchor="ctr">
            <a:spAutoFit/>
          </a:bodyPr>
          <a:lstStyle/>
          <a:p>
            <a:r>
              <a:rPr lang="en-US" sz="3600" dirty="0"/>
              <a:t>Yes, there </a:t>
            </a:r>
            <a:r>
              <a:rPr lang="en-US" sz="3600" dirty="0">
                <a:solidFill>
                  <a:srgbClr val="D60093"/>
                </a:solidFill>
              </a:rPr>
              <a:t>are</a:t>
            </a:r>
            <a:r>
              <a:rPr lang="en-US" sz="3600" dirty="0"/>
              <a:t>. / No, there </a:t>
            </a:r>
            <a:r>
              <a:rPr lang="en-US" sz="3600" dirty="0">
                <a:solidFill>
                  <a:srgbClr val="D60093"/>
                </a:solidFill>
              </a:rPr>
              <a:t>are</a:t>
            </a:r>
            <a:r>
              <a:rPr lang="en-US" sz="3600" dirty="0"/>
              <a:t>n’t.</a:t>
            </a:r>
          </a:p>
        </p:txBody>
      </p:sp>
      <p:sp>
        <p:nvSpPr>
          <p:cNvPr id="6156" name="Line 12"/>
          <p:cNvSpPr>
            <a:spLocks noChangeShapeType="1"/>
          </p:cNvSpPr>
          <p:nvPr/>
        </p:nvSpPr>
        <p:spPr bwMode="auto">
          <a:xfrm>
            <a:off x="1643042" y="1928802"/>
            <a:ext cx="357190" cy="571504"/>
          </a:xfrm>
          <a:prstGeom prst="line">
            <a:avLst/>
          </a:prstGeom>
          <a:noFill/>
          <a:ln w="25400">
            <a:solidFill>
              <a:srgbClr val="FF0000"/>
            </a:solidFill>
            <a:round/>
            <a:headEnd/>
            <a:tailEnd type="triangle" w="med" len="med"/>
          </a:ln>
        </p:spPr>
        <p:txBody>
          <a:bodyPr/>
          <a:lstStyle/>
          <a:p>
            <a:endParaRPr lang="ru-RU"/>
          </a:p>
        </p:txBody>
      </p:sp>
      <p:sp>
        <p:nvSpPr>
          <p:cNvPr id="6157" name="Line 13"/>
          <p:cNvSpPr>
            <a:spLocks noChangeShapeType="1"/>
          </p:cNvSpPr>
          <p:nvPr/>
        </p:nvSpPr>
        <p:spPr bwMode="auto">
          <a:xfrm>
            <a:off x="714348" y="1928802"/>
            <a:ext cx="2143140" cy="571504"/>
          </a:xfrm>
          <a:prstGeom prst="line">
            <a:avLst/>
          </a:prstGeom>
          <a:noFill/>
          <a:ln w="25400">
            <a:solidFill>
              <a:srgbClr val="FF0000"/>
            </a:solidFill>
            <a:round/>
            <a:headEnd/>
            <a:tailEnd type="triangle" w="med" len="med"/>
          </a:ln>
        </p:spPr>
        <p:txBody>
          <a:bodyPr/>
          <a:lstStyle/>
          <a:p>
            <a:endParaRPr lang="ru-RU"/>
          </a:p>
        </p:txBody>
      </p:sp>
      <p:sp>
        <p:nvSpPr>
          <p:cNvPr id="6158" name="Line 14"/>
          <p:cNvSpPr>
            <a:spLocks noChangeShapeType="1"/>
          </p:cNvSpPr>
          <p:nvPr/>
        </p:nvSpPr>
        <p:spPr bwMode="auto">
          <a:xfrm>
            <a:off x="2214546" y="4214818"/>
            <a:ext cx="144462" cy="647700"/>
          </a:xfrm>
          <a:prstGeom prst="line">
            <a:avLst/>
          </a:prstGeom>
          <a:noFill/>
          <a:ln w="25400">
            <a:solidFill>
              <a:srgbClr val="FF0000"/>
            </a:solidFill>
            <a:round/>
            <a:headEnd/>
            <a:tailEnd type="triangle" w="med" len="med"/>
          </a:ln>
        </p:spPr>
        <p:txBody>
          <a:bodyPr/>
          <a:lstStyle/>
          <a:p>
            <a:endParaRPr lang="ru-RU"/>
          </a:p>
        </p:txBody>
      </p:sp>
      <p:sp>
        <p:nvSpPr>
          <p:cNvPr id="6159" name="Line 15"/>
          <p:cNvSpPr>
            <a:spLocks noChangeShapeType="1"/>
          </p:cNvSpPr>
          <p:nvPr/>
        </p:nvSpPr>
        <p:spPr bwMode="auto">
          <a:xfrm>
            <a:off x="1071538" y="4071942"/>
            <a:ext cx="2071702" cy="785818"/>
          </a:xfrm>
          <a:prstGeom prst="line">
            <a:avLst/>
          </a:prstGeom>
          <a:noFill/>
          <a:ln w="25400">
            <a:solidFill>
              <a:srgbClr val="FF0000"/>
            </a:solidFill>
            <a:round/>
            <a:headEnd/>
            <a:tailEnd type="triangle" w="med" len="med"/>
          </a:ln>
        </p:spPr>
        <p:txBody>
          <a:bodyPr/>
          <a:lstStyle/>
          <a:p>
            <a:endParaRPr lang="ru-RU"/>
          </a:p>
        </p:txBody>
      </p:sp>
      <p:sp>
        <p:nvSpPr>
          <p:cNvPr id="12" name="TextBox 11"/>
          <p:cNvSpPr txBox="1"/>
          <p:nvPr/>
        </p:nvSpPr>
        <p:spPr>
          <a:xfrm>
            <a:off x="642910" y="357166"/>
            <a:ext cx="3429024" cy="646331"/>
          </a:xfrm>
          <a:prstGeom prst="rect">
            <a:avLst/>
          </a:prstGeom>
          <a:noFill/>
        </p:spPr>
        <p:txBody>
          <a:bodyPr wrap="square" rtlCol="0">
            <a:spAutoFit/>
          </a:bodyPr>
          <a:lstStyle/>
          <a:p>
            <a:r>
              <a:rPr lang="ru-RU" sz="3600" b="1" dirty="0" smtClean="0">
                <a:cs typeface="Aharoni" panose="02010803020104030203" pitchFamily="2" charset="-79"/>
              </a:rPr>
              <a:t>Краткие ответы</a:t>
            </a:r>
          </a:p>
        </p:txBody>
      </p:sp>
      <p:pic>
        <p:nvPicPr>
          <p:cNvPr id="13" name="Picture 3"/>
          <p:cNvPicPr>
            <a:picLocks noChangeAspect="1" noChangeArrowheads="1"/>
          </p:cNvPicPr>
          <p:nvPr/>
        </p:nvPicPr>
        <p:blipFill>
          <a:blip r:embed="rId2" cstate="print"/>
          <a:srcRect/>
          <a:stretch>
            <a:fillRect/>
          </a:stretch>
        </p:blipFill>
        <p:spPr bwMode="auto">
          <a:xfrm>
            <a:off x="6643702" y="1214422"/>
            <a:ext cx="1706519" cy="1645161"/>
          </a:xfrm>
          <a:prstGeom prst="rect">
            <a:avLst/>
          </a:prstGeom>
          <a:noFill/>
          <a:ln w="9525">
            <a:noFill/>
            <a:miter lim="800000"/>
            <a:headEnd/>
            <a:tailEnd/>
          </a:ln>
          <a:effectLst/>
        </p:spPr>
      </p:pic>
      <p:pic>
        <p:nvPicPr>
          <p:cNvPr id="14" name="Picture 2"/>
          <p:cNvPicPr>
            <a:picLocks noChangeAspect="1" noChangeArrowheads="1"/>
          </p:cNvPicPr>
          <p:nvPr/>
        </p:nvPicPr>
        <p:blipFill>
          <a:blip r:embed="rId3" cstate="print"/>
          <a:srcRect/>
          <a:stretch>
            <a:fillRect/>
          </a:stretch>
        </p:blipFill>
        <p:spPr bwMode="auto">
          <a:xfrm>
            <a:off x="7000892" y="3786190"/>
            <a:ext cx="1857388" cy="1228547"/>
          </a:xfrm>
          <a:prstGeom prst="rect">
            <a:avLst/>
          </a:prstGeom>
          <a:noFill/>
          <a:ln w="9525">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152">
                                            <p:txEl>
                                              <p:pRg st="0" end="0"/>
                                            </p:txEl>
                                          </p:spTgt>
                                        </p:tgtEl>
                                        <p:attrNameLst>
                                          <p:attrName>style.visibility</p:attrName>
                                        </p:attrNameLst>
                                      </p:cBhvr>
                                      <p:to>
                                        <p:strVal val="visible"/>
                                      </p:to>
                                    </p:set>
                                    <p:animEffect transition="in" filter="blinds(horizontal)">
                                      <p:cBhvr>
                                        <p:cTn id="7" dur="500"/>
                                        <p:tgtEl>
                                          <p:spTgt spid="615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615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6154">
                                            <p:txEl>
                                              <p:pRg st="0" end="0"/>
                                            </p:txEl>
                                          </p:spTgt>
                                        </p:tgtEl>
                                        <p:attrNameLst>
                                          <p:attrName>ppt_w</p:attrName>
                                        </p:attrNameLst>
                                      </p:cBhvr>
                                    </p:anim>
                                    <p:anim by="(#ppt_w*0.50)" calcmode="lin" valueType="num">
                                      <p:cBhvr>
                                        <p:cTn id="13" dur="500" decel="50000" autoRev="1" fill="hold">
                                          <p:stCondLst>
                                            <p:cond delay="0"/>
                                          </p:stCondLst>
                                        </p:cTn>
                                        <p:tgtEl>
                                          <p:spTgt spid="6154">
                                            <p:txEl>
                                              <p:pRg st="0" end="0"/>
                                            </p:txEl>
                                          </p:spTgt>
                                        </p:tgtEl>
                                        <p:attrNameLst>
                                          <p:attrName>ppt_x</p:attrName>
                                        </p:attrNameLst>
                                      </p:cBhvr>
                                    </p:anim>
                                    <p:anim from="(-#ppt_h/2)" to="(#ppt_y)" calcmode="lin" valueType="num">
                                      <p:cBhvr>
                                        <p:cTn id="14" dur="1000" fill="hold">
                                          <p:stCondLst>
                                            <p:cond delay="0"/>
                                          </p:stCondLst>
                                        </p:cTn>
                                        <p:tgtEl>
                                          <p:spTgt spid="6154">
                                            <p:txEl>
                                              <p:pRg st="0" end="0"/>
                                            </p:txEl>
                                          </p:spTgt>
                                        </p:tgtEl>
                                        <p:attrNameLst>
                                          <p:attrName>ppt_y</p:attrName>
                                        </p:attrNameLst>
                                      </p:cBhvr>
                                    </p:anim>
                                    <p:animRot by="21600000">
                                      <p:cBhvr>
                                        <p:cTn id="15" dur="1000" fill="hold">
                                          <p:stCondLst>
                                            <p:cond delay="0"/>
                                          </p:stCondLst>
                                        </p:cTn>
                                        <p:tgtEl>
                                          <p:spTgt spid="6154">
                                            <p:txEl>
                                              <p:pRg st="0" end="0"/>
                                            </p:txEl>
                                          </p:spTgt>
                                        </p:tgtEl>
                                        <p:attrNameLst>
                                          <p:attrName>r</p:attrName>
                                        </p:attrNameLst>
                                      </p:cBhvr>
                                    </p:animRot>
                                  </p:childTnLst>
                                </p:cTn>
                              </p:par>
                            </p:childTnLst>
                          </p:cTn>
                        </p:par>
                        <p:par>
                          <p:cTn id="16" fill="hold">
                            <p:stCondLst>
                              <p:cond delay="3600"/>
                            </p:stCondLst>
                            <p:childTnLst>
                              <p:par>
                                <p:cTn id="17" presetID="10" presetClass="entr" presetSubtype="0" fill="hold" grpId="0" nodeType="afterEffect">
                                  <p:stCondLst>
                                    <p:cond delay="0"/>
                                  </p:stCondLst>
                                  <p:childTnLst>
                                    <p:set>
                                      <p:cBhvr>
                                        <p:cTn id="18" dur="1" fill="hold">
                                          <p:stCondLst>
                                            <p:cond delay="0"/>
                                          </p:stCondLst>
                                        </p:cTn>
                                        <p:tgtEl>
                                          <p:spTgt spid="6156"/>
                                        </p:tgtEl>
                                        <p:attrNameLst>
                                          <p:attrName>style.visibility</p:attrName>
                                        </p:attrNameLst>
                                      </p:cBhvr>
                                      <p:to>
                                        <p:strVal val="visible"/>
                                      </p:to>
                                    </p:set>
                                    <p:animEffect transition="in" filter="fade">
                                      <p:cBhvr>
                                        <p:cTn id="19" dur="2000"/>
                                        <p:tgtEl>
                                          <p:spTgt spid="6156"/>
                                        </p:tgtEl>
                                      </p:cBhvr>
                                    </p:animEffect>
                                  </p:childTnLst>
                                </p:cTn>
                              </p:par>
                            </p:childTnLst>
                          </p:cTn>
                        </p:par>
                        <p:par>
                          <p:cTn id="20" fill="hold">
                            <p:stCondLst>
                              <p:cond delay="5600"/>
                            </p:stCondLst>
                            <p:childTnLst>
                              <p:par>
                                <p:cTn id="21" presetID="10" presetClass="entr" presetSubtype="0" fill="hold" grpId="0" nodeType="afterEffect">
                                  <p:stCondLst>
                                    <p:cond delay="0"/>
                                  </p:stCondLst>
                                  <p:childTnLst>
                                    <p:set>
                                      <p:cBhvr>
                                        <p:cTn id="22" dur="1" fill="hold">
                                          <p:stCondLst>
                                            <p:cond delay="0"/>
                                          </p:stCondLst>
                                        </p:cTn>
                                        <p:tgtEl>
                                          <p:spTgt spid="6157"/>
                                        </p:tgtEl>
                                        <p:attrNameLst>
                                          <p:attrName>style.visibility</p:attrName>
                                        </p:attrNameLst>
                                      </p:cBhvr>
                                      <p:to>
                                        <p:strVal val="visible"/>
                                      </p:to>
                                    </p:set>
                                    <p:animEffect transition="in" filter="fade">
                                      <p:cBhvr>
                                        <p:cTn id="23" dur="2000"/>
                                        <p:tgtEl>
                                          <p:spTgt spid="6157"/>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6153"/>
                                        </p:tgtEl>
                                        <p:attrNameLst>
                                          <p:attrName>style.visibility</p:attrName>
                                        </p:attrNameLst>
                                      </p:cBhvr>
                                      <p:to>
                                        <p:strVal val="visible"/>
                                      </p:to>
                                    </p:set>
                                    <p:animEffect transition="in" filter="blinds(horizontal)">
                                      <p:cBhvr>
                                        <p:cTn id="28" dur="500"/>
                                        <p:tgtEl>
                                          <p:spTgt spid="6153"/>
                                        </p:tgtEl>
                                      </p:cBhvr>
                                    </p:animEffect>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grpId="0" nodeType="clickEffect">
                                  <p:stCondLst>
                                    <p:cond delay="0"/>
                                  </p:stCondLst>
                                  <p:iterate type="lt">
                                    <p:tmPct val="5000"/>
                                  </p:iterate>
                                  <p:childTnLst>
                                    <p:set>
                                      <p:cBhvr>
                                        <p:cTn id="32" dur="1" fill="hold">
                                          <p:stCondLst>
                                            <p:cond delay="0"/>
                                          </p:stCondLst>
                                        </p:cTn>
                                        <p:tgtEl>
                                          <p:spTgt spid="6155"/>
                                        </p:tgtEl>
                                        <p:attrNameLst>
                                          <p:attrName>style.visibility</p:attrName>
                                        </p:attrNameLst>
                                      </p:cBhvr>
                                      <p:to>
                                        <p:strVal val="visible"/>
                                      </p:to>
                                    </p:set>
                                    <p:anim calcmode="lin" valueType="num">
                                      <p:cBhvr>
                                        <p:cTn id="33" dur="1000" fill="hold"/>
                                        <p:tgtEl>
                                          <p:spTgt spid="6155"/>
                                        </p:tgtEl>
                                        <p:attrNameLst>
                                          <p:attrName>ppt_w</p:attrName>
                                        </p:attrNameLst>
                                      </p:cBhvr>
                                      <p:tavLst>
                                        <p:tav tm="0">
                                          <p:val>
                                            <p:fltVal val="0"/>
                                          </p:val>
                                        </p:tav>
                                        <p:tav tm="100000">
                                          <p:val>
                                            <p:strVal val="#ppt_w"/>
                                          </p:val>
                                        </p:tav>
                                      </p:tavLst>
                                    </p:anim>
                                    <p:anim calcmode="lin" valueType="num">
                                      <p:cBhvr>
                                        <p:cTn id="34" dur="1000" fill="hold"/>
                                        <p:tgtEl>
                                          <p:spTgt spid="6155"/>
                                        </p:tgtEl>
                                        <p:attrNameLst>
                                          <p:attrName>ppt_h</p:attrName>
                                        </p:attrNameLst>
                                      </p:cBhvr>
                                      <p:tavLst>
                                        <p:tav tm="0">
                                          <p:val>
                                            <p:fltVal val="0"/>
                                          </p:val>
                                        </p:tav>
                                        <p:tav tm="100000">
                                          <p:val>
                                            <p:strVal val="#ppt_h"/>
                                          </p:val>
                                        </p:tav>
                                      </p:tavLst>
                                    </p:anim>
                                    <p:anim calcmode="lin" valueType="num">
                                      <p:cBhvr>
                                        <p:cTn id="35" dur="1000" fill="hold"/>
                                        <p:tgtEl>
                                          <p:spTgt spid="6155"/>
                                        </p:tgtEl>
                                        <p:attrNameLst>
                                          <p:attrName>style.rotation</p:attrName>
                                        </p:attrNameLst>
                                      </p:cBhvr>
                                      <p:tavLst>
                                        <p:tav tm="0">
                                          <p:val>
                                            <p:fltVal val="90"/>
                                          </p:val>
                                        </p:tav>
                                        <p:tav tm="100000">
                                          <p:val>
                                            <p:fltVal val="0"/>
                                          </p:val>
                                        </p:tav>
                                      </p:tavLst>
                                    </p:anim>
                                    <p:animEffect transition="in" filter="fade">
                                      <p:cBhvr>
                                        <p:cTn id="36" dur="1000"/>
                                        <p:tgtEl>
                                          <p:spTgt spid="6155"/>
                                        </p:tgtEl>
                                      </p:cBhvr>
                                    </p:animEffect>
                                  </p:childTnLst>
                                </p:cTn>
                              </p:par>
                            </p:childTnLst>
                          </p:cTn>
                        </p:par>
                        <p:par>
                          <p:cTn id="37" fill="hold">
                            <p:stCondLst>
                              <p:cond delay="2400"/>
                            </p:stCondLst>
                            <p:childTnLst>
                              <p:par>
                                <p:cTn id="38" presetID="10" presetClass="entr" presetSubtype="0" fill="hold" grpId="0" nodeType="afterEffect">
                                  <p:stCondLst>
                                    <p:cond delay="0"/>
                                  </p:stCondLst>
                                  <p:childTnLst>
                                    <p:set>
                                      <p:cBhvr>
                                        <p:cTn id="39" dur="1" fill="hold">
                                          <p:stCondLst>
                                            <p:cond delay="0"/>
                                          </p:stCondLst>
                                        </p:cTn>
                                        <p:tgtEl>
                                          <p:spTgt spid="6158"/>
                                        </p:tgtEl>
                                        <p:attrNameLst>
                                          <p:attrName>style.visibility</p:attrName>
                                        </p:attrNameLst>
                                      </p:cBhvr>
                                      <p:to>
                                        <p:strVal val="visible"/>
                                      </p:to>
                                    </p:set>
                                    <p:animEffect transition="in" filter="fade">
                                      <p:cBhvr>
                                        <p:cTn id="40" dur="2000"/>
                                        <p:tgtEl>
                                          <p:spTgt spid="6158"/>
                                        </p:tgtEl>
                                      </p:cBhvr>
                                    </p:animEffect>
                                  </p:childTnLst>
                                </p:cTn>
                              </p:par>
                            </p:childTnLst>
                          </p:cTn>
                        </p:par>
                        <p:par>
                          <p:cTn id="41" fill="hold">
                            <p:stCondLst>
                              <p:cond delay="4400"/>
                            </p:stCondLst>
                            <p:childTnLst>
                              <p:par>
                                <p:cTn id="42" presetID="10" presetClass="entr" presetSubtype="0" fill="hold" grpId="0" nodeType="afterEffect">
                                  <p:stCondLst>
                                    <p:cond delay="0"/>
                                  </p:stCondLst>
                                  <p:childTnLst>
                                    <p:set>
                                      <p:cBhvr>
                                        <p:cTn id="43" dur="1" fill="hold">
                                          <p:stCondLst>
                                            <p:cond delay="0"/>
                                          </p:stCondLst>
                                        </p:cTn>
                                        <p:tgtEl>
                                          <p:spTgt spid="6159"/>
                                        </p:tgtEl>
                                        <p:attrNameLst>
                                          <p:attrName>style.visibility</p:attrName>
                                        </p:attrNameLst>
                                      </p:cBhvr>
                                      <p:to>
                                        <p:strVal val="visible"/>
                                      </p:to>
                                    </p:set>
                                    <p:animEffect transition="in" filter="fade">
                                      <p:cBhvr>
                                        <p:cTn id="44" dur="2000"/>
                                        <p:tgtEl>
                                          <p:spTgt spid="61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3" grpId="0"/>
      <p:bldP spid="6155" grpId="0"/>
      <p:bldP spid="6156" grpId="0" animBg="1"/>
      <p:bldP spid="6157" grpId="0" animBg="1"/>
      <p:bldP spid="6158" grpId="0" animBg="1"/>
      <p:bldP spid="615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71472" y="1142984"/>
            <a:ext cx="7858180" cy="5056641"/>
          </a:xfrm>
          <a:prstGeom prst="rect">
            <a:avLst/>
          </a:prstGeom>
        </p:spPr>
        <p:txBody>
          <a:bodyPr wrap="square">
            <a:spAutoFit/>
          </a:bodyPr>
          <a:lstStyle/>
          <a:p>
            <a:pPr marL="457200" indent="-457200" fontAlgn="base">
              <a:lnSpc>
                <a:spcPct val="125000"/>
              </a:lnSpc>
              <a:buFont typeface="+mj-lt"/>
              <a:buAutoNum type="arabicPeriod"/>
            </a:pPr>
            <a:r>
              <a:rPr lang="en-US" sz="2600" dirty="0" smtClean="0"/>
              <a:t>There _____ two cups of tea on the table.</a:t>
            </a:r>
          </a:p>
          <a:p>
            <a:pPr marL="457200" indent="-457200" fontAlgn="base">
              <a:lnSpc>
                <a:spcPct val="125000"/>
              </a:lnSpc>
              <a:buFont typeface="+mj-lt"/>
              <a:buAutoNum type="arabicPeriod"/>
            </a:pPr>
            <a:r>
              <a:rPr lang="en-US" sz="2600" dirty="0" smtClean="0"/>
              <a:t>There _____ some milk in the cup.</a:t>
            </a:r>
          </a:p>
          <a:p>
            <a:pPr marL="457200" indent="-457200" fontAlgn="base">
              <a:lnSpc>
                <a:spcPct val="125000"/>
              </a:lnSpc>
              <a:buFont typeface="+mj-lt"/>
              <a:buAutoNum type="arabicPeriod"/>
            </a:pPr>
            <a:r>
              <a:rPr lang="en-US" sz="2600" dirty="0" smtClean="0"/>
              <a:t>There _____ an orange in the salad.</a:t>
            </a:r>
          </a:p>
          <a:p>
            <a:pPr marL="457200" indent="-457200" fontAlgn="base">
              <a:lnSpc>
                <a:spcPct val="125000"/>
              </a:lnSpc>
              <a:buFont typeface="+mj-lt"/>
              <a:buAutoNum type="arabicPeriod"/>
            </a:pPr>
            <a:r>
              <a:rPr lang="en-US" sz="2600" dirty="0" smtClean="0"/>
              <a:t>There _____ six balls in the box.</a:t>
            </a:r>
          </a:p>
          <a:p>
            <a:pPr marL="457200" indent="-457200" fontAlgn="base">
              <a:lnSpc>
                <a:spcPct val="125000"/>
              </a:lnSpc>
              <a:buFont typeface="+mj-lt"/>
              <a:buAutoNum type="arabicPeriod"/>
            </a:pPr>
            <a:r>
              <a:rPr lang="en-US" sz="2600" dirty="0" smtClean="0"/>
              <a:t>There _____ some cheese on the plate.</a:t>
            </a:r>
          </a:p>
          <a:p>
            <a:pPr marL="457200" indent="-457200" fontAlgn="base">
              <a:lnSpc>
                <a:spcPct val="125000"/>
              </a:lnSpc>
              <a:buFont typeface="+mj-lt"/>
              <a:buAutoNum type="arabicPeriod"/>
            </a:pPr>
            <a:r>
              <a:rPr lang="en-US" sz="2600" dirty="0" smtClean="0"/>
              <a:t>There ______ a blue chair at the door.</a:t>
            </a:r>
          </a:p>
          <a:p>
            <a:pPr marL="457200" indent="-457200" fontAlgn="base">
              <a:lnSpc>
                <a:spcPct val="125000"/>
              </a:lnSpc>
              <a:buFont typeface="+mj-lt"/>
              <a:buAutoNum type="arabicPeriod"/>
            </a:pPr>
            <a:r>
              <a:rPr lang="en-US" sz="2600" dirty="0" smtClean="0"/>
              <a:t>There _____ five chicks and a hen on the farm.</a:t>
            </a:r>
          </a:p>
          <a:p>
            <a:pPr marL="457200" indent="-457200" fontAlgn="base">
              <a:lnSpc>
                <a:spcPct val="125000"/>
              </a:lnSpc>
              <a:buFont typeface="+mj-lt"/>
              <a:buAutoNum type="arabicPeriod"/>
            </a:pPr>
            <a:r>
              <a:rPr lang="en-US" sz="2600" dirty="0" smtClean="0"/>
              <a:t>There _____ a table and nine desks in the classroom.</a:t>
            </a:r>
          </a:p>
          <a:p>
            <a:pPr marL="457200" indent="-457200" fontAlgn="base">
              <a:lnSpc>
                <a:spcPct val="125000"/>
              </a:lnSpc>
              <a:buFont typeface="+mj-lt"/>
              <a:buAutoNum type="arabicPeriod"/>
            </a:pPr>
            <a:r>
              <a:rPr lang="en-US" sz="2600" dirty="0" smtClean="0"/>
              <a:t>There _____ a big window to the left of the door.</a:t>
            </a:r>
          </a:p>
          <a:p>
            <a:pPr marL="457200" indent="-457200" fontAlgn="base">
              <a:lnSpc>
                <a:spcPct val="125000"/>
              </a:lnSpc>
              <a:buFont typeface="+mj-lt"/>
              <a:buAutoNum type="arabicPeriod"/>
            </a:pPr>
            <a:r>
              <a:rPr lang="en-US" sz="2600" dirty="0" smtClean="0"/>
              <a:t>There _____ three rooms in our country house.</a:t>
            </a:r>
          </a:p>
        </p:txBody>
      </p:sp>
      <p:sp>
        <p:nvSpPr>
          <p:cNvPr id="3" name="Прямоугольник 2"/>
          <p:cNvSpPr/>
          <p:nvPr/>
        </p:nvSpPr>
        <p:spPr>
          <a:xfrm>
            <a:off x="642910" y="285728"/>
            <a:ext cx="4732386" cy="584775"/>
          </a:xfrm>
          <a:prstGeom prst="rect">
            <a:avLst/>
          </a:prstGeom>
        </p:spPr>
        <p:txBody>
          <a:bodyPr wrap="none">
            <a:spAutoFit/>
          </a:bodyPr>
          <a:lstStyle/>
          <a:p>
            <a:r>
              <a:rPr lang="en-US" sz="3200" b="1" i="1" u="sng" dirty="0" smtClean="0"/>
              <a:t>Ex.1.</a:t>
            </a:r>
            <a:r>
              <a:rPr lang="en-US" sz="3200" i="1" dirty="0" smtClean="0"/>
              <a:t> </a:t>
            </a:r>
            <a:r>
              <a:rPr lang="ru-RU" sz="3200" i="1" dirty="0" smtClean="0"/>
              <a:t>Вставьте </a:t>
            </a:r>
            <a:r>
              <a:rPr lang="en-US" sz="3200" i="1" dirty="0" smtClean="0">
                <a:solidFill>
                  <a:srgbClr val="0070C0"/>
                </a:solidFill>
              </a:rPr>
              <a:t>is</a:t>
            </a:r>
            <a:r>
              <a:rPr lang="en-US" sz="3200" i="1" dirty="0" smtClean="0"/>
              <a:t> </a:t>
            </a:r>
            <a:r>
              <a:rPr lang="ru-RU" sz="3200" i="1" dirty="0" smtClean="0"/>
              <a:t>или</a:t>
            </a:r>
            <a:r>
              <a:rPr lang="ru-RU" sz="3200" i="1" dirty="0" smtClean="0">
                <a:solidFill>
                  <a:srgbClr val="0070C0"/>
                </a:solidFill>
              </a:rPr>
              <a:t> </a:t>
            </a:r>
            <a:r>
              <a:rPr lang="en-US" sz="3200" i="1" dirty="0" smtClean="0">
                <a:solidFill>
                  <a:srgbClr val="0070C0"/>
                </a:solidFill>
              </a:rPr>
              <a:t>are</a:t>
            </a:r>
            <a:r>
              <a:rPr lang="en-US" sz="3200" i="1" dirty="0" smtClean="0"/>
              <a:t>.</a:t>
            </a:r>
            <a:endParaRPr lang="ru-RU" sz="3200"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169</TotalTime>
  <Words>462</Words>
  <Application>Microsoft Office PowerPoint</Application>
  <PresentationFormat>Экран (4:3)</PresentationFormat>
  <Paragraphs>241</Paragraphs>
  <Slides>28</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28</vt:i4>
      </vt:variant>
    </vt:vector>
  </HeadingPairs>
  <TitlesOfParts>
    <vt:vector size="29" baseType="lpstr">
      <vt:lpstr>Тема Office</vt:lpstr>
      <vt:lpstr>Конструкция there is / there are</vt:lpstr>
      <vt:lpstr>Слайд 2</vt:lpstr>
      <vt:lpstr>is или are?</vt:lpstr>
      <vt:lpstr>Схема утвердительного предложения</vt:lpstr>
      <vt:lpstr>Слайд 5</vt:lpstr>
      <vt:lpstr>Слайд 6</vt:lpstr>
      <vt:lpstr>Схема вопросительного предложения</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cp:lastModifiedBy>www</cp:lastModifiedBy>
  <cp:revision>51</cp:revision>
  <dcterms:modified xsi:type="dcterms:W3CDTF">2022-04-14T10:00:41Z</dcterms:modified>
</cp:coreProperties>
</file>