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4" r:id="rId2"/>
    <p:sldId id="288" r:id="rId3"/>
    <p:sldId id="273" r:id="rId4"/>
    <p:sldId id="280" r:id="rId5"/>
    <p:sldId id="272" r:id="rId6"/>
    <p:sldId id="284" r:id="rId7"/>
    <p:sldId id="275" r:id="rId8"/>
    <p:sldId id="276" r:id="rId9"/>
    <p:sldId id="281" r:id="rId10"/>
    <p:sldId id="282" r:id="rId11"/>
    <p:sldId id="283" r:id="rId12"/>
    <p:sldId id="285" r:id="rId13"/>
    <p:sldId id="277" r:id="rId14"/>
    <p:sldId id="278" r:id="rId15"/>
    <p:sldId id="279" r:id="rId16"/>
    <p:sldId id="287" r:id="rId17"/>
    <p:sldId id="261" r:id="rId18"/>
    <p:sldId id="262" r:id="rId19"/>
    <p:sldId id="263" r:id="rId20"/>
    <p:sldId id="267" r:id="rId21"/>
    <p:sldId id="268" r:id="rId22"/>
    <p:sldId id="264" r:id="rId23"/>
    <p:sldId id="270" r:id="rId24"/>
    <p:sldId id="265" r:id="rId25"/>
    <p:sldId id="289" r:id="rId26"/>
    <p:sldId id="286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60" y="5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4F24FB5-AC6F-497B-8F45-6C225496EF18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2DA835C-3DCF-4F38-B783-DDDA90C241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F24FB5-AC6F-497B-8F45-6C225496EF18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DA835C-3DCF-4F38-B783-DDDA90C241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F24FB5-AC6F-497B-8F45-6C225496EF18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DA835C-3DCF-4F38-B783-DDDA90C241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F24FB5-AC6F-497B-8F45-6C225496EF18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DA835C-3DCF-4F38-B783-DDDA90C241A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F24FB5-AC6F-497B-8F45-6C225496EF18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DA835C-3DCF-4F38-B783-DDDA90C241A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F24FB5-AC6F-497B-8F45-6C225496EF18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DA835C-3DCF-4F38-B783-DDDA90C241A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F24FB5-AC6F-497B-8F45-6C225496EF18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DA835C-3DCF-4F38-B783-DDDA90C241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F24FB5-AC6F-497B-8F45-6C225496EF18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DA835C-3DCF-4F38-B783-DDDA90C241A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F24FB5-AC6F-497B-8F45-6C225496EF18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DA835C-3DCF-4F38-B783-DDDA90C241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4F24FB5-AC6F-497B-8F45-6C225496EF18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DA835C-3DCF-4F38-B783-DDDA90C241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4F24FB5-AC6F-497B-8F45-6C225496EF18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2DA835C-3DCF-4F38-B783-DDDA90C241A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4F24FB5-AC6F-497B-8F45-6C225496EF18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82DA835C-3DCF-4F38-B783-DDDA90C241A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0"/>
            <a:ext cx="7772400" cy="1829761"/>
          </a:xfrm>
        </p:spPr>
        <p:txBody>
          <a:bodyPr>
            <a:normAutofit fontScale="90000"/>
          </a:bodyPr>
          <a:lstStyle/>
          <a:p>
            <a:pPr fontAlgn="base"/>
            <a:r>
              <a:rPr lang="ru-RU" i="1" dirty="0">
                <a:solidFill>
                  <a:srgbClr val="0070C0"/>
                </a:solidFill>
              </a:rPr>
              <a:t>Когда отмечают День пожилого человека?</a:t>
            </a:r>
            <a:r>
              <a:rPr lang="ru-RU" dirty="0">
                <a:solidFill>
                  <a:srgbClr val="0070C0"/>
                </a:solidFill>
              </a:rPr>
              <a:t/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dirty="0"/>
              <a:t>День пожилых людей отмечают 1 октября, праздник является международным.</a:t>
            </a:r>
            <a:br>
              <a:rPr lang="ru-RU" dirty="0"/>
            </a:br>
            <a:r>
              <a:rPr lang="ru-RU" dirty="0"/>
              <a:t>Эта дата выбрана не случайно, присутствует некий символизм: осень, как и старость – это золотая пора нашей жизни.</a:t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400" dirty="0" smtClean="0"/>
              <a:t>Классный час на тему: </a:t>
            </a:r>
            <a:br>
              <a:rPr lang="ru-RU" sz="4400" dirty="0" smtClean="0"/>
            </a:br>
            <a:r>
              <a:rPr lang="ru-RU" sz="4400" i="1" dirty="0" smtClean="0">
                <a:solidFill>
                  <a:srgbClr val="7030A0"/>
                </a:solidFill>
              </a:rPr>
              <a:t>«День пожилого человека» </a:t>
            </a:r>
            <a:endParaRPr lang="ru-RU" sz="4400" i="1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4000" b="1" i="1" dirty="0" smtClean="0">
                <a:solidFill>
                  <a:schemeClr val="accent6">
                    <a:lumMod val="75000"/>
                  </a:schemeClr>
                </a:solidFill>
              </a:rPr>
              <a:t>Подготовила : </a:t>
            </a:r>
            <a:r>
              <a:rPr lang="ru-RU" sz="4000" b="1" i="1" dirty="0" err="1" smtClean="0">
                <a:solidFill>
                  <a:schemeClr val="accent6">
                    <a:lumMod val="75000"/>
                  </a:schemeClr>
                </a:solidFill>
              </a:rPr>
              <a:t>Гитинамагомедова</a:t>
            </a:r>
            <a:r>
              <a:rPr lang="ru-RU" sz="4000" b="1" i="1" dirty="0" smtClean="0">
                <a:solidFill>
                  <a:schemeClr val="accent6">
                    <a:lumMod val="75000"/>
                  </a:schemeClr>
                </a:solidFill>
              </a:rPr>
              <a:t> А.А.</a:t>
            </a:r>
            <a:endParaRPr lang="ru-RU" sz="40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3627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fsd.multiurok.ru/html/2018/10/20/s_5bcac63f8876c/img_s973517_1_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640960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08497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6" name="Picture 8" descr="https://tipik.ru/wp-content/uploads/2019/08/%D0%9E%D1%82%D0%BA%D1%80%D1%8B%D1%82%D0%BA%D0%B8-%D0%BD%D0%B0-%D0%94%D0%B5%D0%BD%D1%8C-%D0%BF%D0%BE%D1%87%D0%B8%D1%82%D0%B0%D0%BD%D0%B8%D1%8F-%D0%BF%D0%BE%D0%B6%D0%B8%D0%BB%D1%8B%D1%85-%D0%BB%D1%8E%D0%B4%D0%B5%D0%B9-%D0%B2-%D0%AF%D0%BF%D0%BE%D0%BD%D0%B8%D0%B8-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6281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38186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i2.wp.com/images.myshared.ru/4/193175/slide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712968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36051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74345"/>
            <a:ext cx="849694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</a:rPr>
              <a:t>Значение праздника, или кого поздравляют с Днем Пожилого человека?</a:t>
            </a:r>
            <a:endParaRPr lang="ru-RU" sz="2400" b="1" dirty="0">
              <a:solidFill>
                <a:schemeClr val="accent6">
                  <a:lumMod val="75000"/>
                </a:schemeClr>
              </a:solidFill>
            </a:endParaRPr>
          </a:p>
          <a:p>
            <a:pPr fontAlgn="base"/>
            <a:r>
              <a:rPr lang="ru-RU" sz="2400" dirty="0"/>
              <a:t>Этот день создан для того, чтобы проблемы, затрагивающие старшее поколение, были услышаны обществом.</a:t>
            </a:r>
          </a:p>
          <a:p>
            <a:pPr fontAlgn="base"/>
            <a:r>
              <a:rPr lang="ru-RU" sz="2400" dirty="0"/>
              <a:t>День пожилых людей призван помогать родителям, дедушкам и бабушкам адаптироваться в стремительно развивающемся обществе. Интересы пенсионеров, сложности инвалидов, материальные трудности должны быть в центре внимания в этот знаменательный день.</a:t>
            </a:r>
          </a:p>
          <a:p>
            <a:pPr fontAlgn="base"/>
            <a:r>
              <a:rPr lang="ru-RU" sz="2400" dirty="0"/>
              <a:t>Просто отдать дань уважения и перенять опыт старшего поколения уже стоит того, чтобы посвятить немного времени тем, кто заботился о каждом из нас в детстве.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1199026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751344"/>
            <a:ext cx="835292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3200" b="1" i="1" dirty="0">
                <a:solidFill>
                  <a:schemeClr val="accent6">
                    <a:lumMod val="75000"/>
                  </a:schemeClr>
                </a:solidFill>
              </a:rPr>
              <a:t>Символ</a:t>
            </a:r>
            <a:endParaRPr lang="ru-RU" sz="3200" b="1" dirty="0">
              <a:solidFill>
                <a:schemeClr val="accent6">
                  <a:lumMod val="75000"/>
                </a:schemeClr>
              </a:solidFill>
            </a:endParaRPr>
          </a:p>
          <a:p>
            <a:pPr fontAlgn="base"/>
            <a:r>
              <a:rPr lang="ru-RU" sz="2400" dirty="0"/>
              <a:t>Особенность этого праздника в том, что у него два символа: зарубежный и российский.</a:t>
            </a:r>
          </a:p>
          <a:p>
            <a:pPr fontAlgn="base"/>
            <a:r>
              <a:rPr lang="ru-RU" sz="2400" b="1" i="1" dirty="0"/>
              <a:t>На зарубежном</a:t>
            </a:r>
            <a:r>
              <a:rPr lang="ru-RU" sz="2400" i="1" dirty="0"/>
              <a:t> </a:t>
            </a:r>
            <a:r>
              <a:rPr lang="ru-RU" sz="2400" dirty="0"/>
              <a:t>изображен земной шар на белом фоне. Вокруг шара расположены колосья пшеницы. Этот логотип </a:t>
            </a:r>
          </a:p>
          <a:p>
            <a:pPr fontAlgn="base"/>
            <a:r>
              <a:rPr lang="ru-RU" sz="2400" dirty="0"/>
              <a:t>олицетворяет масштабность и глобальность </a:t>
            </a:r>
          </a:p>
          <a:p>
            <a:pPr fontAlgn="base"/>
            <a:r>
              <a:rPr lang="ru-RU" sz="2400" dirty="0"/>
              <a:t>торжества.</a:t>
            </a:r>
          </a:p>
          <a:p>
            <a:pPr fontAlgn="base"/>
            <a:r>
              <a:rPr lang="ru-RU" sz="2400" b="1" i="1" dirty="0"/>
              <a:t>В России</a:t>
            </a:r>
            <a:r>
              <a:rPr lang="ru-RU" sz="2400" dirty="0"/>
              <a:t> символом Дня пожилых людей </a:t>
            </a:r>
          </a:p>
          <a:p>
            <a:pPr fontAlgn="base"/>
            <a:r>
              <a:rPr lang="ru-RU" sz="2400" dirty="0"/>
              <a:t>является изображение кисти руки в виде</a:t>
            </a:r>
          </a:p>
          <a:p>
            <a:pPr fontAlgn="base"/>
            <a:r>
              <a:rPr lang="ru-RU" sz="2400" dirty="0"/>
              <a:t> открытой ладони, что символизирует</a:t>
            </a:r>
          </a:p>
          <a:p>
            <a:pPr fontAlgn="base"/>
            <a:r>
              <a:rPr lang="ru-RU" sz="2400" dirty="0"/>
              <a:t> участие и поддержку людям старшего</a:t>
            </a:r>
          </a:p>
          <a:p>
            <a:pPr fontAlgn="base"/>
            <a:r>
              <a:rPr lang="ru-RU" sz="2400" dirty="0"/>
              <a:t> поколения.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1331482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centro-pol.ru/wp-content/uploads/2019/04/den-pozhilogo-chelovek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836712"/>
            <a:ext cx="8568952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20232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s://fsd.multiurok.ru/html/2020/01/02/s_5e0dbef5d0241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424936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02590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ped-kopilka.ru/upload/blogs2/2016/9/38022_7de375a008421294d8a254b6d4c90243.jp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1" y="1700808"/>
            <a:ext cx="4392488" cy="3254212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79512" y="188640"/>
            <a:ext cx="7272808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solidFill>
                  <a:srgbClr val="0070C0"/>
                </a:solidFill>
              </a:rPr>
              <a:t>Празднование в других странах</a:t>
            </a:r>
            <a:r>
              <a:rPr lang="ru-RU" b="1" dirty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600" dirty="0"/>
              <a:t>Праздник сначала отмечали в Европе, особенно в северных странах, где уровень жизни </a:t>
            </a:r>
            <a:r>
              <a:rPr lang="ru-RU" sz="1600" dirty="0" smtClean="0"/>
              <a:t>гораздо</a:t>
            </a:r>
          </a:p>
          <a:p>
            <a:r>
              <a:rPr lang="ru-RU" sz="1600" dirty="0" smtClean="0"/>
              <a:t> </a:t>
            </a:r>
            <a:r>
              <a:rPr lang="ru-RU" sz="1600" dirty="0"/>
              <a:t>выше остальных. Постепенно он перешел и в </a:t>
            </a:r>
            <a:endParaRPr lang="ru-RU" sz="1600" dirty="0" smtClean="0"/>
          </a:p>
          <a:p>
            <a:r>
              <a:rPr lang="ru-RU" sz="1600" dirty="0" smtClean="0"/>
              <a:t>южные </a:t>
            </a:r>
            <a:r>
              <a:rPr lang="ru-RU" sz="1600" dirty="0"/>
              <a:t>государства, и в США. Появились свои традиции</a:t>
            </a:r>
            <a:r>
              <a:rPr lang="ru-RU" sz="1600" dirty="0" smtClean="0"/>
              <a:t>.</a:t>
            </a:r>
          </a:p>
          <a:p>
            <a:r>
              <a:rPr lang="ru-RU" sz="1600" dirty="0" smtClean="0"/>
              <a:t> </a:t>
            </a:r>
            <a:r>
              <a:rPr lang="ru-RU" sz="1600" dirty="0"/>
              <a:t>В силу своих финансовых </a:t>
            </a:r>
            <a:endParaRPr lang="ru-RU" sz="1600" dirty="0" smtClean="0"/>
          </a:p>
          <a:p>
            <a:r>
              <a:rPr lang="ru-RU" sz="1600" dirty="0" smtClean="0"/>
              <a:t>возможностей </a:t>
            </a:r>
            <a:r>
              <a:rPr lang="ru-RU" sz="1600" dirty="0"/>
              <a:t>в разных </a:t>
            </a:r>
            <a:endParaRPr lang="ru-RU" sz="1600" dirty="0" smtClean="0"/>
          </a:p>
          <a:p>
            <a:r>
              <a:rPr lang="ru-RU" sz="1600" dirty="0" smtClean="0"/>
              <a:t>государствах </a:t>
            </a:r>
            <a:r>
              <a:rPr lang="ru-RU" sz="1600" dirty="0"/>
              <a:t>в этот день проводятся </a:t>
            </a:r>
            <a:endParaRPr lang="ru-RU" sz="1600" dirty="0" smtClean="0"/>
          </a:p>
          <a:p>
            <a:r>
              <a:rPr lang="ru-RU" sz="1600" dirty="0" smtClean="0"/>
              <a:t>различные </a:t>
            </a:r>
            <a:r>
              <a:rPr lang="ru-RU" sz="1600" dirty="0"/>
              <a:t>мероприятия. Но всё же </a:t>
            </a:r>
            <a:endParaRPr lang="ru-RU" sz="1600" dirty="0" smtClean="0"/>
          </a:p>
          <a:p>
            <a:r>
              <a:rPr lang="ru-RU" sz="1600" dirty="0" smtClean="0"/>
              <a:t>главной </a:t>
            </a:r>
            <a:r>
              <a:rPr lang="ru-RU" sz="1600" dirty="0"/>
              <a:t>целью остается </a:t>
            </a:r>
            <a:endParaRPr lang="ru-RU" sz="1600" dirty="0" smtClean="0"/>
          </a:p>
          <a:p>
            <a:r>
              <a:rPr lang="ru-RU" sz="1600" dirty="0" smtClean="0"/>
              <a:t>поощрение пожилых </a:t>
            </a:r>
            <a:r>
              <a:rPr lang="ru-RU" sz="1600" dirty="0"/>
              <a:t>людей. </a:t>
            </a:r>
            <a:endParaRPr lang="ru-RU" sz="1600" dirty="0" smtClean="0"/>
          </a:p>
          <a:p>
            <a:r>
              <a:rPr lang="ru-RU" sz="1600" dirty="0" smtClean="0"/>
              <a:t>В </a:t>
            </a:r>
            <a:r>
              <a:rPr lang="ru-RU" sz="1600" dirty="0"/>
              <a:t>разных </a:t>
            </a:r>
            <a:r>
              <a:rPr lang="ru-RU" sz="1600" dirty="0" smtClean="0"/>
              <a:t>странах </a:t>
            </a:r>
            <a:r>
              <a:rPr lang="ru-RU" sz="1600" dirty="0"/>
              <a:t>этот </a:t>
            </a:r>
            <a:r>
              <a:rPr lang="ru-RU" sz="1600" dirty="0" smtClean="0"/>
              <a:t>праздник</a:t>
            </a:r>
          </a:p>
          <a:p>
            <a:r>
              <a:rPr lang="ru-RU" sz="1600" dirty="0" smtClean="0"/>
              <a:t> </a:t>
            </a:r>
            <a:r>
              <a:rPr lang="ru-RU" sz="1600" dirty="0"/>
              <a:t>носит </a:t>
            </a:r>
            <a:r>
              <a:rPr lang="ru-RU" sz="1600" dirty="0" smtClean="0"/>
              <a:t>различные названия</a:t>
            </a:r>
            <a:r>
              <a:rPr lang="ru-RU" sz="1600" dirty="0"/>
              <a:t>. 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>В США, например, </a:t>
            </a:r>
            <a:endParaRPr lang="ru-RU" sz="1600" dirty="0" smtClean="0"/>
          </a:p>
          <a:p>
            <a:r>
              <a:rPr lang="ru-RU" sz="1600" dirty="0" smtClean="0"/>
              <a:t>это</a:t>
            </a:r>
            <a:r>
              <a:rPr lang="ru-RU" sz="1600" dirty="0"/>
              <a:t> </a:t>
            </a:r>
            <a:r>
              <a:rPr lang="ru-RU" sz="1600" b="1" dirty="0" err="1"/>
              <a:t>National</a:t>
            </a:r>
            <a:r>
              <a:rPr lang="ru-RU" sz="1600" b="1" dirty="0"/>
              <a:t> </a:t>
            </a:r>
            <a:r>
              <a:rPr lang="ru-RU" sz="1600" b="1" dirty="0" err="1"/>
              <a:t>Grandparents</a:t>
            </a:r>
            <a:r>
              <a:rPr lang="ru-RU" sz="1600" b="1" dirty="0"/>
              <a:t> </a:t>
            </a:r>
            <a:r>
              <a:rPr lang="ru-RU" sz="1600" b="1" dirty="0" err="1"/>
              <a:t>Day</a:t>
            </a:r>
            <a:r>
              <a:rPr lang="ru-RU" sz="1600" dirty="0" smtClean="0"/>
              <a:t>,</a:t>
            </a:r>
          </a:p>
          <a:p>
            <a:r>
              <a:rPr lang="ru-RU" sz="1600" dirty="0" smtClean="0"/>
              <a:t> </a:t>
            </a:r>
            <a:r>
              <a:rPr lang="ru-RU" sz="1600" dirty="0"/>
              <a:t>что в переводе значит </a:t>
            </a:r>
            <a:endParaRPr lang="ru-RU" sz="1600" dirty="0" smtClean="0"/>
          </a:p>
          <a:p>
            <a:r>
              <a:rPr lang="ru-RU" sz="1600" b="1" dirty="0" smtClean="0"/>
              <a:t>«</a:t>
            </a:r>
            <a:r>
              <a:rPr lang="ru-RU" sz="1600" b="1" dirty="0"/>
              <a:t>День бабушек и дедушек"</a:t>
            </a:r>
            <a:endParaRPr lang="ru-RU" sz="1600" dirty="0"/>
          </a:p>
        </p:txBody>
      </p:sp>
      <p:pic>
        <p:nvPicPr>
          <p:cNvPr id="30728" name="Picture 8" descr="http://www.playcast.ru/uploads/2017/10/07/2360287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875391">
            <a:off x="1492762" y="4534257"/>
            <a:ext cx="3771929" cy="21099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ped-kopilka.ru/upload/blogs2/2016/9/38022_4dedad66f8020ba5f5c54bb27f7b0b27.jp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2420888"/>
            <a:ext cx="4544800" cy="3528392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07504" y="116632"/>
            <a:ext cx="871296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solidFill>
                  <a:srgbClr val="0070C0"/>
                </a:solidFill>
              </a:rPr>
              <a:t>В Китае - «Праздник двойной девятки»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600" dirty="0"/>
              <a:t>Праздник двойной девятки выпадает на девятый день девятого месяца по китайскому лунному календарю, отчего и получил своё название</a:t>
            </a:r>
            <a:r>
              <a:rPr lang="ru-RU" sz="1600" dirty="0" smtClean="0"/>
              <a:t>. С </a:t>
            </a:r>
            <a:r>
              <a:rPr lang="ru-RU" sz="1600" dirty="0"/>
              <a:t>древних времён Двойная девятка считалась важным праздником. 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>В китайском языке слово «девять» произносится так же, как и «долголетие». Поэтому выражение «две девятки» в китайском языке используется, чтобы пожелать людям преклонного возраста долгих лет жизни. На празднике принято выражать почтение пожилым людям</a:t>
            </a:r>
            <a:r>
              <a:rPr lang="ru-RU" sz="1600" dirty="0" smtClean="0"/>
              <a:t>. Таким </a:t>
            </a:r>
            <a:r>
              <a:rPr lang="ru-RU" sz="1600" dirty="0"/>
              <a:t>образом, повелось так, что молодёжь в этот день отдаёт дань уважения </a:t>
            </a:r>
            <a:endParaRPr lang="ru-RU" sz="1600" dirty="0" smtClean="0"/>
          </a:p>
          <a:p>
            <a:r>
              <a:rPr lang="ru-RU" sz="1600" dirty="0" smtClean="0"/>
              <a:t>людям </a:t>
            </a:r>
            <a:r>
              <a:rPr lang="ru-RU" sz="1600" dirty="0"/>
              <a:t>преклонного возраста, а </a:t>
            </a:r>
            <a:r>
              <a:rPr lang="ru-RU" sz="1600" dirty="0" smtClean="0"/>
              <a:t>те</a:t>
            </a:r>
          </a:p>
          <a:p>
            <a:r>
              <a:rPr lang="ru-RU" sz="1600" dirty="0" smtClean="0"/>
              <a:t> </a:t>
            </a:r>
            <a:r>
              <a:rPr lang="ru-RU" sz="1600" dirty="0"/>
              <a:t>в свою очередь хорошо </a:t>
            </a:r>
            <a:r>
              <a:rPr lang="ru-RU" sz="1600" dirty="0" smtClean="0"/>
              <a:t>проводят</a:t>
            </a:r>
          </a:p>
          <a:p>
            <a:r>
              <a:rPr lang="ru-RU" sz="1600" dirty="0" smtClean="0"/>
              <a:t> </a:t>
            </a:r>
            <a:r>
              <a:rPr lang="ru-RU" sz="1600" dirty="0"/>
              <a:t>время. </a:t>
            </a:r>
            <a:endParaRPr lang="ru-RU" sz="1600" dirty="0" smtClean="0"/>
          </a:p>
          <a:p>
            <a:r>
              <a:rPr lang="ru-RU" sz="1600" dirty="0" smtClean="0"/>
              <a:t>Многие </a:t>
            </a:r>
            <a:r>
              <a:rPr lang="ru-RU" sz="1600" dirty="0"/>
              <a:t>компании </a:t>
            </a:r>
            <a:r>
              <a:rPr lang="ru-RU" sz="1600" dirty="0" smtClean="0"/>
              <a:t>организовывают</a:t>
            </a:r>
          </a:p>
          <a:p>
            <a:r>
              <a:rPr lang="ru-RU" sz="1600" dirty="0" smtClean="0"/>
              <a:t> </a:t>
            </a:r>
            <a:r>
              <a:rPr lang="ru-RU" sz="1600" dirty="0"/>
              <a:t>для пенсионеров туры с </a:t>
            </a:r>
            <a:endParaRPr lang="ru-RU" sz="1600" dirty="0" smtClean="0"/>
          </a:p>
          <a:p>
            <a:r>
              <a:rPr lang="ru-RU" sz="1600" dirty="0" smtClean="0"/>
              <a:t>восхождением </a:t>
            </a:r>
            <a:r>
              <a:rPr lang="ru-RU" sz="1600" dirty="0"/>
              <a:t>в горы или </a:t>
            </a:r>
            <a:endParaRPr lang="ru-RU" sz="1600" dirty="0" smtClean="0"/>
          </a:p>
          <a:p>
            <a:r>
              <a:rPr lang="ru-RU" sz="1600" dirty="0" smtClean="0"/>
              <a:t>другие </a:t>
            </a:r>
            <a:r>
              <a:rPr lang="ru-RU" sz="1600" dirty="0"/>
              <a:t>экскурсии. Молодые </a:t>
            </a:r>
            <a:endParaRPr lang="ru-RU" sz="1600" dirty="0" smtClean="0"/>
          </a:p>
          <a:p>
            <a:r>
              <a:rPr lang="ru-RU" sz="1600" dirty="0" smtClean="0"/>
              <a:t>вывозят </a:t>
            </a:r>
            <a:r>
              <a:rPr lang="ru-RU" sz="1600" dirty="0"/>
              <a:t>старших в пригород </a:t>
            </a:r>
            <a:endParaRPr lang="ru-RU" sz="1600" dirty="0" smtClean="0"/>
          </a:p>
          <a:p>
            <a:r>
              <a:rPr lang="ru-RU" sz="1600" dirty="0" smtClean="0"/>
              <a:t>или </a:t>
            </a:r>
            <a:r>
              <a:rPr lang="ru-RU" sz="1600" dirty="0"/>
              <a:t>отправляют им в этот </a:t>
            </a:r>
            <a:r>
              <a:rPr lang="ru-RU" sz="1600" dirty="0" smtClean="0"/>
              <a:t>день</a:t>
            </a:r>
          </a:p>
          <a:p>
            <a:r>
              <a:rPr lang="ru-RU" sz="1600" dirty="0" smtClean="0"/>
              <a:t> </a:t>
            </a:r>
            <a:r>
              <a:rPr lang="ru-RU" sz="1600" dirty="0"/>
              <a:t>подарки.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ped-kopilka.ru/upload/blogs2/2016/9/38022_011ecafbd5c0674be0cf1d5ecc63fb95.jp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88640"/>
            <a:ext cx="4608511" cy="345638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932040" y="116632"/>
            <a:ext cx="38164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solidFill>
                  <a:srgbClr val="0070C0"/>
                </a:solidFill>
              </a:rPr>
              <a:t>В Японии - «День уважения к престарелым». </a:t>
            </a:r>
            <a:r>
              <a:rPr lang="ru-RU" b="1" i="1" dirty="0" smtClean="0">
                <a:solidFill>
                  <a:srgbClr val="0070C0"/>
                </a:solidFill>
              </a:rPr>
              <a:t/>
            </a:r>
            <a:br>
              <a:rPr lang="ru-RU" b="1" i="1" dirty="0" smtClean="0">
                <a:solidFill>
                  <a:srgbClr val="0070C0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3789040"/>
            <a:ext cx="48245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Но название праздника не меняет его сути – во всех странах отдают дань почтения пожилым людям.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>Международный праздник поддержали и многие другие государства на территории бывшего Советского Союза. 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>1 октября чествуют своих стариков жители Белоруссии и Украины, Латвии и Молдавии, а также Азербайджана.</a:t>
            </a:r>
          </a:p>
        </p:txBody>
      </p:sp>
      <p:pic>
        <p:nvPicPr>
          <p:cNvPr id="32772" name="Picture 4" descr="http://ped-kopilka.ru/upload/blogs2/2016/9/38022_5e1301156b5845ab96cbd63129626d2e.jp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052736"/>
            <a:ext cx="3484637" cy="48505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shareslide.ru/img/thumbs/8bd320fd499cc5ce49b0fa6856e24ee5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6" name="Picture 8" descr="https://cf3.ppt-online.org/files3/slide/v/v4cA0dWHNOBbExiKRFUrnesmJVp17MqzSD9CtL/slide-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338"/>
            <a:ext cx="8892480" cy="6220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96671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8" name="Picture 8" descr="http://ped-kopilka.ru/upload/blogs2/2016/9/38022_3c14657d4f5eb0790c81a862ffdd3fd4.p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4653136"/>
            <a:ext cx="3284024" cy="197251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619672" y="188640"/>
            <a:ext cx="5184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solidFill>
                  <a:srgbClr val="0070C0"/>
                </a:solidFill>
              </a:rPr>
              <a:t>Рекорды самых пожилых людей в мире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692696"/>
            <a:ext cx="41044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23 мая 2013 года, японский альпинист </a:t>
            </a:r>
            <a:r>
              <a:rPr lang="ru-RU" sz="1600" b="1" dirty="0"/>
              <a:t>80 – летний </a:t>
            </a:r>
            <a:r>
              <a:rPr lang="ru-RU" sz="1600" b="1" dirty="0" err="1"/>
              <a:t>Юитиро</a:t>
            </a:r>
            <a:r>
              <a:rPr lang="ru-RU" sz="1600" b="1" dirty="0"/>
              <a:t> </a:t>
            </a:r>
            <a:r>
              <a:rPr lang="ru-RU" sz="1600" b="1" dirty="0" err="1"/>
              <a:t>Миура</a:t>
            </a:r>
            <a:r>
              <a:rPr lang="ru-RU" sz="1600" b="1" dirty="0"/>
              <a:t> </a:t>
            </a:r>
            <a:r>
              <a:rPr lang="ru-RU" sz="1600" dirty="0"/>
              <a:t>достиг вершины высочайшей горы мира, Эвереста. </a:t>
            </a:r>
          </a:p>
        </p:txBody>
      </p:sp>
      <p:pic>
        <p:nvPicPr>
          <p:cNvPr id="35844" name="Picture 4" descr="http://ped-kopilka.ru/upload/blogs2/2016/9/38022_b17960bade5d16edb4e6d373a1759c70.pn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700808"/>
            <a:ext cx="3600400" cy="212567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788024" y="692696"/>
            <a:ext cx="38164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/>
              <a:t>86 – летняя Ангела Воробьева,</a:t>
            </a:r>
            <a:r>
              <a:rPr lang="ru-RU" sz="1600" dirty="0"/>
              <a:t> россиянка из Улан-Удэ установила новый рекорд </a:t>
            </a:r>
            <a:r>
              <a:rPr lang="ru-RU" sz="1600" dirty="0" err="1"/>
              <a:t>Гиннесса</a:t>
            </a:r>
            <a:r>
              <a:rPr lang="ru-RU" sz="1600" dirty="0"/>
              <a:t>, став самым пожилым человеком, покорившим высочайшую точку Африканского континента – вулкан Килиманджаро высотой 5895 метров.</a:t>
            </a:r>
          </a:p>
        </p:txBody>
      </p:sp>
      <p:pic>
        <p:nvPicPr>
          <p:cNvPr id="35846" name="Picture 6" descr="http://ped-kopilka.ru/upload/blogs2/2016/9/38022_117b3ce9a55f3f70866f52ccb47549d2.pn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7230" y="2780928"/>
            <a:ext cx="2877257" cy="172819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51520" y="3933056"/>
            <a:ext cx="525658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/>
              <a:t>Николай Карабанов,</a:t>
            </a:r>
            <a:r>
              <a:rPr lang="ru-RU" sz="1600" dirty="0"/>
              <a:t> 75-летний любитель острых ощущений из Новосибирска, совершил прыжок с 207-метрового подвесного моста, расположенного в городе Сочи. В Сочи </a:t>
            </a:r>
            <a:endParaRPr lang="ru-RU" sz="1600" dirty="0" smtClean="0"/>
          </a:p>
          <a:p>
            <a:r>
              <a:rPr lang="ru-RU" sz="1600" dirty="0" smtClean="0"/>
              <a:t>мужчина </a:t>
            </a:r>
            <a:r>
              <a:rPr lang="ru-RU" sz="1600" dirty="0"/>
              <a:t>узнал про «</a:t>
            </a:r>
            <a:r>
              <a:rPr lang="ru-RU" sz="1600" dirty="0" err="1"/>
              <a:t>Скайпарк</a:t>
            </a:r>
            <a:r>
              <a:rPr lang="ru-RU" sz="1600" dirty="0"/>
              <a:t>» и </a:t>
            </a:r>
            <a:r>
              <a:rPr lang="ru-RU" sz="1600" dirty="0" err="1"/>
              <a:t>банджи-джампинг</a:t>
            </a:r>
            <a:r>
              <a:rPr lang="ru-RU" sz="1600" dirty="0"/>
              <a:t> с подвесного моста </a:t>
            </a:r>
            <a:r>
              <a:rPr lang="ru-RU" sz="1600" dirty="0" err="1"/>
              <a:t>СкайБридж</a:t>
            </a:r>
            <a:r>
              <a:rPr lang="ru-RU" sz="1600" dirty="0"/>
              <a:t> высотой в 207 метров, и решил, </a:t>
            </a:r>
            <a:endParaRPr lang="ru-RU" sz="1600" dirty="0" smtClean="0"/>
          </a:p>
          <a:p>
            <a:r>
              <a:rPr lang="ru-RU" sz="1600" dirty="0" smtClean="0"/>
              <a:t>что </a:t>
            </a:r>
            <a:r>
              <a:rPr lang="ru-RU" sz="1600" dirty="0"/>
              <a:t>должен прыгнуть.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4" name="Picture 6" descr="http://ped-kopilka.ru/upload/blogs2/2016/9/38022_6101d9786d515b1d39e850355c854eae.p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3879712"/>
            <a:ext cx="3672408" cy="2573624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23528" y="260648"/>
            <a:ext cx="42484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err="1"/>
              <a:t>Фауджа</a:t>
            </a:r>
            <a:r>
              <a:rPr lang="ru-RU" sz="1600" b="1" dirty="0"/>
              <a:t> </a:t>
            </a:r>
            <a:r>
              <a:rPr lang="ru-RU" sz="1600" b="1" dirty="0" err="1"/>
              <a:t>Синг</a:t>
            </a:r>
            <a:r>
              <a:rPr lang="ru-RU" sz="1600" dirty="0"/>
              <a:t>, 1 апреля 2011 года ему исполнилось 100 </a:t>
            </a:r>
            <a:r>
              <a:rPr lang="ru-RU" sz="1600" dirty="0" err="1"/>
              <a:t>лет.Он</a:t>
            </a:r>
            <a:r>
              <a:rPr lang="ru-RU" sz="1600" dirty="0"/>
              <a:t> семь раз участвовал в марафонах (это дистанция в 42195 метров, во всех из них после 89 лет. И даже установил в 2003 году в Торонто мировой рекорд в своей возрастной категории, пробежав дистанцию за 5 часов 40 минут.</a:t>
            </a:r>
          </a:p>
        </p:txBody>
      </p:sp>
      <p:pic>
        <p:nvPicPr>
          <p:cNvPr id="37890" name="Picture 2" descr="http://ped-kopilka.ru/upload/blogs2/2016/9/38022_8c8f898ed0d3d919371d6c0b2682a5d5.pn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492896"/>
            <a:ext cx="3744416" cy="224904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788024" y="332656"/>
            <a:ext cx="4032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err="1"/>
              <a:t>Кимани</a:t>
            </a:r>
            <a:r>
              <a:rPr lang="ru-RU" sz="1600" b="1" dirty="0"/>
              <a:t> </a:t>
            </a:r>
            <a:r>
              <a:rPr lang="ru-RU" sz="1600" b="1" dirty="0" err="1"/>
              <a:t>Нганга</a:t>
            </a:r>
            <a:r>
              <a:rPr lang="ru-RU" sz="1600" b="1" dirty="0"/>
              <a:t> </a:t>
            </a:r>
            <a:r>
              <a:rPr lang="ru-RU" sz="1600" b="1" dirty="0" err="1"/>
              <a:t>Маруге</a:t>
            </a:r>
            <a:r>
              <a:rPr lang="ru-RU" sz="1600" dirty="0"/>
              <a:t>, кениец, впервые пошел в начальную школу в 2004 году, когда ему было 85 лет.</a:t>
            </a:r>
          </a:p>
        </p:txBody>
      </p:sp>
      <p:pic>
        <p:nvPicPr>
          <p:cNvPr id="37892" name="Picture 4" descr="http://ped-kopilka.ru/upload/blogs2/2016/9/38022_84ec7016bd251e4404eed0e58e22e816.pn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268760"/>
            <a:ext cx="4024836" cy="23762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51520" y="4869160"/>
            <a:ext cx="56166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err="1"/>
              <a:t>Эрнестина</a:t>
            </a:r>
            <a:r>
              <a:rPr lang="ru-RU" sz="1600" b="1" dirty="0"/>
              <a:t> </a:t>
            </a:r>
            <a:r>
              <a:rPr lang="ru-RU" sz="1600" b="1" dirty="0" err="1"/>
              <a:t>Шепэрд</a:t>
            </a:r>
            <a:r>
              <a:rPr lang="ru-RU" sz="1600" b="1" dirty="0"/>
              <a:t> – 74 года, </a:t>
            </a:r>
            <a:r>
              <a:rPr lang="ru-RU" sz="1600" b="1" dirty="0" err="1"/>
              <a:t>бодибилдер</a:t>
            </a:r>
            <a:r>
              <a:rPr lang="ru-RU" sz="1600" b="1" dirty="0"/>
              <a:t> и инструктор по фитнесу!</a:t>
            </a:r>
            <a:r>
              <a:rPr lang="ru-RU" sz="1600" dirty="0"/>
              <a:t> Женщина уже </a:t>
            </a:r>
            <a:r>
              <a:rPr lang="ru-RU" sz="1600" dirty="0" smtClean="0"/>
              <a:t>давно</a:t>
            </a:r>
          </a:p>
          <a:p>
            <a:r>
              <a:rPr lang="ru-RU" sz="1600" dirty="0" smtClean="0"/>
              <a:t> </a:t>
            </a:r>
            <a:r>
              <a:rPr lang="ru-RU" sz="1600" dirty="0"/>
              <a:t>попала в Книгу рекордов </a:t>
            </a:r>
            <a:r>
              <a:rPr lang="ru-RU" sz="1600" dirty="0" err="1"/>
              <a:t>Гинесса</a:t>
            </a:r>
            <a:r>
              <a:rPr lang="ru-RU" sz="1600" dirty="0"/>
              <a:t>, как </a:t>
            </a:r>
            <a:endParaRPr lang="ru-RU" sz="1600" dirty="0" smtClean="0"/>
          </a:p>
          <a:p>
            <a:r>
              <a:rPr lang="ru-RU" sz="1600" dirty="0" smtClean="0"/>
              <a:t>единственная </a:t>
            </a:r>
            <a:r>
              <a:rPr lang="ru-RU" sz="1600" dirty="0"/>
              <a:t>в мире пожилая женщина </a:t>
            </a:r>
            <a:r>
              <a:rPr lang="ru-RU" sz="1600" dirty="0" err="1"/>
              <a:t>бодибилдер</a:t>
            </a:r>
            <a:r>
              <a:rPr lang="ru-RU" sz="1600" dirty="0"/>
              <a:t>. 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4" descr="Ð´Ð¾Ð±ÑÐ¾ÑÐ° Ð·Ð°Ð±Ð¾ÑÐ° ÑÑÐ°ÑÑÑÐµ Ð»ÑÐ±Ð¾Ð²Ñ Ð´ÑÑÐ¶Ð±Ð° Ð½ÐµÐ¶Ð½Ð¾ÑÑÑ Ð¼ÑÐ´ÑÐ¾ÑÑÑ ÑÐµÐ¿Ð»Ð¾ ÑÐ°Ð´Ð¾ÑÑÑ Ð´Ð¾Ð²ÐµÑÐ¸Ðµ Ð¿Ð¾ÐºÐ¾Ð¹ Ð¿Ð¾Ð¼Ð¾ÑÑ ÑÑÑ  Ð·Ð°ÑÐ¸ÑÐ° Ð¿Ð¾Ð½Ð¸Ð¼Ð°Ð½Ð¸Ðµ ÑÐ²ÐµÑÐµÐ½Ð½Ð¾ÑÑÑ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836712"/>
            <a:ext cx="6912091" cy="518406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95536" y="188640"/>
            <a:ext cx="8280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rgbClr val="0070C0"/>
                </a:solidFill>
              </a:rPr>
              <a:t>Что же мы получаем от наших бабушек и дедушек?</a:t>
            </a:r>
            <a:endParaRPr lang="ru-RU" sz="2400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s://cepia.ru/images/u/pages/875/src/den-pozhilogo-cheloveka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Ð£Ð²Ð°Ð¶Ð°Ð¹ÑÐµ Ð±Ð°Ð±ÑÑÐµÐº, ÑÐ²Ð°Ð¶Ð°Ð¹ÑÐµ Ð´ÐµÐ´ÑÑÐµÐº!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-270792"/>
            <a:ext cx="9505056" cy="71287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podarokmos.ru/wp-content/uploads/5/2/6/526bd45fa56f88d1b2f460509d155f0c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88640"/>
            <a:ext cx="8304857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48237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xn----dtbafchax6bchb3gj.xn--p1ai/wp-content/uploads/2020/09/Den_pozhilogo-1536x118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" t="-6084" r="-826" b="6084"/>
          <a:stretch/>
        </p:blipFill>
        <p:spPr bwMode="auto">
          <a:xfrm>
            <a:off x="107504" y="24598"/>
            <a:ext cx="8712968" cy="6246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3026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92696"/>
            <a:ext cx="792088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3600" b="1" i="1" dirty="0">
                <a:solidFill>
                  <a:srgbClr val="0070C0"/>
                </a:solidFill>
              </a:rPr>
              <a:t>Когда отмечают День пожилого человека?</a:t>
            </a:r>
            <a:endParaRPr lang="ru-RU" sz="3600" b="1" dirty="0">
              <a:solidFill>
                <a:srgbClr val="0070C0"/>
              </a:solidFill>
            </a:endParaRPr>
          </a:p>
          <a:p>
            <a:pPr fontAlgn="base"/>
            <a:r>
              <a:rPr lang="ru-RU" sz="3600" dirty="0"/>
              <a:t>День пожилых людей отмечают 1 октября, праздник является международным.</a:t>
            </a:r>
          </a:p>
          <a:p>
            <a:pPr fontAlgn="base"/>
            <a:r>
              <a:rPr lang="ru-RU" sz="3600" dirty="0"/>
              <a:t>Эта дата выбрана не случайно, присутствует некий символизм: осень, как и старость – это золотая пора нашей жизни.</a:t>
            </a:r>
          </a:p>
        </p:txBody>
      </p:sp>
    </p:spTree>
    <p:extLst>
      <p:ext uri="{BB962C8B-B14F-4D97-AF65-F5344CB8AC3E}">
        <p14:creationId xmlns:p14="http://schemas.microsoft.com/office/powerpoint/2010/main" val="7406608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abazabiblioteka.ru/wp-content/gallery/novosti32/instagram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8928992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61327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dn.culture.ru/images/ffc604b6-6ea8-50e7-8330-db49637658c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568952" cy="6398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87844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s://fsd.multiurok.ru/html/2017/03/21/s_58d109812dcae/img_s591851_0_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8640960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71992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8640"/>
            <a:ext cx="8208912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800" b="1" i="1" dirty="0">
                <a:solidFill>
                  <a:srgbClr val="0070C0"/>
                </a:solidFill>
              </a:rPr>
              <a:t>Предпосылки появления праздника в Японии</a:t>
            </a:r>
            <a:endParaRPr lang="ru-RU" sz="2800" b="1" dirty="0">
              <a:solidFill>
                <a:srgbClr val="0070C0"/>
              </a:solidFill>
            </a:endParaRPr>
          </a:p>
          <a:p>
            <a:pPr fontAlgn="base"/>
            <a:r>
              <a:rPr lang="ru-RU" sz="2800" b="1" dirty="0"/>
              <a:t>Идея принадлежит японцу </a:t>
            </a:r>
            <a:r>
              <a:rPr lang="ru-RU" sz="2800" b="1" dirty="0" err="1"/>
              <a:t>Масао</a:t>
            </a:r>
            <a:r>
              <a:rPr lang="ru-RU" sz="2800" b="1" dirty="0"/>
              <a:t> </a:t>
            </a:r>
            <a:r>
              <a:rPr lang="ru-RU" sz="2800" b="1" dirty="0" err="1"/>
              <a:t>Кадоваки</a:t>
            </a:r>
            <a:r>
              <a:rPr lang="ru-RU" sz="2800" b="1" dirty="0"/>
              <a:t>, который предложил утвердить этот день официально в 1947 году. Была предложена и дата – 15 сентября. В это время устанавливалась хорошая погода, и заканчивался сбор урожая. В населенном пункте прошел совет старейшин, поддержавших идею в необходимости улучшения жизни стариков.</a:t>
            </a:r>
          </a:p>
          <a:p>
            <a:pPr fontAlgn="base"/>
            <a:r>
              <a:rPr lang="ru-RU" sz="2800" b="1" dirty="0"/>
              <a:t>Другие деревни и города Японии по достоинству оценили эту идею и стали </a:t>
            </a:r>
            <a:r>
              <a:rPr lang="ru-RU" sz="2800" b="1" dirty="0" smtClean="0"/>
              <a:t>     проводить </a:t>
            </a:r>
            <a:r>
              <a:rPr lang="ru-RU" sz="2800" b="1" dirty="0"/>
              <a:t>праздник повсюду.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951317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404664"/>
            <a:ext cx="752432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3600" b="1" dirty="0">
                <a:solidFill>
                  <a:schemeClr val="accent6">
                    <a:lumMod val="75000"/>
                  </a:schemeClr>
                </a:solidFill>
              </a:rPr>
              <a:t>История утверждения Дня пожилых людей</a:t>
            </a:r>
          </a:p>
          <a:p>
            <a:pPr fontAlgn="base"/>
            <a:r>
              <a:rPr lang="ru-RU" sz="2000" dirty="0"/>
              <a:t>В 1970-х годах проблема стремительного старения населения планеты захватила весь мир. В 1982 году вопросы, связанные со старением были рассмотрены в Австрии на Всемирной ассамблее. Обеспечение достойной старости стало темой, касающейся всех стран мира. Представители предлагали различные варианты и обменивались </a:t>
            </a:r>
            <a:r>
              <a:rPr lang="ru-RU" sz="2000" dirty="0" err="1" smtClean="0"/>
              <a:t>опытом.ООН</a:t>
            </a:r>
            <a:r>
              <a:rPr lang="ru-RU" sz="2000" dirty="0" smtClean="0"/>
              <a:t> </a:t>
            </a:r>
            <a:r>
              <a:rPr lang="ru-RU" sz="2000" dirty="0"/>
              <a:t>не оставила без внимания эту </a:t>
            </a:r>
            <a:r>
              <a:rPr lang="ru-RU" sz="2000" dirty="0" smtClean="0"/>
              <a:t>инициативу и </a:t>
            </a:r>
            <a:r>
              <a:rPr lang="ru-RU" sz="2000" dirty="0"/>
              <a:t>предложила свой </a:t>
            </a:r>
            <a:r>
              <a:rPr lang="ru-RU" sz="2000" dirty="0" smtClean="0"/>
              <a:t> план </a:t>
            </a:r>
            <a:r>
              <a:rPr lang="ru-RU" sz="2000" dirty="0"/>
              <a:t>действий. Так в 1990 году </a:t>
            </a:r>
            <a:r>
              <a:rPr lang="ru-RU" sz="2000" dirty="0" smtClean="0"/>
              <a:t> появился  Международный праздник, посвященный </a:t>
            </a:r>
            <a:endParaRPr lang="ru-RU" sz="2000" dirty="0"/>
          </a:p>
          <a:p>
            <a:pPr fontAlgn="base"/>
            <a:r>
              <a:rPr lang="ru-RU" sz="2000" dirty="0"/>
              <a:t>проблемам пожилых людей.</a:t>
            </a:r>
          </a:p>
          <a:p>
            <a:pPr fontAlgn="base"/>
            <a:r>
              <a:rPr lang="ru-RU" sz="2000" dirty="0"/>
              <a:t>Одними из первых День </a:t>
            </a:r>
            <a:r>
              <a:rPr lang="ru-RU" sz="2000" dirty="0" smtClean="0"/>
              <a:t> пожилых людей  </a:t>
            </a:r>
            <a:r>
              <a:rPr lang="ru-RU" sz="2000" dirty="0"/>
              <a:t>стали отмечать </a:t>
            </a:r>
            <a:r>
              <a:rPr lang="ru-RU" sz="2000" dirty="0" smtClean="0"/>
              <a:t>северные  страны </a:t>
            </a:r>
            <a:r>
              <a:rPr lang="ru-RU" sz="2000" dirty="0"/>
              <a:t>Европы, </a:t>
            </a:r>
            <a:r>
              <a:rPr lang="ru-RU" sz="2000" dirty="0" smtClean="0"/>
              <a:t> затем </a:t>
            </a:r>
            <a:r>
              <a:rPr lang="ru-RU" sz="2000" dirty="0"/>
              <a:t>подключились южные страны и США.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2762358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krot.info/uploads/posts/2022-03/1648131828_44-krot-info-p-pozdravlenie-s-dnem-starshego-pokoleniya-k-4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0707"/>
            <a:ext cx="8712968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989396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114</TotalTime>
  <Words>483</Words>
  <Application>Microsoft Office PowerPoint</Application>
  <PresentationFormat>Экран (4:3)</PresentationFormat>
  <Paragraphs>65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2" baseType="lpstr">
      <vt:lpstr>Arial</vt:lpstr>
      <vt:lpstr>Lucida Sans Unicode</vt:lpstr>
      <vt:lpstr>Verdana</vt:lpstr>
      <vt:lpstr>Wingdings 2</vt:lpstr>
      <vt:lpstr>Wingdings 3</vt:lpstr>
      <vt:lpstr>Открытая</vt:lpstr>
      <vt:lpstr>Когда отмечают День пожилого человека? День пожилых людей отмечают 1 октября, праздник является международным. Эта дата выбрана не случайно, присутствует некий символизм: осень, как и старость – это золотая пора нашей жизни.                    Классный час на тему:  «День пожилого человека»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ADMIN</cp:lastModifiedBy>
  <cp:revision>15</cp:revision>
  <dcterms:created xsi:type="dcterms:W3CDTF">2018-09-29T03:39:15Z</dcterms:created>
  <dcterms:modified xsi:type="dcterms:W3CDTF">2022-09-25T13:20:27Z</dcterms:modified>
</cp:coreProperties>
</file>