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8" r:id="rId2"/>
    <p:sldId id="272" r:id="rId3"/>
    <p:sldId id="273" r:id="rId4"/>
    <p:sldId id="314" r:id="rId5"/>
    <p:sldId id="292" r:id="rId6"/>
    <p:sldId id="293" r:id="rId7"/>
    <p:sldId id="265" r:id="rId8"/>
    <p:sldId id="270" r:id="rId9"/>
    <p:sldId id="266" r:id="rId10"/>
    <p:sldId id="276" r:id="rId11"/>
    <p:sldId id="295" r:id="rId12"/>
    <p:sldId id="288" r:id="rId13"/>
    <p:sldId id="307" r:id="rId14"/>
    <p:sldId id="316" r:id="rId15"/>
    <p:sldId id="315" r:id="rId16"/>
    <p:sldId id="308" r:id="rId17"/>
    <p:sldId id="309" r:id="rId18"/>
    <p:sldId id="306" r:id="rId19"/>
    <p:sldId id="290" r:id="rId20"/>
    <p:sldId id="282" r:id="rId21"/>
    <p:sldId id="284" r:id="rId22"/>
    <p:sldId id="285" r:id="rId23"/>
    <p:sldId id="311" r:id="rId24"/>
    <p:sldId id="313" r:id="rId25"/>
    <p:sldId id="281" r:id="rId26"/>
    <p:sldId id="312"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76" autoAdjust="0"/>
    <p:restoredTop sz="94660"/>
  </p:normalViewPr>
  <p:slideViewPr>
    <p:cSldViewPr>
      <p:cViewPr varScale="1">
        <p:scale>
          <a:sx n="79" d="100"/>
          <a:sy n="79" d="100"/>
        </p:scale>
        <p:origin x="-114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5B106E36-FD25-4E2D-B0AA-010F637433A0}" type="datetimeFigureOut">
              <a:rPr lang="ru-RU" smtClean="0"/>
              <a:pPr/>
              <a:t>14.08.2022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14.08.2022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14.08.2022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14.08.2022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14.08.2022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14.08.2022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14.08.2022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14.08.2022</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14.08.2022</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14.08.2022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14.08.2022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60000"/>
                <a:lumOff val="40000"/>
              </a:schemeClr>
            </a:gs>
            <a:gs pos="45000">
              <a:schemeClr val="bg2">
                <a:shade val="68000"/>
                <a:satMod val="155000"/>
              </a:schemeClr>
            </a:gs>
            <a:gs pos="100000">
              <a:schemeClr val="bg2">
                <a:tint val="70000"/>
                <a:satMod val="175000"/>
              </a:schemeClr>
            </a:gs>
          </a:gsLst>
          <a:lin ang="16200000" scaled="0"/>
          <a:tileRect/>
        </a:gradFill>
        <a:effectLst/>
      </p:bgPr>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B106E36-FD25-4E2D-B0AA-010F637433A0}" type="datetimeFigureOut">
              <a:rPr lang="ru-RU" smtClean="0"/>
              <a:pPr/>
              <a:t>14.08.2022</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eg"/><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a:p>
        </p:txBody>
      </p:sp>
      <p:pic>
        <p:nvPicPr>
          <p:cNvPr id="4" name="Рисунок 3" descr="фон.jpg"/>
          <p:cNvPicPr>
            <a:picLocks noChangeAspect="1"/>
          </p:cNvPicPr>
          <p:nvPr/>
        </p:nvPicPr>
        <p:blipFill>
          <a:blip r:embed="rId2" cstate="print"/>
          <a:srcRect/>
          <a:stretch>
            <a:fillRect/>
          </a:stretch>
        </p:blipFill>
        <p:spPr bwMode="auto">
          <a:xfrm>
            <a:off x="0" y="-171400"/>
            <a:ext cx="9144000" cy="6858000"/>
          </a:xfrm>
          <a:prstGeom prst="rect">
            <a:avLst/>
          </a:prstGeom>
          <a:noFill/>
          <a:ln w="9525">
            <a:noFill/>
            <a:miter lim="800000"/>
            <a:headEnd/>
            <a:tailEnd/>
          </a:ln>
        </p:spPr>
      </p:pic>
      <p:pic>
        <p:nvPicPr>
          <p:cNvPr id="5" name="Picture 1"/>
          <p:cNvPicPr>
            <a:picLocks noChangeAspect="1" noChangeArrowheads="1"/>
          </p:cNvPicPr>
          <p:nvPr/>
        </p:nvPicPr>
        <p:blipFill>
          <a:blip r:embed="rId3" cstate="email"/>
          <a:srcRect/>
          <a:stretch>
            <a:fillRect/>
          </a:stretch>
        </p:blipFill>
        <p:spPr bwMode="auto">
          <a:xfrm>
            <a:off x="7215206" y="4857760"/>
            <a:ext cx="1784087" cy="1795466"/>
          </a:xfrm>
          <a:prstGeom prst="ellipse">
            <a:avLst/>
          </a:prstGeom>
          <a:ln>
            <a:noFill/>
          </a:ln>
          <a:effectLst>
            <a:softEdge rad="112500"/>
          </a:effectLst>
        </p:spPr>
      </p:pic>
      <p:sp>
        <p:nvSpPr>
          <p:cNvPr id="6" name="Прямоугольник 5"/>
          <p:cNvSpPr/>
          <p:nvPr/>
        </p:nvSpPr>
        <p:spPr>
          <a:xfrm>
            <a:off x="2571736" y="1714488"/>
            <a:ext cx="5690780" cy="70788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endParaRPr lang="ru-RU" sz="4000" b="1" dirty="0" smtClean="0">
              <a:ln/>
              <a:solidFill>
                <a:srgbClr val="7030A0"/>
              </a:solidFill>
              <a:latin typeface="Times New Roman" pitchFamily="18" charset="0"/>
              <a:cs typeface="Times New Roman" pitchFamily="18" charset="0"/>
            </a:endParaRPr>
          </a:p>
        </p:txBody>
      </p:sp>
      <p:pic>
        <p:nvPicPr>
          <p:cNvPr id="7" name="Picture 2" descr="C:\Users\1\Desktop\globus-kolokolchik-knigi-300x300.png"/>
          <p:cNvPicPr>
            <a:picLocks noChangeAspect="1" noChangeArrowheads="1"/>
          </p:cNvPicPr>
          <p:nvPr/>
        </p:nvPicPr>
        <p:blipFill>
          <a:blip r:embed="rId4" cstate="print"/>
          <a:srcRect/>
          <a:stretch>
            <a:fillRect/>
          </a:stretch>
        </p:blipFill>
        <p:spPr bwMode="auto">
          <a:xfrm>
            <a:off x="323528" y="4221088"/>
            <a:ext cx="2088232" cy="2088232"/>
          </a:xfrm>
          <a:prstGeom prst="rect">
            <a:avLst/>
          </a:prstGeom>
          <a:noFill/>
        </p:spPr>
      </p:pic>
      <p:sp>
        <p:nvSpPr>
          <p:cNvPr id="8" name="Прямоугольник 7"/>
          <p:cNvSpPr/>
          <p:nvPr/>
        </p:nvSpPr>
        <p:spPr>
          <a:xfrm>
            <a:off x="2286000" y="1484784"/>
            <a:ext cx="6318448" cy="2616101"/>
          </a:xfrm>
          <a:prstGeom prst="rect">
            <a:avLst/>
          </a:prstGeom>
        </p:spPr>
        <p:txBody>
          <a:bodyPr wrap="square">
            <a:spAutoFit/>
          </a:bodyPr>
          <a:lstStyle/>
          <a:p>
            <a:pPr algn="ctr"/>
            <a:r>
              <a:rPr lang="ru-RU" sz="4400" b="1" dirty="0" smtClean="0">
                <a:solidFill>
                  <a:srgbClr val="FF0000"/>
                </a:solidFill>
                <a:latin typeface="Times New Roman" pitchFamily="18" charset="0"/>
                <a:cs typeface="Times New Roman" pitchFamily="18" charset="0"/>
              </a:rPr>
              <a:t>Приёмы  работы  на уроках ОРКСЭ в условиях ФГОС НОО</a:t>
            </a:r>
          </a:p>
          <a:p>
            <a:pPr algn="ctr"/>
            <a:endParaRPr lang="ru-RU" sz="3200" dirty="0">
              <a:solidFill>
                <a:srgbClr val="C00000"/>
              </a:solidFill>
            </a:endParaRPr>
          </a:p>
        </p:txBody>
      </p:sp>
      <p:sp>
        <p:nvSpPr>
          <p:cNvPr id="9" name="Прямоугольник 8"/>
          <p:cNvSpPr/>
          <p:nvPr/>
        </p:nvSpPr>
        <p:spPr>
          <a:xfrm>
            <a:off x="2286000" y="4221088"/>
            <a:ext cx="5454352" cy="1938992"/>
          </a:xfrm>
          <a:prstGeom prst="rect">
            <a:avLst/>
          </a:prstGeom>
        </p:spPr>
        <p:txBody>
          <a:bodyPr wrap="square">
            <a:spAutoFit/>
          </a:bodyPr>
          <a:lstStyle/>
          <a:p>
            <a:r>
              <a:rPr lang="ru-RU" sz="2000" b="1" dirty="0" smtClean="0">
                <a:solidFill>
                  <a:srgbClr val="0070C0"/>
                </a:solidFill>
                <a:latin typeface="Times New Roman" pitchFamily="18" charset="0"/>
                <a:cs typeface="Times New Roman" pitchFamily="18" charset="0"/>
              </a:rPr>
              <a:t>Презентацию выполнила</a:t>
            </a:r>
          </a:p>
          <a:p>
            <a:r>
              <a:rPr lang="ru-RU" sz="2000" b="1" dirty="0" smtClean="0">
                <a:solidFill>
                  <a:srgbClr val="0070C0"/>
                </a:solidFill>
                <a:latin typeface="Times New Roman" pitchFamily="18" charset="0"/>
                <a:cs typeface="Times New Roman" pitchFamily="18" charset="0"/>
              </a:rPr>
              <a:t>Потапова Татьяна Васильевна</a:t>
            </a:r>
          </a:p>
          <a:p>
            <a:r>
              <a:rPr lang="ru-RU" sz="2000" b="1" dirty="0" smtClean="0">
                <a:solidFill>
                  <a:srgbClr val="0070C0"/>
                </a:solidFill>
                <a:latin typeface="Times New Roman" pitchFamily="18" charset="0"/>
                <a:cs typeface="Times New Roman" pitchFamily="18" charset="0"/>
              </a:rPr>
              <a:t>учитель начальных классов</a:t>
            </a:r>
          </a:p>
          <a:p>
            <a:r>
              <a:rPr lang="ru-RU" sz="2000" b="1" dirty="0" smtClean="0">
                <a:solidFill>
                  <a:srgbClr val="0070C0"/>
                </a:solidFill>
                <a:latin typeface="Times New Roman" pitchFamily="18" charset="0"/>
                <a:cs typeface="Times New Roman" pitchFamily="18" charset="0"/>
              </a:rPr>
              <a:t>МБОУ «</a:t>
            </a:r>
            <a:r>
              <a:rPr lang="ru-RU" sz="2000" b="1" dirty="0" err="1" smtClean="0">
                <a:solidFill>
                  <a:srgbClr val="0070C0"/>
                </a:solidFill>
                <a:latin typeface="Times New Roman" pitchFamily="18" charset="0"/>
                <a:cs typeface="Times New Roman" pitchFamily="18" charset="0"/>
              </a:rPr>
              <a:t>Бирюлинская</a:t>
            </a:r>
            <a:r>
              <a:rPr lang="ru-RU" sz="2000" b="1" dirty="0" smtClean="0">
                <a:solidFill>
                  <a:srgbClr val="0070C0"/>
                </a:solidFill>
                <a:latin typeface="Times New Roman" pitchFamily="18" charset="0"/>
                <a:cs typeface="Times New Roman" pitchFamily="18" charset="0"/>
              </a:rPr>
              <a:t> СОШ»</a:t>
            </a:r>
          </a:p>
          <a:p>
            <a:endParaRPr lang="ru-RU" sz="2000" b="1" dirty="0" smtClean="0">
              <a:solidFill>
                <a:srgbClr val="0070C0"/>
              </a:solidFill>
              <a:latin typeface="Times New Roman" pitchFamily="18" charset="0"/>
              <a:cs typeface="Times New Roman" pitchFamily="18" charset="0"/>
            </a:endParaRPr>
          </a:p>
          <a:p>
            <a:r>
              <a:rPr lang="ru-RU" sz="2000" b="1" dirty="0" smtClean="0">
                <a:solidFill>
                  <a:srgbClr val="00B050"/>
                </a:solidFill>
                <a:latin typeface="Times New Roman" pitchFamily="18" charset="0"/>
                <a:cs typeface="Times New Roman" pitchFamily="18" charset="0"/>
              </a:rPr>
              <a:t>Август 2022г</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332656"/>
            <a:ext cx="8183880" cy="792088"/>
          </a:xfrm>
        </p:spPr>
        <p:txBody>
          <a:bodyPr/>
          <a:lstStyle/>
          <a:p>
            <a:r>
              <a:rPr lang="ru-RU" dirty="0" smtClean="0">
                <a:solidFill>
                  <a:srgbClr val="FF0000"/>
                </a:solidFill>
                <a:latin typeface="Times New Roman" pitchFamily="18" charset="0"/>
                <a:cs typeface="Times New Roman" pitchFamily="18" charset="0"/>
              </a:rPr>
              <a:t>Приём «Чтение с остановками»</a:t>
            </a:r>
            <a:endParaRPr lang="ru-RU" dirty="0">
              <a:solidFill>
                <a:srgbClr val="FF0000"/>
              </a:solidFill>
              <a:latin typeface="Times New Roman" pitchFamily="18" charset="0"/>
              <a:cs typeface="Times New Roman" pitchFamily="18" charset="0"/>
            </a:endParaRPr>
          </a:p>
        </p:txBody>
      </p:sp>
      <p:pic>
        <p:nvPicPr>
          <p:cNvPr id="2050" name="Picture 2"/>
          <p:cNvPicPr>
            <a:picLocks noGrp="1" noChangeAspect="1" noChangeArrowheads="1"/>
          </p:cNvPicPr>
          <p:nvPr>
            <p:ph idx="1"/>
          </p:nvPr>
        </p:nvPicPr>
        <p:blipFill>
          <a:blip r:embed="rId2" cstate="print"/>
          <a:srcRect/>
          <a:stretch>
            <a:fillRect/>
          </a:stretch>
        </p:blipFill>
        <p:spPr bwMode="auto">
          <a:xfrm>
            <a:off x="1023266" y="1412875"/>
            <a:ext cx="7143505" cy="4319588"/>
          </a:xfrm>
          <a:prstGeom prst="rect">
            <a:avLst/>
          </a:prstGeom>
          <a:noFill/>
          <a:ln w="9525">
            <a:noFill/>
            <a:miter lim="800000"/>
            <a:headEnd/>
            <a:tailEnd/>
          </a:ln>
          <a:effectLst/>
        </p:spPr>
      </p:pic>
      <p:pic>
        <p:nvPicPr>
          <p:cNvPr id="7" name="Picture 1"/>
          <p:cNvPicPr>
            <a:picLocks noChangeAspect="1" noChangeArrowheads="1"/>
          </p:cNvPicPr>
          <p:nvPr/>
        </p:nvPicPr>
        <p:blipFill>
          <a:blip r:embed="rId3" cstate="email"/>
          <a:srcRect/>
          <a:stretch>
            <a:fillRect/>
          </a:stretch>
        </p:blipFill>
        <p:spPr bwMode="auto">
          <a:xfrm>
            <a:off x="5652120" y="4077072"/>
            <a:ext cx="2578001" cy="2594443"/>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332656"/>
            <a:ext cx="8183880" cy="792088"/>
          </a:xfrm>
        </p:spPr>
        <p:txBody>
          <a:bodyPr/>
          <a:lstStyle/>
          <a:p>
            <a:r>
              <a:rPr lang="ru-RU" dirty="0" smtClean="0">
                <a:solidFill>
                  <a:srgbClr val="FF0000"/>
                </a:solidFill>
                <a:latin typeface="Times New Roman" pitchFamily="18" charset="0"/>
                <a:cs typeface="Times New Roman" pitchFamily="18" charset="0"/>
              </a:rPr>
              <a:t>Чтение с остановками</a:t>
            </a:r>
            <a:endParaRPr lang="ru-RU" dirty="0">
              <a:solidFill>
                <a:srgbClr val="FF0000"/>
              </a:solidFill>
              <a:latin typeface="Times New Roman" pitchFamily="18" charset="0"/>
              <a:cs typeface="Times New Roman" pitchFamily="18" charset="0"/>
            </a:endParaRPr>
          </a:p>
        </p:txBody>
      </p:sp>
      <p:sp>
        <p:nvSpPr>
          <p:cNvPr id="4" name="Содержимое 3"/>
          <p:cNvSpPr>
            <a:spLocks noGrp="1"/>
          </p:cNvSpPr>
          <p:nvPr>
            <p:ph idx="1"/>
          </p:nvPr>
        </p:nvSpPr>
        <p:spPr>
          <a:xfrm>
            <a:off x="502920" y="1268760"/>
            <a:ext cx="8183880" cy="5184576"/>
          </a:xfrm>
        </p:spPr>
        <p:txBody>
          <a:bodyPr>
            <a:normAutofit fontScale="70000" lnSpcReduction="20000"/>
          </a:bodyPr>
          <a:lstStyle/>
          <a:p>
            <a:pPr algn="just">
              <a:buNone/>
            </a:pPr>
            <a:r>
              <a:rPr lang="ru-RU" dirty="0" smtClean="0">
                <a:latin typeface="Times New Roman" pitchFamily="18" charset="0"/>
                <a:cs typeface="Times New Roman" pitchFamily="18" charset="0"/>
              </a:rPr>
              <a:t>«В одном классе дружили два мальчика. Всюду они были вместе. Все считали их настоящими друзьями. Витя учился хорошо, а Гена немного хуже, особенно по математике. У Гены долгое время болела мама, и он старался, как мог, не огорчать её. И вот в это время по математике должна быть контрольная. Учитель вошёл в класс, записал задание на доске, дети начали работать. Витя быстро справился с работой, и, видя, что Гена не решил задачу, написал на бумажке и бросил ему. Гена, увидев шпаргалку, быстро поднял её прочитал- вся задача была решена..»</a:t>
            </a:r>
          </a:p>
          <a:p>
            <a:pPr>
              <a:buNone/>
            </a:pPr>
            <a:r>
              <a:rPr lang="ru-RU" b="1" dirty="0" smtClean="0">
                <a:latin typeface="Times New Roman" pitchFamily="18" charset="0"/>
                <a:cs typeface="Times New Roman" pitchFamily="18" charset="0"/>
              </a:rPr>
              <a:t>(  учитель прерывает чтение) </a:t>
            </a:r>
          </a:p>
          <a:p>
            <a:pPr>
              <a:buNone/>
            </a:pP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Выскажите своё мнение по поводу того, что же произойдёт дальше.</a:t>
            </a:r>
          </a:p>
          <a:p>
            <a:pPr>
              <a:buNone/>
            </a:pPr>
            <a:r>
              <a:rPr lang="ru-RU" b="1" dirty="0" smtClean="0">
                <a:latin typeface="Times New Roman" pitchFamily="18" charset="0"/>
                <a:cs typeface="Times New Roman" pitchFamily="18" charset="0"/>
              </a:rPr>
              <a:t>( Выслушав мнение ребят, продолжает чтение рассказа</a:t>
            </a:r>
            <a:r>
              <a:rPr lang="ru-RU" dirty="0" smtClean="0">
                <a:latin typeface="Times New Roman" pitchFamily="18" charset="0"/>
                <a:cs typeface="Times New Roman" pitchFamily="18" charset="0"/>
              </a:rPr>
              <a:t>)</a:t>
            </a:r>
            <a:r>
              <a:rPr lang="ru-RU" i="1"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  «…Долгое время Гена не знал, как поступить, но мысль о больной маме поборола его совесть. Он списал работу и сдал тетрадь. </a:t>
            </a:r>
          </a:p>
          <a:p>
            <a:pPr>
              <a:buNone/>
            </a:pPr>
            <a:r>
              <a:rPr lang="ru-RU" b="1" dirty="0" smtClean="0">
                <a:latin typeface="Times New Roman" pitchFamily="18" charset="0"/>
                <a:cs typeface="Times New Roman" pitchFamily="18" charset="0"/>
              </a:rPr>
              <a:t>(  учитель прерывает чтение)</a:t>
            </a:r>
            <a:r>
              <a:rPr lang="ru-RU" dirty="0" smtClean="0"/>
              <a:t> </a:t>
            </a:r>
          </a:p>
          <a:p>
            <a:pPr>
              <a:buFontTx/>
              <a:buChar char="-"/>
            </a:pPr>
            <a:r>
              <a:rPr lang="ru-RU" dirty="0" smtClean="0">
                <a:latin typeface="Times New Roman" pitchFamily="18" charset="0"/>
                <a:cs typeface="Times New Roman" pitchFamily="18" charset="0"/>
              </a:rPr>
              <a:t>Обсудите в группе. </a:t>
            </a:r>
          </a:p>
          <a:p>
            <a:pPr>
              <a:buFontTx/>
              <a:buChar char="-"/>
            </a:pPr>
            <a:r>
              <a:rPr lang="ru-RU" dirty="0" smtClean="0">
                <a:latin typeface="Times New Roman" pitchFamily="18" charset="0"/>
                <a:cs typeface="Times New Roman" pitchFamily="18" charset="0"/>
              </a:rPr>
              <a:t>– Как вы считаете, что же могло произойти дальше? </a:t>
            </a:r>
          </a:p>
          <a:p>
            <a:pPr>
              <a:buNone/>
            </a:pPr>
            <a:r>
              <a:rPr lang="ru-RU" b="1" dirty="0" smtClean="0">
                <a:latin typeface="Times New Roman" pitchFamily="18" charset="0"/>
                <a:cs typeface="Times New Roman" pitchFamily="18" charset="0"/>
              </a:rPr>
              <a:t>( Выслушав мнение ребят,  учитель продолжает чтение рассказа) </a:t>
            </a:r>
          </a:p>
          <a:p>
            <a:pPr>
              <a:buNone/>
            </a:pPr>
            <a:endParaRPr lang="ru-RU" dirty="0" smtClean="0">
              <a:latin typeface="Times New Roman" pitchFamily="18" charset="0"/>
              <a:cs typeface="Times New Roman" pitchFamily="18" charset="0"/>
            </a:endParaRPr>
          </a:p>
          <a:p>
            <a:pPr>
              <a:buNone/>
            </a:pPr>
            <a:endParaRPr lang="ru-RU" dirty="0" smtClean="0"/>
          </a:p>
          <a:p>
            <a:pPr>
              <a:buNone/>
            </a:pPr>
            <a:endParaRPr lang="ru-RU" b="1"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endParaRPr lang="ru-RU" dirty="0"/>
          </a:p>
        </p:txBody>
      </p:sp>
      <p:pic>
        <p:nvPicPr>
          <p:cNvPr id="7" name="Picture 1"/>
          <p:cNvPicPr>
            <a:picLocks noChangeAspect="1" noChangeArrowheads="1"/>
          </p:cNvPicPr>
          <p:nvPr/>
        </p:nvPicPr>
        <p:blipFill>
          <a:blip r:embed="rId2" cstate="email"/>
          <a:srcRect/>
          <a:stretch>
            <a:fillRect/>
          </a:stretch>
        </p:blipFill>
        <p:spPr bwMode="auto">
          <a:xfrm>
            <a:off x="7452320" y="188640"/>
            <a:ext cx="1284595" cy="1292788"/>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548680"/>
            <a:ext cx="8183880" cy="720080"/>
          </a:xfrm>
        </p:spPr>
        <p:txBody>
          <a:bodyPr/>
          <a:lstStyle/>
          <a:p>
            <a:r>
              <a:rPr lang="ru-RU" dirty="0" smtClean="0">
                <a:solidFill>
                  <a:srgbClr val="FF0000"/>
                </a:solidFill>
                <a:latin typeface="Times New Roman" pitchFamily="18" charset="0"/>
                <a:cs typeface="Times New Roman" pitchFamily="18" charset="0"/>
              </a:rPr>
              <a:t>Чтение с остановками</a:t>
            </a:r>
            <a:endParaRPr lang="ru-RU" dirty="0"/>
          </a:p>
        </p:txBody>
      </p:sp>
      <p:sp>
        <p:nvSpPr>
          <p:cNvPr id="3" name="Содержимое 2"/>
          <p:cNvSpPr>
            <a:spLocks noGrp="1"/>
          </p:cNvSpPr>
          <p:nvPr>
            <p:ph idx="1"/>
          </p:nvPr>
        </p:nvSpPr>
        <p:spPr>
          <a:xfrm>
            <a:off x="502920" y="1340768"/>
            <a:ext cx="8183880" cy="4968552"/>
          </a:xfrm>
        </p:spPr>
        <p:txBody>
          <a:bodyPr>
            <a:normAutofit fontScale="25000" lnSpcReduction="20000"/>
          </a:bodyPr>
          <a:lstStyle/>
          <a:p>
            <a:pPr algn="just">
              <a:buNone/>
            </a:pPr>
            <a:r>
              <a:rPr lang="ru-RU" sz="5600" b="1" dirty="0" smtClean="0"/>
              <a:t> </a:t>
            </a:r>
            <a:r>
              <a:rPr lang="ru-RU" sz="8000" dirty="0" smtClean="0">
                <a:latin typeface="Times New Roman" pitchFamily="18" charset="0"/>
                <a:cs typeface="Times New Roman" pitchFamily="18" charset="0"/>
              </a:rPr>
              <a:t>Целый день у Гены было плохое настроение, мама заметила это, но сын ничего не сказал. Наступил следующий день. Учитель стала объявлять оценки. Она похвалила детей, которые хорошо написали работу, особенно она была довольна Геной: « Ты очень меня порадовал, Гена»,- сказала учитель и отдала ему тетрадь. Гена взял тетрадь, но посмотреть в глаза учителю не смог, стыдно было ему. А за соседней партой тихо всхлипывала девочка Катя, она получила за контрольную работу «2». Урок уже почти закончился, Гена вдруг встал, подошёл к учителю и сказал: « Ольга Николаевна, поставьте мне «2», пятерка- это не моя  оценка, я работу списал». Учительница посмотрела добрыми, ласковыми глазами и сказала:» За правду спасибо, Гена, это очень хорошо, что ты понял всё». Она исправила оценку на «2», а Гена нёс тетрадь так, будто он получил «5», а не «2».</a:t>
            </a:r>
          </a:p>
          <a:p>
            <a:pPr>
              <a:buNone/>
            </a:pPr>
            <a:r>
              <a:rPr lang="ru-RU" sz="8000" b="1" dirty="0" smtClean="0">
                <a:latin typeface="Times New Roman" pitchFamily="18" charset="0"/>
                <a:cs typeface="Times New Roman" pitchFamily="18" charset="0"/>
              </a:rPr>
              <a:t>Учитель</a:t>
            </a:r>
            <a:r>
              <a:rPr lang="ru-RU" sz="8000" dirty="0" smtClean="0">
                <a:latin typeface="Times New Roman" pitchFamily="18" charset="0"/>
                <a:cs typeface="Times New Roman" pitchFamily="18" charset="0"/>
              </a:rPr>
              <a:t>: – Что понял Гена?                                                                                                                                       – Как вы оцениваете поступок Гены?                                                                                                                   – Всякий ли школьник может поступить так, как Гена?                                                                                         </a:t>
            </a:r>
            <a:r>
              <a:rPr lang="ru-RU" dirty="0" smtClean="0">
                <a:latin typeface="Times New Roman" pitchFamily="18" charset="0"/>
                <a:cs typeface="Times New Roman" pitchFamily="18" charset="0"/>
              </a:rPr>
              <a:t>– Почему? </a:t>
            </a:r>
          </a:p>
          <a:p>
            <a:endParaRPr lang="ru-RU" dirty="0"/>
          </a:p>
        </p:txBody>
      </p:sp>
      <p:pic>
        <p:nvPicPr>
          <p:cNvPr id="4" name="Picture 1"/>
          <p:cNvPicPr>
            <a:picLocks noChangeAspect="1" noChangeArrowheads="1"/>
          </p:cNvPicPr>
          <p:nvPr/>
        </p:nvPicPr>
        <p:blipFill>
          <a:blip r:embed="rId2" cstate="email"/>
          <a:srcRect/>
          <a:stretch>
            <a:fillRect/>
          </a:stretch>
        </p:blipFill>
        <p:spPr bwMode="auto">
          <a:xfrm>
            <a:off x="7092280" y="4509120"/>
            <a:ext cx="2051720" cy="2064806"/>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04664"/>
            <a:ext cx="8183880" cy="792088"/>
          </a:xfrm>
        </p:spPr>
        <p:txBody>
          <a:bodyPr/>
          <a:lstStyle/>
          <a:p>
            <a:r>
              <a:rPr lang="ru-RU" dirty="0" smtClean="0">
                <a:solidFill>
                  <a:srgbClr val="FF0000"/>
                </a:solidFill>
                <a:latin typeface="Times New Roman" pitchFamily="18" charset="0"/>
                <a:cs typeface="Times New Roman" pitchFamily="18" charset="0"/>
              </a:rPr>
              <a:t>Приём «Тонкие и толстые вопросы»</a:t>
            </a:r>
            <a:endParaRPr lang="ru-RU" dirty="0">
              <a:solidFill>
                <a:srgbClr val="FF0000"/>
              </a:solidFill>
              <a:latin typeface="Times New Roman" pitchFamily="18" charset="0"/>
              <a:cs typeface="Times New Roman" pitchFamily="18" charset="0"/>
            </a:endParaRPr>
          </a:p>
        </p:txBody>
      </p:sp>
      <p:sp>
        <p:nvSpPr>
          <p:cNvPr id="4" name="Содержимое 3"/>
          <p:cNvSpPr>
            <a:spLocks noGrp="1"/>
          </p:cNvSpPr>
          <p:nvPr>
            <p:ph sz="half" idx="1"/>
          </p:nvPr>
        </p:nvSpPr>
        <p:spPr>
          <a:xfrm>
            <a:off x="514352" y="1484784"/>
            <a:ext cx="3931920" cy="4968552"/>
          </a:xfrm>
        </p:spPr>
        <p:txBody>
          <a:bodyPr>
            <a:normAutofit/>
          </a:bodyPr>
          <a:lstStyle/>
          <a:p>
            <a:pPr algn="ctr">
              <a:buNone/>
            </a:pPr>
            <a:r>
              <a:rPr lang="ru-RU" b="1" dirty="0" smtClean="0">
                <a:solidFill>
                  <a:srgbClr val="006600"/>
                </a:solidFill>
                <a:latin typeface="Times New Roman" pitchFamily="18" charset="0"/>
                <a:cs typeface="Times New Roman" pitchFamily="18" charset="0"/>
              </a:rPr>
              <a:t>Тонкие вопросы</a:t>
            </a:r>
          </a:p>
          <a:p>
            <a:pPr lvl="0"/>
            <a:r>
              <a:rPr lang="ru-RU" dirty="0" smtClean="0">
                <a:latin typeface="Times New Roman" pitchFamily="18" charset="0"/>
                <a:cs typeface="Times New Roman" pitchFamily="18" charset="0"/>
              </a:rPr>
              <a:t>кто...</a:t>
            </a:r>
          </a:p>
          <a:p>
            <a:pPr lvl="0"/>
            <a:r>
              <a:rPr lang="ru-RU" dirty="0" smtClean="0">
                <a:latin typeface="Times New Roman" pitchFamily="18" charset="0"/>
                <a:cs typeface="Times New Roman" pitchFamily="18" charset="0"/>
              </a:rPr>
              <a:t>что...</a:t>
            </a:r>
          </a:p>
          <a:p>
            <a:pPr lvl="0"/>
            <a:r>
              <a:rPr lang="ru-RU" dirty="0" smtClean="0">
                <a:latin typeface="Times New Roman" pitchFamily="18" charset="0"/>
                <a:cs typeface="Times New Roman" pitchFamily="18" charset="0"/>
              </a:rPr>
              <a:t>когда...</a:t>
            </a:r>
          </a:p>
          <a:p>
            <a:pPr lvl="0"/>
            <a:r>
              <a:rPr lang="ru-RU" dirty="0" smtClean="0">
                <a:latin typeface="Times New Roman" pitchFamily="18" charset="0"/>
                <a:cs typeface="Times New Roman" pitchFamily="18" charset="0"/>
              </a:rPr>
              <a:t>может...</a:t>
            </a:r>
          </a:p>
          <a:p>
            <a:pPr lvl="0"/>
            <a:r>
              <a:rPr lang="ru-RU" dirty="0" smtClean="0">
                <a:latin typeface="Times New Roman" pitchFamily="18" charset="0"/>
                <a:cs typeface="Times New Roman" pitchFamily="18" charset="0"/>
              </a:rPr>
              <a:t>будет...</a:t>
            </a:r>
          </a:p>
          <a:p>
            <a:pPr lvl="0"/>
            <a:r>
              <a:rPr lang="ru-RU" dirty="0" smtClean="0">
                <a:latin typeface="Times New Roman" pitchFamily="18" charset="0"/>
                <a:cs typeface="Times New Roman" pitchFamily="18" charset="0"/>
              </a:rPr>
              <a:t>мог ли...</a:t>
            </a:r>
          </a:p>
          <a:p>
            <a:pPr lvl="0"/>
            <a:r>
              <a:rPr lang="ru-RU" dirty="0" smtClean="0">
                <a:latin typeface="Times New Roman" pitchFamily="18" charset="0"/>
                <a:cs typeface="Times New Roman" pitchFamily="18" charset="0"/>
              </a:rPr>
              <a:t>как звали...</a:t>
            </a:r>
          </a:p>
          <a:p>
            <a:pPr lvl="0"/>
            <a:r>
              <a:rPr lang="ru-RU" dirty="0" smtClean="0">
                <a:latin typeface="Times New Roman" pitchFamily="18" charset="0"/>
                <a:cs typeface="Times New Roman" pitchFamily="18" charset="0"/>
              </a:rPr>
              <a:t>было ли...</a:t>
            </a:r>
          </a:p>
          <a:p>
            <a:pPr lvl="0"/>
            <a:r>
              <a:rPr lang="ru-RU" dirty="0" smtClean="0">
                <a:latin typeface="Times New Roman" pitchFamily="18" charset="0"/>
                <a:cs typeface="Times New Roman" pitchFamily="18" charset="0"/>
              </a:rPr>
              <a:t>согласны ли вы...</a:t>
            </a:r>
          </a:p>
          <a:p>
            <a:r>
              <a:rPr lang="ru-RU" dirty="0" smtClean="0">
                <a:latin typeface="Times New Roman" pitchFamily="18" charset="0"/>
                <a:cs typeface="Times New Roman" pitchFamily="18" charset="0"/>
              </a:rPr>
              <a:t>верно...</a:t>
            </a:r>
            <a:endParaRPr lang="ru-RU" dirty="0">
              <a:latin typeface="Times New Roman" pitchFamily="18" charset="0"/>
              <a:cs typeface="Times New Roman" pitchFamily="18" charset="0"/>
            </a:endParaRPr>
          </a:p>
        </p:txBody>
      </p:sp>
      <p:sp>
        <p:nvSpPr>
          <p:cNvPr id="5" name="Содержимое 4"/>
          <p:cNvSpPr>
            <a:spLocks noGrp="1"/>
          </p:cNvSpPr>
          <p:nvPr>
            <p:ph sz="half" idx="2"/>
          </p:nvPr>
        </p:nvSpPr>
        <p:spPr>
          <a:xfrm>
            <a:off x="4755360" y="1484784"/>
            <a:ext cx="3931920" cy="4536504"/>
          </a:xfrm>
        </p:spPr>
        <p:txBody>
          <a:bodyPr>
            <a:normAutofit/>
          </a:bodyPr>
          <a:lstStyle/>
          <a:p>
            <a:pPr lvl="0" algn="ctr">
              <a:buNone/>
            </a:pPr>
            <a:r>
              <a:rPr lang="ru-RU" b="1" dirty="0" smtClean="0">
                <a:solidFill>
                  <a:srgbClr val="006600"/>
                </a:solidFill>
                <a:latin typeface="Times New Roman" pitchFamily="18" charset="0"/>
                <a:cs typeface="Times New Roman" pitchFamily="18" charset="0"/>
              </a:rPr>
              <a:t>Толстые вопросы</a:t>
            </a:r>
          </a:p>
          <a:p>
            <a:pPr lvl="0"/>
            <a:r>
              <a:rPr lang="ru-RU" dirty="0" smtClean="0">
                <a:latin typeface="Times New Roman" pitchFamily="18" charset="0"/>
                <a:cs typeface="Times New Roman" pitchFamily="18" charset="0"/>
              </a:rPr>
              <a:t> дайте объяснение, почему...</a:t>
            </a:r>
          </a:p>
          <a:p>
            <a:pPr lvl="0"/>
            <a:r>
              <a:rPr lang="ru-RU" dirty="0" smtClean="0">
                <a:latin typeface="Times New Roman" pitchFamily="18" charset="0"/>
                <a:cs typeface="Times New Roman" pitchFamily="18" charset="0"/>
              </a:rPr>
              <a:t>почему вы думаете...</a:t>
            </a:r>
          </a:p>
          <a:p>
            <a:pPr lvl="0"/>
            <a:r>
              <a:rPr lang="ru-RU" dirty="0" smtClean="0">
                <a:latin typeface="Times New Roman" pitchFamily="18" charset="0"/>
                <a:cs typeface="Times New Roman" pitchFamily="18" charset="0"/>
              </a:rPr>
              <a:t>почему вы считаете...</a:t>
            </a:r>
          </a:p>
          <a:p>
            <a:pPr lvl="0"/>
            <a:r>
              <a:rPr lang="ru-RU" dirty="0" smtClean="0">
                <a:latin typeface="Times New Roman" pitchFamily="18" charset="0"/>
                <a:cs typeface="Times New Roman" pitchFamily="18" charset="0"/>
              </a:rPr>
              <a:t>в чем разница...</a:t>
            </a:r>
          </a:p>
          <a:p>
            <a:pPr lvl="0"/>
            <a:r>
              <a:rPr lang="ru-RU" dirty="0" smtClean="0">
                <a:latin typeface="Times New Roman" pitchFamily="18" charset="0"/>
                <a:cs typeface="Times New Roman" pitchFamily="18" charset="0"/>
              </a:rPr>
              <a:t>предположите, что будет, если...</a:t>
            </a:r>
          </a:p>
          <a:p>
            <a:r>
              <a:rPr lang="ru-RU" dirty="0" smtClean="0">
                <a:latin typeface="Times New Roman" pitchFamily="18" charset="0"/>
                <a:cs typeface="Times New Roman" pitchFamily="18" charset="0"/>
              </a:rPr>
              <a:t>что, если...</a:t>
            </a:r>
            <a:endParaRPr lang="ru-RU" b="1" dirty="0" smtClean="0">
              <a:solidFill>
                <a:srgbClr val="006600"/>
              </a:solidFill>
              <a:latin typeface="Times New Roman" pitchFamily="18" charset="0"/>
              <a:cs typeface="Times New Roman" pitchFamily="18" charset="0"/>
            </a:endParaRPr>
          </a:p>
          <a:p>
            <a:pPr algn="ctr">
              <a:buNone/>
            </a:pPr>
            <a:endParaRPr lang="ru-RU" b="1" dirty="0">
              <a:solidFill>
                <a:srgbClr val="006600"/>
              </a:solidFill>
            </a:endParaRPr>
          </a:p>
        </p:txBody>
      </p:sp>
      <p:pic>
        <p:nvPicPr>
          <p:cNvPr id="6" name="Picture 1"/>
          <p:cNvPicPr>
            <a:picLocks noChangeAspect="1" noChangeArrowheads="1"/>
          </p:cNvPicPr>
          <p:nvPr/>
        </p:nvPicPr>
        <p:blipFill>
          <a:blip r:embed="rId2" cstate="email"/>
          <a:srcRect/>
          <a:stretch>
            <a:fillRect/>
          </a:stretch>
        </p:blipFill>
        <p:spPr bwMode="auto">
          <a:xfrm>
            <a:off x="7020272" y="4725144"/>
            <a:ext cx="1934036" cy="1946371"/>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76672"/>
            <a:ext cx="8183880" cy="1008112"/>
          </a:xfrm>
        </p:spPr>
        <p:txBody>
          <a:bodyPr/>
          <a:lstStyle/>
          <a:p>
            <a:r>
              <a:rPr lang="ru-RU" u="sng" dirty="0" smtClean="0">
                <a:solidFill>
                  <a:srgbClr val="FF0000"/>
                </a:solidFill>
                <a:latin typeface="Times New Roman" pitchFamily="18" charset="0"/>
                <a:cs typeface="Times New Roman" pitchFamily="18" charset="0"/>
              </a:rPr>
              <a:t>Прием «Составление кластера»</a:t>
            </a:r>
            <a:endParaRPr lang="ru-RU" dirty="0"/>
          </a:p>
        </p:txBody>
      </p:sp>
      <p:sp>
        <p:nvSpPr>
          <p:cNvPr id="3" name="Содержимое 2"/>
          <p:cNvSpPr>
            <a:spLocks noGrp="1"/>
          </p:cNvSpPr>
          <p:nvPr>
            <p:ph idx="1"/>
          </p:nvPr>
        </p:nvSpPr>
        <p:spPr>
          <a:xfrm>
            <a:off x="502920" y="1700808"/>
            <a:ext cx="8183880" cy="4320480"/>
          </a:xfrm>
        </p:spPr>
        <p:txBody>
          <a:bodyPr>
            <a:normAutofit/>
          </a:bodyPr>
          <a:lstStyle/>
          <a:p>
            <a:pPr algn="just">
              <a:buNone/>
            </a:pPr>
            <a:r>
              <a:rPr lang="ru-RU" sz="2400" b="1" dirty="0" smtClean="0">
                <a:latin typeface="Times New Roman" pitchFamily="18" charset="0"/>
                <a:cs typeface="Times New Roman" pitchFamily="18" charset="0"/>
              </a:rPr>
              <a:t>Кластер (</a:t>
            </a:r>
            <a:r>
              <a:rPr lang="ru-RU" sz="2400" b="1" dirty="0" err="1" smtClean="0">
                <a:latin typeface="Times New Roman" pitchFamily="18" charset="0"/>
                <a:cs typeface="Times New Roman" pitchFamily="18" charset="0"/>
              </a:rPr>
              <a:t>анг</a:t>
            </a:r>
            <a:r>
              <a:rPr lang="ru-RU" sz="2400" b="1" dirty="0" smtClean="0">
                <a:latin typeface="Times New Roman" pitchFamily="18" charset="0"/>
                <a:cs typeface="Times New Roman" pitchFamily="18" charset="0"/>
              </a:rPr>
              <a:t>. гроздь) – прием систематизации материала в виде схемы (рисунка), когда выделяются смысловые единицы текста. Правила построения кластера очень простые. Рисуем модель Солнечной системы: звезду, планеты и их спутники. В центре располагается звезда – это наша тема. Вокруг нее планеты – крупные смысловые единицы. Соединяем их прямой линией со звездой. У каждой планеты свои спутники, у спутников свои. </a:t>
            </a:r>
          </a:p>
          <a:p>
            <a:endParaRPr lang="ru-RU" dirty="0"/>
          </a:p>
        </p:txBody>
      </p:sp>
      <p:pic>
        <p:nvPicPr>
          <p:cNvPr id="4" name="Picture 1"/>
          <p:cNvPicPr>
            <a:picLocks noChangeAspect="1" noChangeArrowheads="1"/>
          </p:cNvPicPr>
          <p:nvPr/>
        </p:nvPicPr>
        <p:blipFill>
          <a:blip r:embed="rId2" cstate="email"/>
          <a:srcRect/>
          <a:stretch>
            <a:fillRect/>
          </a:stretch>
        </p:blipFill>
        <p:spPr bwMode="auto">
          <a:xfrm>
            <a:off x="6876256" y="4581128"/>
            <a:ext cx="2077139" cy="2090387"/>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76672"/>
            <a:ext cx="8183880" cy="1296144"/>
          </a:xfrm>
        </p:spPr>
        <p:txBody>
          <a:bodyPr/>
          <a:lstStyle/>
          <a:p>
            <a:r>
              <a:rPr lang="ru-RU" u="sng" dirty="0" smtClean="0">
                <a:solidFill>
                  <a:srgbClr val="FF0000"/>
                </a:solidFill>
                <a:latin typeface="Times New Roman" pitchFamily="18" charset="0"/>
                <a:cs typeface="Times New Roman" pitchFamily="18" charset="0"/>
              </a:rPr>
              <a:t>«Составление кластера»</a:t>
            </a:r>
            <a:endParaRPr lang="ru-RU" dirty="0"/>
          </a:p>
        </p:txBody>
      </p:sp>
      <p:pic>
        <p:nvPicPr>
          <p:cNvPr id="7170" name="Picture 2"/>
          <p:cNvPicPr>
            <a:picLocks noGrp="1" noChangeAspect="1" noChangeArrowheads="1"/>
          </p:cNvPicPr>
          <p:nvPr>
            <p:ph idx="1"/>
          </p:nvPr>
        </p:nvPicPr>
        <p:blipFill>
          <a:blip r:embed="rId2" cstate="print"/>
          <a:srcRect/>
          <a:stretch>
            <a:fillRect/>
          </a:stretch>
        </p:blipFill>
        <p:spPr bwMode="auto">
          <a:xfrm>
            <a:off x="395537" y="198023"/>
            <a:ext cx="5400600" cy="4050450"/>
          </a:xfrm>
          <a:prstGeom prst="rect">
            <a:avLst/>
          </a:prstGeom>
          <a:noFill/>
          <a:ln w="9525">
            <a:noFill/>
            <a:miter lim="800000"/>
            <a:headEnd/>
            <a:tailEnd/>
          </a:ln>
          <a:effectLst/>
        </p:spPr>
      </p:pic>
      <p:sp>
        <p:nvSpPr>
          <p:cNvPr id="7172" name="AutoShape 4" descr="https://cspsid-pechatniki.ru/800/600/https/fs01.infourok.ru/images/doc/82/99129/img1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7173" name="Picture 5"/>
          <p:cNvPicPr>
            <a:picLocks noChangeAspect="1" noChangeArrowheads="1"/>
          </p:cNvPicPr>
          <p:nvPr/>
        </p:nvPicPr>
        <p:blipFill>
          <a:blip r:embed="rId3" cstate="print"/>
          <a:srcRect/>
          <a:stretch>
            <a:fillRect/>
          </a:stretch>
        </p:blipFill>
        <p:spPr bwMode="auto">
          <a:xfrm>
            <a:off x="5148064" y="1556792"/>
            <a:ext cx="3596962" cy="3290670"/>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rcRect/>
          <a:stretch>
            <a:fillRect/>
          </a:stretch>
        </p:blipFill>
        <p:spPr bwMode="auto">
          <a:xfrm>
            <a:off x="395536" y="3086962"/>
            <a:ext cx="4787577" cy="359068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04664"/>
            <a:ext cx="8183880" cy="936104"/>
          </a:xfrm>
        </p:spPr>
        <p:txBody>
          <a:bodyPr/>
          <a:lstStyle/>
          <a:p>
            <a:r>
              <a:rPr lang="ru-RU" sz="4400" u="sng" dirty="0" smtClean="0">
                <a:solidFill>
                  <a:srgbClr val="C00000"/>
                </a:solidFill>
                <a:latin typeface="Times New Roman" pitchFamily="18" charset="0"/>
                <a:cs typeface="Times New Roman" pitchFamily="18" charset="0"/>
              </a:rPr>
              <a:t>«</a:t>
            </a:r>
            <a:r>
              <a:rPr lang="ru-RU" u="sng" dirty="0" smtClean="0">
                <a:solidFill>
                  <a:srgbClr val="C00000"/>
                </a:solidFill>
                <a:latin typeface="Times New Roman" pitchFamily="18" charset="0"/>
                <a:cs typeface="Times New Roman" pitchFamily="18" charset="0"/>
              </a:rPr>
              <a:t>Круги по воде»</a:t>
            </a:r>
            <a:endParaRPr lang="ru-RU" dirty="0">
              <a:solidFill>
                <a:srgbClr val="C00000"/>
              </a:solidFill>
            </a:endParaRPr>
          </a:p>
        </p:txBody>
      </p:sp>
      <p:sp>
        <p:nvSpPr>
          <p:cNvPr id="3" name="Содержимое 2"/>
          <p:cNvSpPr>
            <a:spLocks noGrp="1"/>
          </p:cNvSpPr>
          <p:nvPr>
            <p:ph idx="1"/>
          </p:nvPr>
        </p:nvSpPr>
        <p:spPr>
          <a:xfrm>
            <a:off x="502920" y="1556792"/>
            <a:ext cx="8183880" cy="4320480"/>
          </a:xfrm>
        </p:spPr>
        <p:txBody>
          <a:bodyPr>
            <a:normAutofit fontScale="32500" lnSpcReduction="20000"/>
          </a:bodyPr>
          <a:lstStyle/>
          <a:p>
            <a:pPr>
              <a:buNone/>
            </a:pPr>
            <a:endParaRPr lang="ru-RU" sz="8000" dirty="0" smtClean="0">
              <a:latin typeface="Times New Roman" pitchFamily="18" charset="0"/>
              <a:cs typeface="Times New Roman" pitchFamily="18" charset="0"/>
            </a:endParaRPr>
          </a:p>
          <a:p>
            <a:pPr>
              <a:buNone/>
            </a:pPr>
            <a:r>
              <a:rPr lang="ru-RU" sz="8000" dirty="0" smtClean="0">
                <a:latin typeface="Times New Roman" pitchFamily="18" charset="0"/>
                <a:cs typeface="Times New Roman" pitchFamily="18" charset="0"/>
              </a:rPr>
              <a:t>Желательно использовать его на стадии рефлексии, но вполне оправданно и применение и на стадии осмысления. Опорное слово – это изучаемое понятие, явление. Оно записывается в столбик и на каждую букву подбираются существительные (глаголы, прилагательные, устойчивые словосочетания) к изучаемой теме. По сути, это небольшое исследование, которое может начаться в классе и иметь продолжение дома. Например. При изучении темы «Дружба» можно использовать данный приём, разделившись на группы.</a:t>
            </a:r>
          </a:p>
          <a:p>
            <a:endParaRPr lang="ru-RU" dirty="0"/>
          </a:p>
        </p:txBody>
      </p:sp>
      <p:pic>
        <p:nvPicPr>
          <p:cNvPr id="4" name="Picture 1"/>
          <p:cNvPicPr>
            <a:picLocks noChangeAspect="1" noChangeArrowheads="1"/>
          </p:cNvPicPr>
          <p:nvPr/>
        </p:nvPicPr>
        <p:blipFill>
          <a:blip r:embed="rId2" cstate="email"/>
          <a:srcRect/>
          <a:stretch>
            <a:fillRect/>
          </a:stretch>
        </p:blipFill>
        <p:spPr bwMode="auto">
          <a:xfrm>
            <a:off x="7308304" y="5010596"/>
            <a:ext cx="1835696" cy="1847404"/>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04664"/>
            <a:ext cx="8183880" cy="1080120"/>
          </a:xfrm>
        </p:spPr>
        <p:txBody>
          <a:bodyPr/>
          <a:lstStyle/>
          <a:p>
            <a:r>
              <a:rPr lang="ru-RU" dirty="0" smtClean="0">
                <a:solidFill>
                  <a:srgbClr val="C00000"/>
                </a:solidFill>
                <a:latin typeface="Times New Roman" pitchFamily="18" charset="0"/>
                <a:cs typeface="Times New Roman" pitchFamily="18" charset="0"/>
              </a:rPr>
              <a:t>Круги на воде</a:t>
            </a:r>
            <a:endParaRPr lang="ru-RU" dirty="0">
              <a:solidFill>
                <a:srgbClr val="C00000"/>
              </a:solidFill>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503238" y="1844819"/>
          <a:ext cx="8183564" cy="3059400"/>
        </p:xfrm>
        <a:graphic>
          <a:graphicData uri="http://schemas.openxmlformats.org/drawingml/2006/table">
            <a:tbl>
              <a:tblPr firstRow="1" bandRow="1">
                <a:tableStyleId>{5C22544A-7EE6-4342-B048-85BDC9FD1C3A}</a:tableStyleId>
              </a:tblPr>
              <a:tblGrid>
                <a:gridCol w="2045891"/>
                <a:gridCol w="2045891"/>
                <a:gridCol w="2045891"/>
                <a:gridCol w="2045891"/>
              </a:tblGrid>
              <a:tr h="401188">
                <a:tc>
                  <a:txBody>
                    <a:bodyPr/>
                    <a:lstStyle/>
                    <a:p>
                      <a:pPr>
                        <a:lnSpc>
                          <a:spcPct val="107000"/>
                        </a:lnSpc>
                        <a:spcAft>
                          <a:spcPts val="0"/>
                        </a:spcAft>
                      </a:pPr>
                      <a:r>
                        <a:rPr lang="ru-RU" sz="2000" dirty="0">
                          <a:solidFill>
                            <a:srgbClr val="000000"/>
                          </a:solidFill>
                          <a:latin typeface="Times New Roman"/>
                          <a:ea typeface="Times New Roman"/>
                          <a:cs typeface="Times New Roman"/>
                        </a:rPr>
                        <a:t>1 </a:t>
                      </a:r>
                      <a:r>
                        <a:rPr lang="ru-RU" sz="1800" dirty="0">
                          <a:solidFill>
                            <a:srgbClr val="000000"/>
                          </a:solidFill>
                          <a:latin typeface="Times New Roman"/>
                          <a:ea typeface="Times New Roman"/>
                          <a:cs typeface="Times New Roman"/>
                        </a:rPr>
                        <a:t>группа</a:t>
                      </a:r>
                      <a:endParaRPr lang="ru-RU" sz="1800" dirty="0">
                        <a:latin typeface="Times New Roman"/>
                        <a:ea typeface="Calibri"/>
                        <a:cs typeface="Times New Roman"/>
                      </a:endParaRPr>
                    </a:p>
                  </a:txBody>
                  <a:tcPr marL="73660" marR="73660" marT="0" marB="0"/>
                </a:tc>
                <a:tc>
                  <a:txBody>
                    <a:bodyPr/>
                    <a:lstStyle/>
                    <a:p>
                      <a:pPr>
                        <a:lnSpc>
                          <a:spcPct val="107000"/>
                        </a:lnSpc>
                        <a:spcAft>
                          <a:spcPts val="0"/>
                        </a:spcAft>
                      </a:pPr>
                      <a:r>
                        <a:rPr lang="ru-RU" sz="2000" dirty="0">
                          <a:solidFill>
                            <a:srgbClr val="000000"/>
                          </a:solidFill>
                          <a:latin typeface="Times New Roman"/>
                          <a:ea typeface="Times New Roman"/>
                          <a:cs typeface="Times New Roman"/>
                        </a:rPr>
                        <a:t>2 группа</a:t>
                      </a:r>
                      <a:endParaRPr lang="ru-RU" sz="2000" dirty="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3 группа</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4 группа</a:t>
                      </a:r>
                      <a:endParaRPr lang="ru-RU" sz="2000">
                        <a:latin typeface="Times New Roman"/>
                        <a:ea typeface="Calibri"/>
                        <a:cs typeface="Times New Roman"/>
                      </a:endParaRPr>
                    </a:p>
                  </a:txBody>
                  <a:tcPr marL="73660" marR="73660" marT="0" marB="0"/>
                </a:tc>
              </a:tr>
              <a:tr h="401188">
                <a:tc>
                  <a:txBody>
                    <a:bodyPr/>
                    <a:lstStyle/>
                    <a:p>
                      <a:pPr>
                        <a:lnSpc>
                          <a:spcPct val="107000"/>
                        </a:lnSpc>
                        <a:spcAft>
                          <a:spcPts val="0"/>
                        </a:spcAft>
                      </a:pPr>
                      <a:r>
                        <a:rPr lang="ru-RU" sz="1800">
                          <a:solidFill>
                            <a:srgbClr val="000000"/>
                          </a:solidFill>
                          <a:latin typeface="Times New Roman"/>
                          <a:ea typeface="Times New Roman"/>
                          <a:cs typeface="Times New Roman"/>
                        </a:rPr>
                        <a:t>доброта</a:t>
                      </a:r>
                      <a:endParaRPr lang="ru-RU" sz="1800">
                        <a:latin typeface="Times New Roman"/>
                        <a:ea typeface="Calibri"/>
                        <a:cs typeface="Times New Roman"/>
                      </a:endParaRPr>
                    </a:p>
                  </a:txBody>
                  <a:tcPr marL="73660" marR="73660" marT="0" marB="0"/>
                </a:tc>
                <a:tc>
                  <a:txBody>
                    <a:bodyPr/>
                    <a:lstStyle/>
                    <a:p>
                      <a:pPr>
                        <a:lnSpc>
                          <a:spcPct val="107000"/>
                        </a:lnSpc>
                        <a:spcAft>
                          <a:spcPts val="0"/>
                        </a:spcAft>
                      </a:pPr>
                      <a:r>
                        <a:rPr lang="ru-RU" sz="1800" dirty="0">
                          <a:solidFill>
                            <a:srgbClr val="000000"/>
                          </a:solidFill>
                          <a:latin typeface="Times New Roman"/>
                          <a:ea typeface="Times New Roman"/>
                          <a:cs typeface="Times New Roman"/>
                        </a:rPr>
                        <a:t>добропорядочный</a:t>
                      </a:r>
                      <a:endParaRPr lang="ru-RU" sz="1800" dirty="0">
                        <a:latin typeface="Times New Roman"/>
                        <a:ea typeface="Calibri"/>
                        <a:cs typeface="Times New Roman"/>
                      </a:endParaRPr>
                    </a:p>
                  </a:txBody>
                  <a:tcPr marL="73660" marR="73660" marT="0" marB="0"/>
                </a:tc>
                <a:tc>
                  <a:txBody>
                    <a:bodyPr/>
                    <a:lstStyle/>
                    <a:p>
                      <a:pPr>
                        <a:lnSpc>
                          <a:spcPct val="107000"/>
                        </a:lnSpc>
                        <a:spcAft>
                          <a:spcPts val="0"/>
                        </a:spcAft>
                      </a:pPr>
                      <a:r>
                        <a:rPr lang="ru-RU" sz="2000" dirty="0">
                          <a:solidFill>
                            <a:srgbClr val="000000"/>
                          </a:solidFill>
                          <a:latin typeface="Times New Roman"/>
                          <a:ea typeface="Times New Roman"/>
                          <a:cs typeface="Times New Roman"/>
                        </a:rPr>
                        <a:t>д</a:t>
                      </a:r>
                      <a:r>
                        <a:rPr lang="ru-RU" sz="2000" dirty="0" smtClean="0">
                          <a:solidFill>
                            <a:srgbClr val="000000"/>
                          </a:solidFill>
                          <a:latin typeface="Times New Roman"/>
                          <a:ea typeface="Times New Roman"/>
                          <a:cs typeface="Times New Roman"/>
                        </a:rPr>
                        <a:t>оверять</a:t>
                      </a:r>
                      <a:endParaRPr lang="ru-RU" sz="2000" dirty="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добродушно</a:t>
                      </a:r>
                      <a:endParaRPr lang="ru-RU" sz="2000">
                        <a:latin typeface="Times New Roman"/>
                        <a:ea typeface="Calibri"/>
                        <a:cs typeface="Times New Roman"/>
                      </a:endParaRPr>
                    </a:p>
                  </a:txBody>
                  <a:tcPr marL="73660" marR="73660" marT="0" marB="0"/>
                </a:tc>
              </a:tr>
              <a:tr h="401188">
                <a:tc>
                  <a:txBody>
                    <a:bodyPr/>
                    <a:lstStyle/>
                    <a:p>
                      <a:pPr>
                        <a:lnSpc>
                          <a:spcPct val="107000"/>
                        </a:lnSpc>
                        <a:spcAft>
                          <a:spcPts val="0"/>
                        </a:spcAft>
                      </a:pPr>
                      <a:r>
                        <a:rPr lang="ru-RU" sz="2000">
                          <a:solidFill>
                            <a:srgbClr val="000000"/>
                          </a:solidFill>
                          <a:latin typeface="Times New Roman"/>
                          <a:ea typeface="Times New Roman"/>
                          <a:cs typeface="Times New Roman"/>
                        </a:rPr>
                        <a:t>радость</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радушный</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dirty="0" smtClean="0">
                          <a:solidFill>
                            <a:srgbClr val="000000"/>
                          </a:solidFill>
                          <a:latin typeface="Times New Roman"/>
                          <a:ea typeface="Times New Roman"/>
                          <a:cs typeface="Times New Roman"/>
                        </a:rPr>
                        <a:t>радоваться</a:t>
                      </a:r>
                      <a:endParaRPr lang="ru-RU" sz="2000" dirty="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разумно</a:t>
                      </a:r>
                      <a:endParaRPr lang="ru-RU" sz="2000">
                        <a:latin typeface="Times New Roman"/>
                        <a:ea typeface="Calibri"/>
                        <a:cs typeface="Times New Roman"/>
                      </a:endParaRPr>
                    </a:p>
                  </a:txBody>
                  <a:tcPr marL="73660" marR="73660" marT="0" marB="0"/>
                </a:tc>
              </a:tr>
              <a:tr h="401188">
                <a:tc>
                  <a:txBody>
                    <a:bodyPr/>
                    <a:lstStyle/>
                    <a:p>
                      <a:pPr>
                        <a:lnSpc>
                          <a:spcPct val="107000"/>
                        </a:lnSpc>
                        <a:spcAft>
                          <a:spcPts val="0"/>
                        </a:spcAft>
                      </a:pPr>
                      <a:r>
                        <a:rPr lang="ru-RU" sz="2000">
                          <a:solidFill>
                            <a:srgbClr val="000000"/>
                          </a:solidFill>
                          <a:latin typeface="Times New Roman"/>
                          <a:ea typeface="Times New Roman"/>
                          <a:cs typeface="Times New Roman"/>
                        </a:rPr>
                        <a:t>уважение</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учтивый</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уметь понимать</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уступчиво</a:t>
                      </a:r>
                      <a:endParaRPr lang="ru-RU" sz="2000">
                        <a:latin typeface="Times New Roman"/>
                        <a:ea typeface="Calibri"/>
                        <a:cs typeface="Times New Roman"/>
                      </a:endParaRPr>
                    </a:p>
                  </a:txBody>
                  <a:tcPr marL="73660" marR="73660" marT="0" marB="0"/>
                </a:tc>
              </a:tr>
              <a:tr h="401188">
                <a:tc>
                  <a:txBody>
                    <a:bodyPr/>
                    <a:lstStyle/>
                    <a:p>
                      <a:pPr>
                        <a:lnSpc>
                          <a:spcPct val="107000"/>
                        </a:lnSpc>
                        <a:spcAft>
                          <a:spcPts val="0"/>
                        </a:spcAft>
                      </a:pPr>
                      <a:r>
                        <a:rPr lang="ru-RU" sz="2000">
                          <a:solidFill>
                            <a:srgbClr val="000000"/>
                          </a:solidFill>
                          <a:latin typeface="Times New Roman"/>
                          <a:ea typeface="Times New Roman"/>
                          <a:cs typeface="Times New Roman"/>
                        </a:rPr>
                        <a:t>желание</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dirty="0">
                          <a:solidFill>
                            <a:srgbClr val="000000"/>
                          </a:solidFill>
                          <a:latin typeface="Times New Roman"/>
                          <a:ea typeface="Times New Roman"/>
                          <a:cs typeface="Times New Roman"/>
                        </a:rPr>
                        <a:t>жизнерадостный</a:t>
                      </a:r>
                      <a:endParaRPr lang="ru-RU" sz="2000" dirty="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желать помогать</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жизнерадостно</a:t>
                      </a:r>
                      <a:endParaRPr lang="ru-RU" sz="2000">
                        <a:latin typeface="Times New Roman"/>
                        <a:ea typeface="Calibri"/>
                        <a:cs typeface="Times New Roman"/>
                      </a:endParaRPr>
                    </a:p>
                  </a:txBody>
                  <a:tcPr marL="73660" marR="73660" marT="0" marB="0"/>
                </a:tc>
              </a:tr>
              <a:tr h="401188">
                <a:tc>
                  <a:txBody>
                    <a:bodyPr/>
                    <a:lstStyle/>
                    <a:p>
                      <a:pPr>
                        <a:lnSpc>
                          <a:spcPct val="107000"/>
                        </a:lnSpc>
                        <a:spcAft>
                          <a:spcPts val="0"/>
                        </a:spcAft>
                      </a:pPr>
                      <a:r>
                        <a:rPr lang="ru-RU" sz="2000">
                          <a:solidFill>
                            <a:srgbClr val="000000"/>
                          </a:solidFill>
                          <a:latin typeface="Times New Roman"/>
                          <a:ea typeface="Times New Roman"/>
                          <a:cs typeface="Times New Roman"/>
                        </a:rPr>
                        <a:t>бескорыстие</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благородный</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быть бескорыстным</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бескорыстно</a:t>
                      </a:r>
                      <a:endParaRPr lang="ru-RU" sz="2000">
                        <a:latin typeface="Times New Roman"/>
                        <a:ea typeface="Calibri"/>
                        <a:cs typeface="Times New Roman"/>
                      </a:endParaRPr>
                    </a:p>
                  </a:txBody>
                  <a:tcPr marL="73660" marR="73660" marT="0" marB="0"/>
                </a:tc>
              </a:tr>
              <a:tr h="401188">
                <a:tc>
                  <a:txBody>
                    <a:bodyPr/>
                    <a:lstStyle/>
                    <a:p>
                      <a:pPr>
                        <a:lnSpc>
                          <a:spcPct val="107000"/>
                        </a:lnSpc>
                        <a:spcAft>
                          <a:spcPts val="0"/>
                        </a:spcAft>
                      </a:pPr>
                      <a:r>
                        <a:rPr lang="ru-RU" sz="2000">
                          <a:solidFill>
                            <a:srgbClr val="000000"/>
                          </a:solidFill>
                          <a:latin typeface="Times New Roman"/>
                          <a:ea typeface="Times New Roman"/>
                          <a:cs typeface="Times New Roman"/>
                        </a:rPr>
                        <a:t>альтруизм</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аккуратный</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a:solidFill>
                            <a:srgbClr val="000000"/>
                          </a:solidFill>
                          <a:latin typeface="Times New Roman"/>
                          <a:ea typeface="Times New Roman"/>
                          <a:cs typeface="Times New Roman"/>
                        </a:rPr>
                        <a:t>анализировать</a:t>
                      </a:r>
                      <a:endParaRPr lang="ru-RU" sz="2000">
                        <a:latin typeface="Times New Roman"/>
                        <a:ea typeface="Calibri"/>
                        <a:cs typeface="Times New Roman"/>
                      </a:endParaRPr>
                    </a:p>
                  </a:txBody>
                  <a:tcPr marL="73660" marR="73660" marT="0" marB="0"/>
                </a:tc>
                <a:tc>
                  <a:txBody>
                    <a:bodyPr/>
                    <a:lstStyle/>
                    <a:p>
                      <a:pPr>
                        <a:lnSpc>
                          <a:spcPct val="107000"/>
                        </a:lnSpc>
                        <a:spcAft>
                          <a:spcPts val="0"/>
                        </a:spcAft>
                      </a:pPr>
                      <a:r>
                        <a:rPr lang="ru-RU" sz="2000" dirty="0">
                          <a:solidFill>
                            <a:srgbClr val="000000"/>
                          </a:solidFill>
                          <a:latin typeface="Times New Roman"/>
                          <a:ea typeface="Times New Roman"/>
                          <a:cs typeface="Times New Roman"/>
                        </a:rPr>
                        <a:t>адекватно</a:t>
                      </a:r>
                      <a:endParaRPr lang="ru-RU" sz="2000" dirty="0">
                        <a:latin typeface="Times New Roman"/>
                        <a:ea typeface="Calibri"/>
                        <a:cs typeface="Times New Roman"/>
                      </a:endParaRPr>
                    </a:p>
                  </a:txBody>
                  <a:tcPr marL="73660" marR="73660" marT="0" marB="0"/>
                </a:tc>
              </a:tr>
            </a:tbl>
          </a:graphicData>
        </a:graphic>
      </p:graphicFrame>
      <p:pic>
        <p:nvPicPr>
          <p:cNvPr id="5" name="Picture 1"/>
          <p:cNvPicPr>
            <a:picLocks noChangeAspect="1" noChangeArrowheads="1"/>
          </p:cNvPicPr>
          <p:nvPr/>
        </p:nvPicPr>
        <p:blipFill>
          <a:blip r:embed="rId2" cstate="email"/>
          <a:srcRect/>
          <a:stretch>
            <a:fillRect/>
          </a:stretch>
        </p:blipFill>
        <p:spPr bwMode="auto">
          <a:xfrm>
            <a:off x="6804248" y="4767613"/>
            <a:ext cx="2077139" cy="2090387"/>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04664"/>
            <a:ext cx="8183880" cy="792088"/>
          </a:xfrm>
        </p:spPr>
        <p:txBody>
          <a:bodyPr>
            <a:normAutofit/>
          </a:bodyPr>
          <a:lstStyle/>
          <a:p>
            <a:r>
              <a:rPr lang="ru-RU" sz="3200" u="sng" dirty="0" smtClean="0">
                <a:solidFill>
                  <a:srgbClr val="FF0000"/>
                </a:solidFill>
                <a:latin typeface="Times New Roman" pitchFamily="18" charset="0"/>
                <a:cs typeface="Times New Roman" pitchFamily="18" charset="0"/>
              </a:rPr>
              <a:t>Приём «</a:t>
            </a:r>
            <a:r>
              <a:rPr lang="ru-RU" sz="3200" u="sng" dirty="0" err="1" smtClean="0">
                <a:solidFill>
                  <a:srgbClr val="FF0000"/>
                </a:solidFill>
                <a:latin typeface="Times New Roman" pitchFamily="18" charset="0"/>
                <a:cs typeface="Times New Roman" pitchFamily="18" charset="0"/>
              </a:rPr>
              <a:t>Синквейн</a:t>
            </a:r>
            <a:r>
              <a:rPr lang="ru-RU" sz="3200" u="sng" dirty="0" smtClean="0">
                <a:solidFill>
                  <a:srgbClr val="FF0000"/>
                </a:solidFill>
                <a:latin typeface="Times New Roman" pitchFamily="18" charset="0"/>
                <a:cs typeface="Times New Roman" pitchFamily="18" charset="0"/>
              </a:rPr>
              <a:t>»</a:t>
            </a:r>
            <a:endParaRPr lang="ru-RU" sz="3200" dirty="0"/>
          </a:p>
        </p:txBody>
      </p:sp>
      <p:pic>
        <p:nvPicPr>
          <p:cNvPr id="5" name="Picture 2"/>
          <p:cNvPicPr>
            <a:picLocks noGrp="1" noChangeAspect="1" noChangeArrowheads="1"/>
          </p:cNvPicPr>
          <p:nvPr>
            <p:ph sz="half" idx="1"/>
          </p:nvPr>
        </p:nvPicPr>
        <p:blipFill>
          <a:blip r:embed="rId2" cstate="print"/>
          <a:srcRect/>
          <a:stretch>
            <a:fillRect/>
          </a:stretch>
        </p:blipFill>
        <p:spPr bwMode="auto">
          <a:xfrm>
            <a:off x="514350" y="1556792"/>
            <a:ext cx="3932238" cy="4680520"/>
          </a:xfrm>
          <a:prstGeom prst="rect">
            <a:avLst/>
          </a:prstGeom>
          <a:noFill/>
          <a:ln w="9525">
            <a:noFill/>
            <a:miter lim="800000"/>
            <a:headEnd/>
            <a:tailEnd/>
          </a:ln>
          <a:effectLst/>
        </p:spPr>
      </p:pic>
      <p:pic>
        <p:nvPicPr>
          <p:cNvPr id="7" name="Picture 1"/>
          <p:cNvPicPr>
            <a:picLocks noChangeAspect="1" noChangeArrowheads="1"/>
          </p:cNvPicPr>
          <p:nvPr/>
        </p:nvPicPr>
        <p:blipFill>
          <a:blip r:embed="rId3" cstate="email"/>
          <a:srcRect/>
          <a:stretch>
            <a:fillRect/>
          </a:stretch>
        </p:blipFill>
        <p:spPr bwMode="auto">
          <a:xfrm>
            <a:off x="6948264" y="384703"/>
            <a:ext cx="2195736" cy="2209740"/>
          </a:xfrm>
          <a:prstGeom prst="ellipse">
            <a:avLst/>
          </a:prstGeom>
          <a:ln>
            <a:noFill/>
          </a:ln>
          <a:effectLst>
            <a:softEdge rad="112500"/>
          </a:effectLst>
        </p:spPr>
      </p:pic>
      <p:pic>
        <p:nvPicPr>
          <p:cNvPr id="2050" name="Picture 2"/>
          <p:cNvPicPr>
            <a:picLocks noGrp="1" noChangeAspect="1" noChangeArrowheads="1"/>
          </p:cNvPicPr>
          <p:nvPr>
            <p:ph sz="half" idx="2"/>
          </p:nvPr>
        </p:nvPicPr>
        <p:blipFill>
          <a:blip r:embed="rId4" cstate="print"/>
          <a:srcRect/>
          <a:stretch>
            <a:fillRect/>
          </a:stretch>
        </p:blipFill>
        <p:spPr bwMode="auto">
          <a:xfrm>
            <a:off x="4644008" y="2564903"/>
            <a:ext cx="4320480" cy="324036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332656"/>
            <a:ext cx="8183880" cy="792088"/>
          </a:xfrm>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solidFill>
                  <a:srgbClr val="C00000"/>
                </a:solidFill>
                <a:latin typeface="Times New Roman" pitchFamily="18" charset="0"/>
                <a:cs typeface="Times New Roman" pitchFamily="18" charset="0"/>
              </a:rPr>
              <a:t>Приём «</a:t>
            </a:r>
            <a:r>
              <a:rPr lang="ru-RU" dirty="0" err="1" smtClean="0">
                <a:solidFill>
                  <a:srgbClr val="C00000"/>
                </a:solidFill>
                <a:latin typeface="Times New Roman" pitchFamily="18" charset="0"/>
                <a:cs typeface="Times New Roman" pitchFamily="18" charset="0"/>
              </a:rPr>
              <a:t>Буквомикс</a:t>
            </a:r>
            <a:r>
              <a:rPr lang="ru-RU" dirty="0" smtClean="0">
                <a:solidFill>
                  <a:srgbClr val="C00000"/>
                </a:solidFill>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502920" y="1628800"/>
            <a:ext cx="8183880" cy="3089504"/>
          </a:xfrm>
        </p:spPr>
        <p:txBody>
          <a:bodyPr>
            <a:normAutofit fontScale="25000" lnSpcReduction="20000"/>
          </a:bodyPr>
          <a:lstStyle/>
          <a:p>
            <a:pPr>
              <a:buNone/>
            </a:pPr>
            <a:endParaRPr lang="ru-RU" sz="9600" dirty="0" smtClean="0"/>
          </a:p>
          <a:p>
            <a:pPr>
              <a:buNone/>
            </a:pPr>
            <a:r>
              <a:rPr lang="ru-RU" sz="9600" dirty="0" smtClean="0">
                <a:latin typeface="Times New Roman" pitchFamily="18" charset="0"/>
                <a:cs typeface="Times New Roman" pitchFamily="18" charset="0"/>
              </a:rPr>
              <a:t>Зашифрованный текст, который нужно расшифровать, прежде чем начать с ним работать по существу.</a:t>
            </a:r>
          </a:p>
          <a:p>
            <a:pPr>
              <a:buNone/>
            </a:pPr>
            <a:r>
              <a:rPr lang="ru-RU" sz="9600" dirty="0" smtClean="0">
                <a:latin typeface="Times New Roman" pitchFamily="18" charset="0"/>
                <a:cs typeface="Times New Roman" pitchFamily="18" charset="0"/>
              </a:rPr>
              <a:t> Пример: Найдите закономерность и расшифруйте текст:</a:t>
            </a:r>
            <a:br>
              <a:rPr lang="ru-RU" sz="9600" dirty="0" smtClean="0">
                <a:latin typeface="Times New Roman" pitchFamily="18" charset="0"/>
                <a:cs typeface="Times New Roman" pitchFamily="18" charset="0"/>
              </a:rPr>
            </a:br>
            <a:r>
              <a:rPr lang="ru-RU" sz="9600" dirty="0" smtClean="0">
                <a:latin typeface="Times New Roman" pitchFamily="18" charset="0"/>
                <a:cs typeface="Times New Roman" pitchFamily="18" charset="0"/>
              </a:rPr>
              <a:t>(подсказка - в каждом слове первая и последняя буква стоят на своих местах)</a:t>
            </a:r>
            <a:br>
              <a:rPr lang="ru-RU" sz="9600" dirty="0" smtClean="0">
                <a:latin typeface="Times New Roman" pitchFamily="18" charset="0"/>
                <a:cs typeface="Times New Roman" pitchFamily="18" charset="0"/>
              </a:rPr>
            </a:br>
            <a:r>
              <a:rPr lang="ru-RU" sz="9600" dirty="0" smtClean="0">
                <a:latin typeface="Times New Roman" pitchFamily="18" charset="0"/>
                <a:cs typeface="Times New Roman" pitchFamily="18" charset="0"/>
              </a:rPr>
              <a:t>        </a:t>
            </a:r>
            <a:r>
              <a:rPr lang="ru-RU" sz="9600" b="1" dirty="0" err="1" smtClean="0">
                <a:latin typeface="Times New Roman" pitchFamily="18" charset="0"/>
                <a:cs typeface="Times New Roman" pitchFamily="18" charset="0"/>
              </a:rPr>
              <a:t>Оитллчныитьеми</a:t>
            </a:r>
            <a:r>
              <a:rPr lang="ru-RU" sz="9600" b="1" dirty="0" smtClean="0">
                <a:latin typeface="Times New Roman" pitchFamily="18" charset="0"/>
                <a:cs typeface="Times New Roman" pitchFamily="18" charset="0"/>
              </a:rPr>
              <a:t> </a:t>
            </a:r>
            <a:r>
              <a:rPr lang="ru-RU" sz="9600" b="1" dirty="0" err="1" smtClean="0">
                <a:latin typeface="Times New Roman" pitchFamily="18" charset="0"/>
                <a:cs typeface="Times New Roman" pitchFamily="18" charset="0"/>
              </a:rPr>
              <a:t>чмаетри</a:t>
            </a:r>
            <a:r>
              <a:rPr lang="ru-RU" sz="9600" b="1" dirty="0" smtClean="0">
                <a:latin typeface="Times New Roman" pitchFamily="18" charset="0"/>
                <a:cs typeface="Times New Roman" pitchFamily="18" charset="0"/>
              </a:rPr>
              <a:t> </a:t>
            </a:r>
            <a:r>
              <a:rPr lang="ru-RU" sz="9600" b="1" dirty="0" err="1" smtClean="0">
                <a:latin typeface="Times New Roman" pitchFamily="18" charset="0"/>
                <a:cs typeface="Times New Roman" pitchFamily="18" charset="0"/>
              </a:rPr>
              <a:t>дубржы</a:t>
            </a:r>
            <a:r>
              <a:rPr lang="ru-RU" sz="9600" b="1" dirty="0" smtClean="0">
                <a:latin typeface="Times New Roman" pitchFamily="18" charset="0"/>
                <a:cs typeface="Times New Roman" pitchFamily="18" charset="0"/>
              </a:rPr>
              <a:t> </a:t>
            </a:r>
            <a:r>
              <a:rPr lang="ru-RU" sz="9600" b="1" dirty="0" err="1" smtClean="0">
                <a:latin typeface="Times New Roman" pitchFamily="18" charset="0"/>
                <a:cs typeface="Times New Roman" pitchFamily="18" charset="0"/>
              </a:rPr>
              <a:t>ялтсювяя</a:t>
            </a:r>
            <a:r>
              <a:rPr lang="ru-RU" sz="9600" b="1" dirty="0" smtClean="0">
                <a:latin typeface="Times New Roman" pitchFamily="18" charset="0"/>
                <a:cs typeface="Times New Roman" pitchFamily="18" charset="0"/>
              </a:rPr>
              <a:t> </a:t>
            </a:r>
            <a:r>
              <a:rPr lang="ru-RU" sz="9600" b="1" dirty="0" err="1" smtClean="0">
                <a:latin typeface="Times New Roman" pitchFamily="18" charset="0"/>
                <a:cs typeface="Times New Roman" pitchFamily="18" charset="0"/>
              </a:rPr>
              <a:t>иеарьбтзнситоль</a:t>
            </a:r>
            <a:r>
              <a:rPr lang="ru-RU" sz="9600" b="1" dirty="0" smtClean="0">
                <a:latin typeface="Times New Roman" pitchFamily="18" charset="0"/>
                <a:cs typeface="Times New Roman" pitchFamily="18" charset="0"/>
              </a:rPr>
              <a:t>, </a:t>
            </a:r>
            <a:r>
              <a:rPr lang="ru-RU" sz="9600" b="1" dirty="0" err="1" smtClean="0">
                <a:latin typeface="Times New Roman" pitchFamily="18" charset="0"/>
                <a:cs typeface="Times New Roman" pitchFamily="18" charset="0"/>
              </a:rPr>
              <a:t>бросткыосстнеь</a:t>
            </a:r>
            <a:r>
              <a:rPr lang="ru-RU" sz="9600" b="1" dirty="0" smtClean="0">
                <a:latin typeface="Times New Roman" pitchFamily="18" charset="0"/>
                <a:cs typeface="Times New Roman" pitchFamily="18" charset="0"/>
              </a:rPr>
              <a:t>, </a:t>
            </a:r>
            <a:r>
              <a:rPr lang="ru-RU" sz="9600" b="1" dirty="0" err="1" smtClean="0">
                <a:latin typeface="Times New Roman" pitchFamily="18" charset="0"/>
                <a:cs typeface="Times New Roman" pitchFamily="18" charset="0"/>
              </a:rPr>
              <a:t>ваиамзня</a:t>
            </a:r>
            <a:r>
              <a:rPr lang="ru-RU" sz="9600" b="1" dirty="0" smtClean="0">
                <a:latin typeface="Times New Roman" pitchFamily="18" charset="0"/>
                <a:cs typeface="Times New Roman" pitchFamily="18" charset="0"/>
              </a:rPr>
              <a:t> </a:t>
            </a:r>
            <a:r>
              <a:rPr lang="ru-RU" sz="9600" b="1" dirty="0" err="1" smtClean="0">
                <a:latin typeface="Times New Roman" pitchFamily="18" charset="0"/>
                <a:cs typeface="Times New Roman" pitchFamily="18" charset="0"/>
              </a:rPr>
              <a:t>самипитя</a:t>
            </a:r>
            <a:r>
              <a:rPr lang="ru-RU" sz="9600" b="1" dirty="0" smtClean="0">
                <a:latin typeface="Times New Roman" pitchFamily="18" charset="0"/>
                <a:cs typeface="Times New Roman" pitchFamily="18" charset="0"/>
              </a:rPr>
              <a:t>, </a:t>
            </a:r>
            <a:r>
              <a:rPr lang="ru-RU" sz="9600" b="1" dirty="0" err="1" smtClean="0">
                <a:latin typeface="Times New Roman" pitchFamily="18" charset="0"/>
                <a:cs typeface="Times New Roman" pitchFamily="18" charset="0"/>
              </a:rPr>
              <a:t>доирвее</a:t>
            </a:r>
            <a:r>
              <a:rPr lang="ru-RU" sz="9600" b="1" dirty="0" smtClean="0">
                <a:latin typeface="Times New Roman" pitchFamily="18" charset="0"/>
                <a:cs typeface="Times New Roman" pitchFamily="18" charset="0"/>
              </a:rPr>
              <a:t> и </a:t>
            </a:r>
            <a:r>
              <a:rPr lang="ru-RU" sz="9600" b="1" dirty="0" err="1" smtClean="0">
                <a:latin typeface="Times New Roman" pitchFamily="18" charset="0"/>
                <a:cs typeface="Times New Roman" pitchFamily="18" charset="0"/>
              </a:rPr>
              <a:t>ощнбстоь</a:t>
            </a:r>
            <a:r>
              <a:rPr lang="ru-RU" sz="9600" b="1" dirty="0" smtClean="0">
                <a:latin typeface="Times New Roman" pitchFamily="18" charset="0"/>
                <a:cs typeface="Times New Roman" pitchFamily="18" charset="0"/>
              </a:rPr>
              <a:t> </a:t>
            </a:r>
            <a:r>
              <a:rPr lang="ru-RU" sz="9600" b="1" dirty="0" err="1" smtClean="0">
                <a:latin typeface="Times New Roman" pitchFamily="18" charset="0"/>
                <a:cs typeface="Times New Roman" pitchFamily="18" charset="0"/>
              </a:rPr>
              <a:t>иернотесв</a:t>
            </a:r>
            <a:r>
              <a:rPr lang="ru-RU" sz="9600" dirty="0" smtClean="0">
                <a:latin typeface="Times New Roman" pitchFamily="18" charset="0"/>
                <a:cs typeface="Times New Roman" pitchFamily="18" charset="0"/>
              </a:rPr>
              <a:t>.</a:t>
            </a:r>
            <a:br>
              <a:rPr lang="ru-RU" sz="9600" dirty="0" smtClean="0">
                <a:latin typeface="Times New Roman" pitchFamily="18" charset="0"/>
                <a:cs typeface="Times New Roman" pitchFamily="18" charset="0"/>
              </a:rPr>
            </a:br>
            <a:endParaRPr lang="ru-RU" sz="9600" dirty="0" smtClean="0">
              <a:latin typeface="Times New Roman" pitchFamily="18" charset="0"/>
              <a:cs typeface="Times New Roman" pitchFamily="18" charset="0"/>
            </a:endParaRPr>
          </a:p>
          <a:p>
            <a:pPr>
              <a:buNone/>
            </a:pPr>
            <a:r>
              <a:rPr lang="ru-RU" sz="9600" dirty="0" smtClean="0">
                <a:solidFill>
                  <a:srgbClr val="C00000"/>
                </a:solidFill>
                <a:latin typeface="Times New Roman" pitchFamily="18" charset="0"/>
                <a:cs typeface="Times New Roman" pitchFamily="18" charset="0"/>
              </a:rPr>
              <a:t>Решение: </a:t>
            </a:r>
            <a:r>
              <a:rPr lang="ru-RU" sz="9600" b="1" dirty="0" smtClean="0">
                <a:solidFill>
                  <a:srgbClr val="0070C0"/>
                </a:solidFill>
                <a:latin typeface="Times New Roman" pitchFamily="18" charset="0"/>
                <a:cs typeface="Times New Roman" pitchFamily="18" charset="0"/>
              </a:rPr>
              <a:t>Отличительными чертами дружбы являются избирательность, бескорыстность, взаимная симпатия, доверие и общность интересов.</a:t>
            </a:r>
          </a:p>
          <a:p>
            <a:endParaRPr lang="ru-RU" dirty="0">
              <a:latin typeface="Times New Roman" pitchFamily="18" charset="0"/>
              <a:cs typeface="Times New Roman" pitchFamily="18" charset="0"/>
            </a:endParaRPr>
          </a:p>
        </p:txBody>
      </p:sp>
      <p:pic>
        <p:nvPicPr>
          <p:cNvPr id="4" name="Picture 1"/>
          <p:cNvPicPr>
            <a:picLocks noChangeAspect="1" noChangeArrowheads="1"/>
          </p:cNvPicPr>
          <p:nvPr/>
        </p:nvPicPr>
        <p:blipFill>
          <a:blip r:embed="rId2" cstate="email"/>
          <a:srcRect/>
          <a:stretch>
            <a:fillRect/>
          </a:stretch>
        </p:blipFill>
        <p:spPr bwMode="auto">
          <a:xfrm>
            <a:off x="7092280" y="332656"/>
            <a:ext cx="1713905" cy="1724836"/>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188640"/>
            <a:ext cx="8183880" cy="936104"/>
          </a:xfrm>
        </p:spPr>
        <p:txBody>
          <a:bodyPr>
            <a:normAutofit/>
          </a:bodyPr>
          <a:lstStyle/>
          <a:p>
            <a:pPr algn="ctr"/>
            <a:r>
              <a:rPr lang="ru-RU" dirty="0" smtClean="0">
                <a:solidFill>
                  <a:srgbClr val="FF0000"/>
                </a:solidFill>
                <a:latin typeface="Times New Roman" pitchFamily="18" charset="0"/>
                <a:cs typeface="Times New Roman" pitchFamily="18" charset="0"/>
              </a:rPr>
              <a:t>Учебный курс ОРКСЭ</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502920" y="1556792"/>
            <a:ext cx="8183880" cy="4680520"/>
          </a:xfrm>
        </p:spPr>
        <p:txBody>
          <a:bodyPr/>
          <a:lstStyle/>
          <a:p>
            <a:pPr marL="609600" indent="-609600" algn="ctr"/>
            <a:r>
              <a:rPr lang="ru-RU" sz="2400" b="1" i="1" u="sng" dirty="0" smtClean="0">
                <a:solidFill>
                  <a:srgbClr val="C00000"/>
                </a:solidFill>
                <a:latin typeface="Times New Roman" pitchFamily="18" charset="0"/>
                <a:cs typeface="Times New Roman" pitchFamily="18" charset="0"/>
              </a:rPr>
              <a:t>Модули:</a:t>
            </a:r>
            <a:r>
              <a:rPr lang="ru-RU" sz="2400" b="1" i="1" dirty="0" smtClean="0">
                <a:solidFill>
                  <a:srgbClr val="C00000"/>
                </a:solidFill>
                <a:latin typeface="Times New Roman" pitchFamily="18" charset="0"/>
                <a:cs typeface="Times New Roman" pitchFamily="18" charset="0"/>
              </a:rPr>
              <a:t> </a:t>
            </a:r>
          </a:p>
          <a:p>
            <a:pPr marL="990600" lvl="1" indent="-519113">
              <a:buFont typeface="Arial" pitchFamily="34" charset="0"/>
              <a:buChar char="•"/>
            </a:pPr>
            <a:r>
              <a:rPr lang="ru-RU" b="1" dirty="0" smtClean="0">
                <a:latin typeface="Times New Roman" pitchFamily="18" charset="0"/>
                <a:cs typeface="Times New Roman" pitchFamily="18" charset="0"/>
              </a:rPr>
              <a:t>Основы православной культуры;</a:t>
            </a:r>
          </a:p>
          <a:p>
            <a:pPr marL="990600" lvl="1" indent="-519113">
              <a:buFont typeface="Arial" pitchFamily="34" charset="0"/>
              <a:buChar char="•"/>
            </a:pPr>
            <a:r>
              <a:rPr lang="ru-RU" b="1" dirty="0" smtClean="0">
                <a:latin typeface="Times New Roman" pitchFamily="18" charset="0"/>
                <a:cs typeface="Times New Roman" pitchFamily="18" charset="0"/>
              </a:rPr>
              <a:t>Основы исламской культуры;</a:t>
            </a:r>
          </a:p>
          <a:p>
            <a:pPr marL="990600" lvl="1" indent="-519113">
              <a:buFont typeface="Arial" pitchFamily="34" charset="0"/>
              <a:buChar char="•"/>
            </a:pPr>
            <a:r>
              <a:rPr lang="ru-RU" b="1" dirty="0" smtClean="0">
                <a:latin typeface="Times New Roman" pitchFamily="18" charset="0"/>
                <a:cs typeface="Times New Roman" pitchFamily="18" charset="0"/>
              </a:rPr>
              <a:t>Основы буддийской культуры;</a:t>
            </a:r>
          </a:p>
          <a:p>
            <a:pPr marL="990600" lvl="1" indent="-519113">
              <a:buFont typeface="Arial" pitchFamily="34" charset="0"/>
              <a:buChar char="•"/>
            </a:pPr>
            <a:r>
              <a:rPr lang="ru-RU" b="1" dirty="0" smtClean="0">
                <a:latin typeface="Times New Roman" pitchFamily="18" charset="0"/>
                <a:cs typeface="Times New Roman" pitchFamily="18" charset="0"/>
              </a:rPr>
              <a:t>Основы иудейской культуры;</a:t>
            </a:r>
          </a:p>
          <a:p>
            <a:pPr marL="990600" lvl="1" indent="-519113">
              <a:buFont typeface="Arial" pitchFamily="34" charset="0"/>
              <a:buChar char="•"/>
            </a:pPr>
            <a:r>
              <a:rPr lang="ru-RU" b="1" dirty="0" smtClean="0">
                <a:latin typeface="Times New Roman" pitchFamily="18" charset="0"/>
                <a:cs typeface="Times New Roman" pitchFamily="18" charset="0"/>
              </a:rPr>
              <a:t>Основы мировых религиозных культур;</a:t>
            </a:r>
            <a:r>
              <a:rPr lang="ru-RU" dirty="0" smtClean="0">
                <a:latin typeface="Times New Roman" pitchFamily="18" charset="0"/>
                <a:cs typeface="Times New Roman" pitchFamily="18" charset="0"/>
              </a:rPr>
              <a:t> </a:t>
            </a:r>
            <a:endParaRPr lang="ru-RU" b="1" dirty="0" smtClean="0">
              <a:solidFill>
                <a:srgbClr val="FF0000"/>
              </a:solidFill>
              <a:latin typeface="Times New Roman" pitchFamily="18" charset="0"/>
              <a:cs typeface="Times New Roman" pitchFamily="18" charset="0"/>
            </a:endParaRPr>
          </a:p>
          <a:p>
            <a:pPr marL="990600" lvl="1" indent="-519113">
              <a:buFont typeface="Arial" pitchFamily="34" charset="0"/>
              <a:buChar char="•"/>
            </a:pPr>
            <a:r>
              <a:rPr lang="ru-RU" b="1" dirty="0" smtClean="0">
                <a:latin typeface="Times New Roman" pitchFamily="18" charset="0"/>
                <a:cs typeface="Times New Roman" pitchFamily="18" charset="0"/>
              </a:rPr>
              <a:t>Основы светской этики</a:t>
            </a:r>
          </a:p>
          <a:p>
            <a:endParaRPr lang="ru-RU" dirty="0"/>
          </a:p>
        </p:txBody>
      </p:sp>
      <p:pic>
        <p:nvPicPr>
          <p:cNvPr id="4" name="Picture 2" descr="C:\Users\1\Desktop\globus-kolokolchik-knigi-300x300.png"/>
          <p:cNvPicPr>
            <a:picLocks noChangeAspect="1" noChangeArrowheads="1"/>
          </p:cNvPicPr>
          <p:nvPr/>
        </p:nvPicPr>
        <p:blipFill>
          <a:blip r:embed="rId2" cstate="print"/>
          <a:srcRect/>
          <a:stretch>
            <a:fillRect/>
          </a:stretch>
        </p:blipFill>
        <p:spPr bwMode="auto">
          <a:xfrm>
            <a:off x="0" y="0"/>
            <a:ext cx="2088232" cy="2088232"/>
          </a:xfrm>
          <a:prstGeom prst="rect">
            <a:avLst/>
          </a:prstGeom>
          <a:noFill/>
        </p:spPr>
      </p:pic>
      <p:pic>
        <p:nvPicPr>
          <p:cNvPr id="5" name="Picture 1"/>
          <p:cNvPicPr>
            <a:picLocks noChangeAspect="1" noChangeArrowheads="1"/>
          </p:cNvPicPr>
          <p:nvPr/>
        </p:nvPicPr>
        <p:blipFill>
          <a:blip r:embed="rId3" cstate="email"/>
          <a:srcRect/>
          <a:stretch>
            <a:fillRect/>
          </a:stretch>
        </p:blipFill>
        <p:spPr bwMode="auto">
          <a:xfrm>
            <a:off x="7215206" y="4857760"/>
            <a:ext cx="1784087" cy="1795466"/>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764704"/>
            <a:ext cx="8183880" cy="720080"/>
          </a:xfrm>
        </p:spPr>
        <p:txBody>
          <a:bodyPr>
            <a:normAutofit fontScale="90000"/>
          </a:bodyPr>
          <a:lstStyle/>
          <a:p>
            <a:r>
              <a:rPr lang="ru-RU" dirty="0" smtClean="0">
                <a:solidFill>
                  <a:srgbClr val="FF0000"/>
                </a:solidFill>
                <a:latin typeface="Times New Roman" pitchFamily="18" charset="0"/>
                <a:cs typeface="Times New Roman" pitchFamily="18" charset="0"/>
              </a:rPr>
              <a:t/>
            </a:r>
            <a:br>
              <a:rPr lang="ru-RU" dirty="0" smtClean="0">
                <a:solidFill>
                  <a:srgbClr val="FF0000"/>
                </a:solidFill>
                <a:latin typeface="Times New Roman" pitchFamily="18" charset="0"/>
                <a:cs typeface="Times New Roman" pitchFamily="18" charset="0"/>
              </a:rPr>
            </a:br>
            <a:r>
              <a:rPr lang="ru-RU" smtClean="0">
                <a:solidFill>
                  <a:srgbClr val="FF0000"/>
                </a:solidFill>
                <a:latin typeface="Times New Roman" pitchFamily="18" charset="0"/>
                <a:cs typeface="Times New Roman" pitchFamily="18" charset="0"/>
              </a:rPr>
              <a:t/>
            </a:r>
            <a:br>
              <a:rPr lang="ru-RU" smtClean="0">
                <a:solidFill>
                  <a:srgbClr val="FF0000"/>
                </a:solidFill>
                <a:latin typeface="Times New Roman" pitchFamily="18" charset="0"/>
                <a:cs typeface="Times New Roman" pitchFamily="18" charset="0"/>
              </a:rPr>
            </a:br>
            <a:r>
              <a:rPr lang="ru-RU" smtClean="0">
                <a:solidFill>
                  <a:srgbClr val="FF0000"/>
                </a:solidFill>
                <a:latin typeface="Times New Roman" pitchFamily="18" charset="0"/>
                <a:cs typeface="Times New Roman" pitchFamily="18" charset="0"/>
              </a:rPr>
              <a:t>Приём </a:t>
            </a:r>
            <a:r>
              <a:rPr lang="ru-RU" dirty="0" smtClean="0">
                <a:solidFill>
                  <a:srgbClr val="FF0000"/>
                </a:solidFill>
                <a:latin typeface="Times New Roman" pitchFamily="18" charset="0"/>
                <a:cs typeface="Times New Roman" pitchFamily="18" charset="0"/>
              </a:rPr>
              <a:t>«Расшифруй слово»</a:t>
            </a:r>
            <a:r>
              <a:rPr lang="ru-RU" dirty="0" smtClean="0"/>
              <a:t/>
            </a:r>
            <a:br>
              <a:rPr lang="ru-RU" dirty="0" smtClean="0"/>
            </a:br>
            <a:endParaRPr lang="ru-RU" dirty="0"/>
          </a:p>
        </p:txBody>
      </p:sp>
      <p:sp>
        <p:nvSpPr>
          <p:cNvPr id="3" name="Содержимое 2"/>
          <p:cNvSpPr>
            <a:spLocks noGrp="1"/>
          </p:cNvSpPr>
          <p:nvPr>
            <p:ph idx="1"/>
          </p:nvPr>
        </p:nvSpPr>
        <p:spPr>
          <a:xfrm>
            <a:off x="502920" y="1340768"/>
            <a:ext cx="8183880" cy="3377536"/>
          </a:xfrm>
        </p:spPr>
        <p:txBody>
          <a:bodyPr>
            <a:normAutofit fontScale="62500" lnSpcReduction="20000"/>
          </a:bodyPr>
          <a:lstStyle/>
          <a:p>
            <a:pPr>
              <a:buNone/>
            </a:pPr>
            <a:endParaRPr lang="ru-RU" dirty="0" smtClean="0"/>
          </a:p>
          <a:p>
            <a:pPr>
              <a:buNone/>
            </a:pPr>
            <a:r>
              <a:rPr lang="ru-RU" dirty="0" smtClean="0">
                <a:latin typeface="Times New Roman" pitchFamily="18" charset="0"/>
                <a:cs typeface="Times New Roman" pitchFamily="18" charset="0"/>
              </a:rPr>
              <a:t>Представьте себе, что слово «общение» требует расшифровки, но необычной. Необходимо каждую букву, входящую в слово, использовать для того, чтобы дать характеристику понятия «общение». Например:</a:t>
            </a:r>
            <a:br>
              <a:rPr lang="ru-RU" dirty="0" smtClean="0">
                <a:latin typeface="Times New Roman" pitchFamily="18" charset="0"/>
                <a:cs typeface="Times New Roman" pitchFamily="18" charset="0"/>
              </a:rPr>
            </a:br>
            <a:r>
              <a:rPr lang="ru-RU" b="1" dirty="0" smtClean="0">
                <a:solidFill>
                  <a:srgbClr val="FF0000"/>
                </a:solidFill>
                <a:latin typeface="Times New Roman" pitchFamily="18" charset="0"/>
                <a:cs typeface="Times New Roman" pitchFamily="18" charset="0"/>
              </a:rPr>
              <a:t>О</a:t>
            </a:r>
            <a:r>
              <a:rPr lang="ru-RU" dirty="0" smtClean="0">
                <a:latin typeface="Times New Roman" pitchFamily="18" charset="0"/>
                <a:cs typeface="Times New Roman" pitchFamily="18" charset="0"/>
              </a:rPr>
              <a:t> — объединение, открытость;</a:t>
            </a:r>
            <a:br>
              <a:rPr lang="ru-RU" dirty="0" smtClean="0">
                <a:latin typeface="Times New Roman" pitchFamily="18" charset="0"/>
                <a:cs typeface="Times New Roman" pitchFamily="18" charset="0"/>
              </a:rPr>
            </a:br>
            <a:r>
              <a:rPr lang="ru-RU" b="1" dirty="0" smtClean="0">
                <a:solidFill>
                  <a:srgbClr val="FF0000"/>
                </a:solidFill>
                <a:latin typeface="Times New Roman" pitchFamily="18" charset="0"/>
                <a:cs typeface="Times New Roman" pitchFamily="18" charset="0"/>
              </a:rPr>
              <a:t>Б</a:t>
            </a:r>
            <a:r>
              <a:rPr lang="ru-RU" dirty="0" smtClean="0">
                <a:latin typeface="Times New Roman" pitchFamily="18" charset="0"/>
                <a:cs typeface="Times New Roman" pitchFamily="18" charset="0"/>
              </a:rPr>
              <a:t> — близость, безопасность;</a:t>
            </a:r>
            <a:br>
              <a:rPr lang="ru-RU" dirty="0" smtClean="0">
                <a:latin typeface="Times New Roman" pitchFamily="18" charset="0"/>
                <a:cs typeface="Times New Roman" pitchFamily="18" charset="0"/>
              </a:rPr>
            </a:br>
            <a:r>
              <a:rPr lang="ru-RU" b="1" dirty="0" smtClean="0">
                <a:solidFill>
                  <a:srgbClr val="FF0000"/>
                </a:solidFill>
                <a:latin typeface="Times New Roman" pitchFamily="18" charset="0"/>
                <a:cs typeface="Times New Roman" pitchFamily="18" charset="0"/>
              </a:rPr>
              <a:t>Щ</a:t>
            </a:r>
            <a:r>
              <a:rPr lang="ru-RU" dirty="0" smtClean="0">
                <a:latin typeface="Times New Roman" pitchFamily="18" charset="0"/>
                <a:cs typeface="Times New Roman" pitchFamily="18" charset="0"/>
              </a:rPr>
              <a:t> — щедрость;</a:t>
            </a:r>
            <a:br>
              <a:rPr lang="ru-RU" dirty="0" smtClean="0">
                <a:latin typeface="Times New Roman" pitchFamily="18" charset="0"/>
                <a:cs typeface="Times New Roman" pitchFamily="18" charset="0"/>
              </a:rPr>
            </a:br>
            <a:r>
              <a:rPr lang="ru-RU" b="1" dirty="0" smtClean="0">
                <a:solidFill>
                  <a:srgbClr val="FF0000"/>
                </a:solidFill>
                <a:latin typeface="Times New Roman" pitchFamily="18" charset="0"/>
                <a:cs typeface="Times New Roman" pitchFamily="18" charset="0"/>
              </a:rPr>
              <a:t>Е</a:t>
            </a:r>
            <a:r>
              <a:rPr lang="ru-RU" dirty="0" smtClean="0">
                <a:latin typeface="Times New Roman" pitchFamily="18" charset="0"/>
                <a:cs typeface="Times New Roman" pitchFamily="18" charset="0"/>
              </a:rPr>
              <a:t> —  единомыслие;</a:t>
            </a:r>
            <a:br>
              <a:rPr lang="ru-RU" dirty="0" smtClean="0">
                <a:latin typeface="Times New Roman" pitchFamily="18" charset="0"/>
                <a:cs typeface="Times New Roman" pitchFamily="18" charset="0"/>
              </a:rPr>
            </a:br>
            <a:r>
              <a:rPr lang="ru-RU" b="1" dirty="0" smtClean="0">
                <a:solidFill>
                  <a:srgbClr val="FF0000"/>
                </a:solidFill>
                <a:latin typeface="Times New Roman" pitchFamily="18" charset="0"/>
                <a:cs typeface="Times New Roman" pitchFamily="18" charset="0"/>
              </a:rPr>
              <a:t>Н</a:t>
            </a:r>
            <a:r>
              <a:rPr lang="ru-RU" dirty="0" smtClean="0">
                <a:latin typeface="Times New Roman" pitchFamily="18" charset="0"/>
                <a:cs typeface="Times New Roman" pitchFamily="18" charset="0"/>
              </a:rPr>
              <a:t> — необходимость;</a:t>
            </a:r>
            <a:br>
              <a:rPr lang="ru-RU" dirty="0" smtClean="0">
                <a:latin typeface="Times New Roman" pitchFamily="18" charset="0"/>
                <a:cs typeface="Times New Roman" pitchFamily="18" charset="0"/>
              </a:rPr>
            </a:br>
            <a:r>
              <a:rPr lang="ru-RU" b="1" dirty="0" smtClean="0">
                <a:solidFill>
                  <a:srgbClr val="FF0000"/>
                </a:solidFill>
                <a:latin typeface="Times New Roman" pitchFamily="18" charset="0"/>
                <a:cs typeface="Times New Roman" pitchFamily="18" charset="0"/>
              </a:rPr>
              <a:t>И</a:t>
            </a:r>
            <a:r>
              <a:rPr lang="ru-RU" dirty="0" smtClean="0">
                <a:latin typeface="Times New Roman" pitchFamily="18" charset="0"/>
                <a:cs typeface="Times New Roman" pitchFamily="18" charset="0"/>
              </a:rPr>
              <a:t> — искренность, истина.</a:t>
            </a:r>
          </a:p>
          <a:p>
            <a:pPr>
              <a:buNone/>
            </a:pPr>
            <a:r>
              <a:rPr lang="ru-RU" b="1" dirty="0" smtClean="0">
                <a:solidFill>
                  <a:srgbClr val="FF0000"/>
                </a:solidFill>
                <a:latin typeface="Times New Roman" pitchFamily="18" charset="0"/>
                <a:cs typeface="Times New Roman" pitchFamily="18" charset="0"/>
              </a:rPr>
              <a:t>Е</a:t>
            </a:r>
            <a:r>
              <a:rPr lang="ru-RU" dirty="0" smtClean="0">
                <a:latin typeface="Times New Roman" pitchFamily="18" charset="0"/>
                <a:cs typeface="Times New Roman" pitchFamily="18" charset="0"/>
              </a:rPr>
              <a:t> — единение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Участники выполняют работу самостоятельно, объединившись в небольшие группы. По окончании работы дети обсуждают результаты исследования и объясняют свой выбор</a:t>
            </a:r>
          </a:p>
          <a:p>
            <a:endParaRPr lang="ru-RU" dirty="0"/>
          </a:p>
        </p:txBody>
      </p:sp>
      <p:pic>
        <p:nvPicPr>
          <p:cNvPr id="4" name="Picture 1"/>
          <p:cNvPicPr>
            <a:picLocks noChangeAspect="1" noChangeArrowheads="1"/>
          </p:cNvPicPr>
          <p:nvPr/>
        </p:nvPicPr>
        <p:blipFill>
          <a:blip r:embed="rId2" cstate="email"/>
          <a:srcRect/>
          <a:stretch>
            <a:fillRect/>
          </a:stretch>
        </p:blipFill>
        <p:spPr bwMode="auto">
          <a:xfrm>
            <a:off x="6372200" y="4263557"/>
            <a:ext cx="2578001" cy="2594443"/>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332656"/>
            <a:ext cx="8183880" cy="1008112"/>
          </a:xfrm>
        </p:spPr>
        <p:txBody>
          <a:bodyPr>
            <a:normAutofit fontScale="90000"/>
          </a:bodyPr>
          <a:lstStyle/>
          <a:p>
            <a:r>
              <a:rPr lang="ru-RU" dirty="0" smtClean="0">
                <a:solidFill>
                  <a:srgbClr val="FF0000"/>
                </a:solidFill>
                <a:latin typeface="Times New Roman" pitchFamily="18" charset="0"/>
                <a:cs typeface="Times New Roman" pitchFamily="18" charset="0"/>
              </a:rPr>
              <a:t>Расшифруй слово.</a:t>
            </a:r>
            <a:r>
              <a:rPr lang="ru-RU" dirty="0" smtClean="0"/>
              <a:t/>
            </a:r>
            <a:br>
              <a:rPr lang="ru-RU" dirty="0" smtClean="0"/>
            </a:br>
            <a:endParaRPr lang="ru-RU" dirty="0"/>
          </a:p>
        </p:txBody>
      </p:sp>
      <p:sp>
        <p:nvSpPr>
          <p:cNvPr id="3" name="Содержимое 2"/>
          <p:cNvSpPr>
            <a:spLocks noGrp="1"/>
          </p:cNvSpPr>
          <p:nvPr>
            <p:ph idx="1"/>
          </p:nvPr>
        </p:nvSpPr>
        <p:spPr>
          <a:xfrm>
            <a:off x="502920" y="1340768"/>
            <a:ext cx="8183880" cy="3960440"/>
          </a:xfrm>
        </p:spPr>
        <p:txBody>
          <a:bodyPr>
            <a:normAutofit fontScale="77500" lnSpcReduction="20000"/>
          </a:bodyPr>
          <a:lstStyle/>
          <a:p>
            <a:pPr>
              <a:buNone/>
            </a:pPr>
            <a:endParaRPr lang="ru-RU" dirty="0" smtClean="0"/>
          </a:p>
          <a:p>
            <a:pPr>
              <a:buNone/>
            </a:pPr>
            <a:r>
              <a:rPr lang="ru-RU" dirty="0" smtClean="0">
                <a:latin typeface="Times New Roman" pitchFamily="18" charset="0"/>
                <a:cs typeface="Times New Roman" pitchFamily="18" charset="0"/>
              </a:rPr>
              <a:t> Например:</a:t>
            </a:r>
            <a:br>
              <a:rPr lang="ru-RU" dirty="0" smtClean="0">
                <a:latin typeface="Times New Roman" pitchFamily="18" charset="0"/>
                <a:cs typeface="Times New Roman" pitchFamily="18" charset="0"/>
              </a:rPr>
            </a:br>
            <a:r>
              <a:rPr lang="ru-RU" sz="5200" b="1" dirty="0" smtClean="0">
                <a:solidFill>
                  <a:srgbClr val="FF0000"/>
                </a:solidFill>
                <a:latin typeface="Times New Roman" pitchFamily="18" charset="0"/>
                <a:cs typeface="Times New Roman" pitchFamily="18" charset="0"/>
              </a:rPr>
              <a:t>Д</a:t>
            </a:r>
            <a:r>
              <a:rPr lang="ru-RU" sz="5200" dirty="0" smtClean="0">
                <a:latin typeface="Times New Roman" pitchFamily="18" charset="0"/>
                <a:cs typeface="Times New Roman" pitchFamily="18" charset="0"/>
              </a:rPr>
              <a:t> — </a:t>
            </a:r>
            <a:br>
              <a:rPr lang="ru-RU" sz="5200" dirty="0" smtClean="0">
                <a:latin typeface="Times New Roman" pitchFamily="18" charset="0"/>
                <a:cs typeface="Times New Roman" pitchFamily="18" charset="0"/>
              </a:rPr>
            </a:br>
            <a:r>
              <a:rPr lang="ru-RU" sz="5200" b="1" dirty="0" smtClean="0">
                <a:solidFill>
                  <a:srgbClr val="FF0000"/>
                </a:solidFill>
                <a:latin typeface="Times New Roman" pitchFamily="18" charset="0"/>
                <a:cs typeface="Times New Roman" pitchFamily="18" charset="0"/>
              </a:rPr>
              <a:t>Р</a:t>
            </a:r>
            <a:r>
              <a:rPr lang="ru-RU" sz="5200" dirty="0" smtClean="0">
                <a:latin typeface="Times New Roman" pitchFamily="18" charset="0"/>
                <a:cs typeface="Times New Roman" pitchFamily="18" charset="0"/>
              </a:rPr>
              <a:t> — </a:t>
            </a:r>
            <a:br>
              <a:rPr lang="ru-RU" sz="5200" dirty="0" smtClean="0">
                <a:latin typeface="Times New Roman" pitchFamily="18" charset="0"/>
                <a:cs typeface="Times New Roman" pitchFamily="18" charset="0"/>
              </a:rPr>
            </a:br>
            <a:r>
              <a:rPr lang="ru-RU" sz="5200" b="1" dirty="0" smtClean="0">
                <a:solidFill>
                  <a:srgbClr val="FF0000"/>
                </a:solidFill>
                <a:latin typeface="Times New Roman" pitchFamily="18" charset="0"/>
                <a:cs typeface="Times New Roman" pitchFamily="18" charset="0"/>
              </a:rPr>
              <a:t>У </a:t>
            </a:r>
            <a:r>
              <a:rPr lang="ru-RU" sz="5200" b="1" dirty="0" smtClean="0">
                <a:latin typeface="Times New Roman" pitchFamily="18" charset="0"/>
                <a:cs typeface="Times New Roman" pitchFamily="18" charset="0"/>
              </a:rPr>
              <a:t>-</a:t>
            </a:r>
            <a:r>
              <a:rPr lang="ru-RU" sz="5200" dirty="0" smtClean="0">
                <a:latin typeface="Times New Roman" pitchFamily="18" charset="0"/>
                <a:cs typeface="Times New Roman" pitchFamily="18" charset="0"/>
              </a:rPr>
              <a:t/>
            </a:r>
            <a:br>
              <a:rPr lang="ru-RU" sz="5200" dirty="0" smtClean="0">
                <a:latin typeface="Times New Roman" pitchFamily="18" charset="0"/>
                <a:cs typeface="Times New Roman" pitchFamily="18" charset="0"/>
              </a:rPr>
            </a:br>
            <a:r>
              <a:rPr lang="ru-RU" sz="5200" b="1" dirty="0" smtClean="0">
                <a:solidFill>
                  <a:srgbClr val="FF0000"/>
                </a:solidFill>
                <a:latin typeface="Times New Roman" pitchFamily="18" charset="0"/>
                <a:cs typeface="Times New Roman" pitchFamily="18" charset="0"/>
              </a:rPr>
              <a:t>Ж</a:t>
            </a:r>
            <a:r>
              <a:rPr lang="ru-RU" sz="5200" dirty="0" smtClean="0">
                <a:latin typeface="Times New Roman" pitchFamily="18" charset="0"/>
                <a:cs typeface="Times New Roman" pitchFamily="18" charset="0"/>
              </a:rPr>
              <a:t> —  </a:t>
            </a:r>
            <a:br>
              <a:rPr lang="ru-RU" sz="5200" dirty="0" smtClean="0">
                <a:latin typeface="Times New Roman" pitchFamily="18" charset="0"/>
                <a:cs typeface="Times New Roman" pitchFamily="18" charset="0"/>
              </a:rPr>
            </a:br>
            <a:r>
              <a:rPr lang="ru-RU" sz="5200" b="1" dirty="0" smtClean="0">
                <a:solidFill>
                  <a:srgbClr val="FF0000"/>
                </a:solidFill>
                <a:latin typeface="Times New Roman" pitchFamily="18" charset="0"/>
                <a:cs typeface="Times New Roman" pitchFamily="18" charset="0"/>
              </a:rPr>
              <a:t>Б</a:t>
            </a:r>
            <a:r>
              <a:rPr lang="ru-RU" sz="5200" dirty="0" smtClean="0">
                <a:latin typeface="Times New Roman" pitchFamily="18" charset="0"/>
                <a:cs typeface="Times New Roman" pitchFamily="18" charset="0"/>
              </a:rPr>
              <a:t> — </a:t>
            </a:r>
            <a:br>
              <a:rPr lang="ru-RU" sz="5200" dirty="0" smtClean="0">
                <a:latin typeface="Times New Roman" pitchFamily="18" charset="0"/>
                <a:cs typeface="Times New Roman" pitchFamily="18" charset="0"/>
              </a:rPr>
            </a:br>
            <a:r>
              <a:rPr lang="ru-RU" sz="5200" b="1" dirty="0" smtClean="0">
                <a:solidFill>
                  <a:srgbClr val="FF0000"/>
                </a:solidFill>
                <a:latin typeface="Times New Roman" pitchFamily="18" charset="0"/>
                <a:cs typeface="Times New Roman" pitchFamily="18" charset="0"/>
              </a:rPr>
              <a:t>А </a:t>
            </a:r>
            <a:r>
              <a:rPr lang="ru-RU" sz="5200"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p>
          <a:p>
            <a:endParaRPr lang="ru-RU" dirty="0"/>
          </a:p>
        </p:txBody>
      </p:sp>
      <p:pic>
        <p:nvPicPr>
          <p:cNvPr id="4" name="Picture 1"/>
          <p:cNvPicPr>
            <a:picLocks noChangeAspect="1" noChangeArrowheads="1"/>
          </p:cNvPicPr>
          <p:nvPr/>
        </p:nvPicPr>
        <p:blipFill>
          <a:blip r:embed="rId2" cstate="email"/>
          <a:srcRect/>
          <a:stretch>
            <a:fillRect/>
          </a:stretch>
        </p:blipFill>
        <p:spPr bwMode="auto">
          <a:xfrm>
            <a:off x="5652120" y="3717032"/>
            <a:ext cx="2935759" cy="2954483"/>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332656"/>
            <a:ext cx="8183880" cy="1008112"/>
          </a:xfrm>
        </p:spPr>
        <p:txBody>
          <a:bodyPr>
            <a:normAutofit fontScale="90000"/>
          </a:bodyPr>
          <a:lstStyle/>
          <a:p>
            <a:r>
              <a:rPr lang="ru-RU" dirty="0" smtClean="0">
                <a:solidFill>
                  <a:srgbClr val="FF0000"/>
                </a:solidFill>
                <a:latin typeface="Times New Roman" pitchFamily="18" charset="0"/>
                <a:cs typeface="Times New Roman" pitchFamily="18" charset="0"/>
              </a:rPr>
              <a:t>Расшифруй слово.</a:t>
            </a:r>
            <a:r>
              <a:rPr lang="ru-RU" dirty="0" smtClean="0"/>
              <a:t/>
            </a:r>
            <a:br>
              <a:rPr lang="ru-RU" dirty="0" smtClean="0"/>
            </a:br>
            <a:endParaRPr lang="ru-RU" dirty="0"/>
          </a:p>
        </p:txBody>
      </p:sp>
      <p:sp>
        <p:nvSpPr>
          <p:cNvPr id="3" name="Содержимое 2"/>
          <p:cNvSpPr>
            <a:spLocks noGrp="1"/>
          </p:cNvSpPr>
          <p:nvPr>
            <p:ph idx="1"/>
          </p:nvPr>
        </p:nvSpPr>
        <p:spPr>
          <a:xfrm>
            <a:off x="502920" y="1340768"/>
            <a:ext cx="8183880" cy="3960440"/>
          </a:xfrm>
        </p:spPr>
        <p:txBody>
          <a:bodyPr>
            <a:normAutofit fontScale="77500" lnSpcReduction="20000"/>
          </a:bodyPr>
          <a:lstStyle/>
          <a:p>
            <a:pPr>
              <a:buNone/>
            </a:pPr>
            <a:endParaRPr lang="ru-RU" dirty="0" smtClean="0"/>
          </a:p>
          <a:p>
            <a:pPr>
              <a:buNone/>
            </a:pPr>
            <a:r>
              <a:rPr lang="ru-RU" dirty="0" smtClean="0">
                <a:latin typeface="Times New Roman" pitchFamily="18" charset="0"/>
                <a:cs typeface="Times New Roman" pitchFamily="18" charset="0"/>
              </a:rPr>
              <a:t> Например:</a:t>
            </a:r>
            <a:br>
              <a:rPr lang="ru-RU" dirty="0" smtClean="0">
                <a:latin typeface="Times New Roman" pitchFamily="18" charset="0"/>
                <a:cs typeface="Times New Roman" pitchFamily="18" charset="0"/>
              </a:rPr>
            </a:br>
            <a:r>
              <a:rPr lang="ru-RU" sz="5200" b="1" dirty="0" smtClean="0">
                <a:solidFill>
                  <a:srgbClr val="FF0000"/>
                </a:solidFill>
                <a:latin typeface="Times New Roman" pitchFamily="18" charset="0"/>
                <a:cs typeface="Times New Roman" pitchFamily="18" charset="0"/>
              </a:rPr>
              <a:t>Д</a:t>
            </a:r>
            <a:r>
              <a:rPr lang="ru-RU" sz="5200" dirty="0" smtClean="0">
                <a:latin typeface="Times New Roman" pitchFamily="18" charset="0"/>
                <a:cs typeface="Times New Roman" pitchFamily="18" charset="0"/>
              </a:rPr>
              <a:t> — доброта</a:t>
            </a:r>
            <a:br>
              <a:rPr lang="ru-RU" sz="5200" dirty="0" smtClean="0">
                <a:latin typeface="Times New Roman" pitchFamily="18" charset="0"/>
                <a:cs typeface="Times New Roman" pitchFamily="18" charset="0"/>
              </a:rPr>
            </a:br>
            <a:r>
              <a:rPr lang="ru-RU" sz="5200" b="1" dirty="0" smtClean="0">
                <a:solidFill>
                  <a:srgbClr val="FF0000"/>
                </a:solidFill>
                <a:latin typeface="Times New Roman" pitchFamily="18" charset="0"/>
                <a:cs typeface="Times New Roman" pitchFamily="18" charset="0"/>
              </a:rPr>
              <a:t>Р</a:t>
            </a:r>
            <a:r>
              <a:rPr lang="ru-RU" sz="5200" dirty="0" smtClean="0">
                <a:latin typeface="Times New Roman" pitchFamily="18" charset="0"/>
                <a:cs typeface="Times New Roman" pitchFamily="18" charset="0"/>
              </a:rPr>
              <a:t> — рукопожатие</a:t>
            </a:r>
            <a:br>
              <a:rPr lang="ru-RU" sz="5200" dirty="0" smtClean="0">
                <a:latin typeface="Times New Roman" pitchFamily="18" charset="0"/>
                <a:cs typeface="Times New Roman" pitchFamily="18" charset="0"/>
              </a:rPr>
            </a:br>
            <a:r>
              <a:rPr lang="ru-RU" sz="5200" b="1" dirty="0" smtClean="0">
                <a:solidFill>
                  <a:srgbClr val="FF0000"/>
                </a:solidFill>
                <a:latin typeface="Times New Roman" pitchFamily="18" charset="0"/>
                <a:cs typeface="Times New Roman" pitchFamily="18" charset="0"/>
              </a:rPr>
              <a:t>У </a:t>
            </a:r>
            <a:r>
              <a:rPr lang="ru-RU" sz="5200" b="1" dirty="0" smtClean="0">
                <a:latin typeface="Times New Roman" pitchFamily="18" charset="0"/>
                <a:cs typeface="Times New Roman" pitchFamily="18" charset="0"/>
              </a:rPr>
              <a:t>-</a:t>
            </a:r>
            <a:r>
              <a:rPr lang="ru-RU" sz="5200" dirty="0" smtClean="0">
                <a:latin typeface="Times New Roman" pitchFamily="18" charset="0"/>
                <a:cs typeface="Times New Roman" pitchFamily="18" charset="0"/>
              </a:rPr>
              <a:t> уважение</a:t>
            </a:r>
            <a:br>
              <a:rPr lang="ru-RU" sz="5200" dirty="0" smtClean="0">
                <a:latin typeface="Times New Roman" pitchFamily="18" charset="0"/>
                <a:cs typeface="Times New Roman" pitchFamily="18" charset="0"/>
              </a:rPr>
            </a:br>
            <a:r>
              <a:rPr lang="ru-RU" sz="5200" b="1" dirty="0" smtClean="0">
                <a:solidFill>
                  <a:srgbClr val="FF0000"/>
                </a:solidFill>
                <a:latin typeface="Times New Roman" pitchFamily="18" charset="0"/>
                <a:cs typeface="Times New Roman" pitchFamily="18" charset="0"/>
              </a:rPr>
              <a:t>Ж</a:t>
            </a:r>
            <a:r>
              <a:rPr lang="ru-RU" sz="5200" dirty="0" smtClean="0">
                <a:latin typeface="Times New Roman" pitchFamily="18" charset="0"/>
                <a:cs typeface="Times New Roman" pitchFamily="18" charset="0"/>
              </a:rPr>
              <a:t> — желание </a:t>
            </a:r>
            <a:br>
              <a:rPr lang="ru-RU" sz="5200" dirty="0" smtClean="0">
                <a:latin typeface="Times New Roman" pitchFamily="18" charset="0"/>
                <a:cs typeface="Times New Roman" pitchFamily="18" charset="0"/>
              </a:rPr>
            </a:br>
            <a:r>
              <a:rPr lang="ru-RU" sz="5200" b="1" dirty="0" smtClean="0">
                <a:solidFill>
                  <a:srgbClr val="FF0000"/>
                </a:solidFill>
                <a:latin typeface="Times New Roman" pitchFamily="18" charset="0"/>
                <a:cs typeface="Times New Roman" pitchFamily="18" charset="0"/>
              </a:rPr>
              <a:t>Б</a:t>
            </a:r>
            <a:r>
              <a:rPr lang="ru-RU" sz="5200" dirty="0" smtClean="0">
                <a:latin typeface="Times New Roman" pitchFamily="18" charset="0"/>
                <a:cs typeface="Times New Roman" pitchFamily="18" charset="0"/>
              </a:rPr>
              <a:t> — бескорыстие</a:t>
            </a:r>
            <a:br>
              <a:rPr lang="ru-RU" sz="5200" dirty="0" smtClean="0">
                <a:latin typeface="Times New Roman" pitchFamily="18" charset="0"/>
                <a:cs typeface="Times New Roman" pitchFamily="18" charset="0"/>
              </a:rPr>
            </a:br>
            <a:r>
              <a:rPr lang="ru-RU" sz="5200" b="1" dirty="0" smtClean="0">
                <a:solidFill>
                  <a:srgbClr val="FF0000"/>
                </a:solidFill>
                <a:latin typeface="Times New Roman" pitchFamily="18" charset="0"/>
                <a:cs typeface="Times New Roman" pitchFamily="18" charset="0"/>
              </a:rPr>
              <a:t>А </a:t>
            </a:r>
            <a:r>
              <a:rPr lang="ru-RU" sz="5200" b="1" dirty="0" smtClean="0">
                <a:latin typeface="Times New Roman" pitchFamily="18" charset="0"/>
                <a:cs typeface="Times New Roman" pitchFamily="18" charset="0"/>
              </a:rPr>
              <a:t> - </a:t>
            </a:r>
            <a:r>
              <a:rPr lang="ru-RU" sz="5200" dirty="0" smtClean="0">
                <a:latin typeface="Times New Roman" pitchFamily="18" charset="0"/>
                <a:cs typeface="Times New Roman" pitchFamily="18" charset="0"/>
              </a:rPr>
              <a:t>активность</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p>
          <a:p>
            <a:endParaRPr lang="ru-RU" dirty="0"/>
          </a:p>
        </p:txBody>
      </p:sp>
      <p:pic>
        <p:nvPicPr>
          <p:cNvPr id="4" name="Picture 1"/>
          <p:cNvPicPr>
            <a:picLocks noChangeAspect="1" noChangeArrowheads="1"/>
          </p:cNvPicPr>
          <p:nvPr/>
        </p:nvPicPr>
        <p:blipFill>
          <a:blip r:embed="rId2" cstate="email"/>
          <a:srcRect/>
          <a:stretch>
            <a:fillRect/>
          </a:stretch>
        </p:blipFill>
        <p:spPr bwMode="auto">
          <a:xfrm>
            <a:off x="5652120" y="3845292"/>
            <a:ext cx="2808312" cy="2826223"/>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76672"/>
            <a:ext cx="8183880" cy="1224136"/>
          </a:xfrm>
        </p:spPr>
        <p:txBody>
          <a:bodyPr>
            <a:normAutofit/>
          </a:bodyPr>
          <a:lstStyle/>
          <a:p>
            <a:r>
              <a:rPr lang="ru-RU" sz="4400" dirty="0" smtClean="0">
                <a:solidFill>
                  <a:srgbClr val="FF0000"/>
                </a:solidFill>
                <a:latin typeface="Times New Roman" pitchFamily="18" charset="0"/>
                <a:cs typeface="Times New Roman" pitchFamily="18" charset="0"/>
              </a:rPr>
              <a:t>Приём «Анаграммы»</a:t>
            </a:r>
            <a:endParaRPr lang="ru-RU" sz="4400"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a:xfrm>
            <a:off x="502920" y="1700808"/>
            <a:ext cx="8183880" cy="4320480"/>
          </a:xfrm>
        </p:spPr>
        <p:txBody>
          <a:bodyPr>
            <a:normAutofit fontScale="85000" lnSpcReduction="20000"/>
          </a:bodyPr>
          <a:lstStyle/>
          <a:p>
            <a:pPr>
              <a:buNone/>
            </a:pPr>
            <a:endParaRPr lang="ru-RU" dirty="0" smtClean="0">
              <a:solidFill>
                <a:srgbClr val="FF0000"/>
              </a:solidFill>
            </a:endParaRPr>
          </a:p>
          <a:p>
            <a:pPr>
              <a:buNone/>
            </a:pP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Учащиеся  с удовольствием разгадывают </a:t>
            </a:r>
            <a:r>
              <a:rPr lang="ru-RU" b="1" dirty="0" smtClean="0">
                <a:latin typeface="Times New Roman" pitchFamily="18" charset="0"/>
                <a:cs typeface="Times New Roman" pitchFamily="18" charset="0"/>
              </a:rPr>
              <a:t>анаграммы по терминам</a:t>
            </a:r>
            <a:r>
              <a:rPr lang="ru-RU" dirty="0" smtClean="0">
                <a:latin typeface="Times New Roman" pitchFamily="18" charset="0"/>
                <a:cs typeface="Times New Roman" pitchFamily="18" charset="0"/>
              </a:rPr>
              <a:t>, изученным на предыдущем уроке. Можно усложнять задания, загадав четыре слова, одно из которых – «лишнее». Пример: Заполните табличку, для чего, решите анаграммы, объясните слова, выберите лишнее.</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анаграмма               термин         значение</a:t>
            </a:r>
            <a:br>
              <a:rPr lang="ru-RU" dirty="0" smtClean="0">
                <a:latin typeface="Times New Roman" pitchFamily="18" charset="0"/>
                <a:cs typeface="Times New Roman" pitchFamily="18" charset="0"/>
              </a:rPr>
            </a:br>
            <a:r>
              <a:rPr lang="ru-RU" dirty="0" err="1" smtClean="0">
                <a:latin typeface="Times New Roman" pitchFamily="18" charset="0"/>
                <a:cs typeface="Times New Roman" pitchFamily="18" charset="0"/>
              </a:rPr>
              <a:t>рльома</a:t>
            </a:r>
            <a:r>
              <a:rPr lang="ru-RU" dirty="0" smtClean="0">
                <a:latin typeface="Times New Roman" pitchFamily="18" charset="0"/>
                <a:cs typeface="Times New Roman" pitchFamily="18" charset="0"/>
              </a:rPr>
              <a:t>                      мораль    </a:t>
            </a:r>
            <a:br>
              <a:rPr lang="ru-RU" dirty="0" smtClean="0">
                <a:latin typeface="Times New Roman" pitchFamily="18" charset="0"/>
                <a:cs typeface="Times New Roman" pitchFamily="18" charset="0"/>
              </a:rPr>
            </a:br>
            <a:r>
              <a:rPr lang="ru-RU" dirty="0" err="1" smtClean="0">
                <a:latin typeface="Times New Roman" pitchFamily="18" charset="0"/>
                <a:cs typeface="Times New Roman" pitchFamily="18" charset="0"/>
              </a:rPr>
              <a:t>родоб</a:t>
            </a:r>
            <a:r>
              <a:rPr lang="ru-RU" dirty="0" smtClean="0">
                <a:latin typeface="Times New Roman" pitchFamily="18" charset="0"/>
                <a:cs typeface="Times New Roman" pitchFamily="18" charset="0"/>
              </a:rPr>
              <a:t>                         добро    </a:t>
            </a:r>
            <a:br>
              <a:rPr lang="ru-RU" dirty="0" smtClean="0">
                <a:latin typeface="Times New Roman" pitchFamily="18" charset="0"/>
                <a:cs typeface="Times New Roman" pitchFamily="18" charset="0"/>
              </a:rPr>
            </a:br>
            <a:r>
              <a:rPr lang="ru-RU" dirty="0" err="1" smtClean="0">
                <a:latin typeface="Times New Roman" pitchFamily="18" charset="0"/>
                <a:cs typeface="Times New Roman" pitchFamily="18" charset="0"/>
              </a:rPr>
              <a:t>релспавдьивсто</a:t>
            </a:r>
            <a:r>
              <a:rPr lang="ru-RU" dirty="0" smtClean="0">
                <a:latin typeface="Times New Roman" pitchFamily="18" charset="0"/>
                <a:cs typeface="Times New Roman" pitchFamily="18" charset="0"/>
              </a:rPr>
              <a:t>     справедливость    </a:t>
            </a:r>
            <a:br>
              <a:rPr lang="ru-RU" dirty="0" smtClean="0">
                <a:latin typeface="Times New Roman" pitchFamily="18" charset="0"/>
                <a:cs typeface="Times New Roman" pitchFamily="18" charset="0"/>
              </a:rPr>
            </a:br>
            <a:r>
              <a:rPr lang="ru-RU" dirty="0" err="1" smtClean="0">
                <a:latin typeface="Times New Roman" pitchFamily="18" charset="0"/>
                <a:cs typeface="Times New Roman" pitchFamily="18" charset="0"/>
              </a:rPr>
              <a:t>рокпо</a:t>
            </a:r>
            <a:r>
              <a:rPr lang="ru-RU" dirty="0" smtClean="0">
                <a:latin typeface="Times New Roman" pitchFamily="18" charset="0"/>
                <a:cs typeface="Times New Roman" pitchFamily="18" charset="0"/>
              </a:rPr>
              <a:t>                         порок    </a:t>
            </a:r>
            <a:br>
              <a:rPr lang="ru-RU" dirty="0" smtClean="0">
                <a:latin typeface="Times New Roman" pitchFamily="18" charset="0"/>
                <a:cs typeface="Times New Roman" pitchFamily="18" charset="0"/>
              </a:rPr>
            </a:br>
            <a:r>
              <a:rPr lang="ru-RU" dirty="0" err="1" smtClean="0">
                <a:latin typeface="Times New Roman" pitchFamily="18" charset="0"/>
                <a:cs typeface="Times New Roman" pitchFamily="18" charset="0"/>
              </a:rPr>
              <a:t>бдосова</a:t>
            </a:r>
            <a:r>
              <a:rPr lang="ru-RU" dirty="0" smtClean="0">
                <a:latin typeface="Times New Roman" pitchFamily="18" charset="0"/>
                <a:cs typeface="Times New Roman" pitchFamily="18" charset="0"/>
              </a:rPr>
              <a:t>                    свобода </a:t>
            </a:r>
            <a:r>
              <a:rPr lang="ru-RU" dirty="0" smtClean="0"/>
              <a:t> </a:t>
            </a:r>
          </a:p>
          <a:p>
            <a:endParaRPr lang="ru-RU" dirty="0"/>
          </a:p>
        </p:txBody>
      </p:sp>
      <p:pic>
        <p:nvPicPr>
          <p:cNvPr id="4" name="Picture 1"/>
          <p:cNvPicPr>
            <a:picLocks noChangeAspect="1" noChangeArrowheads="1"/>
          </p:cNvPicPr>
          <p:nvPr/>
        </p:nvPicPr>
        <p:blipFill>
          <a:blip r:embed="rId2" cstate="email"/>
          <a:srcRect/>
          <a:stretch>
            <a:fillRect/>
          </a:stretch>
        </p:blipFill>
        <p:spPr bwMode="auto">
          <a:xfrm>
            <a:off x="6084168" y="4005064"/>
            <a:ext cx="2578001" cy="2594443"/>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514352" y="1484784"/>
            <a:ext cx="3931920" cy="4536504"/>
          </a:xfrm>
        </p:spPr>
        <p:txBody>
          <a:bodyPr>
            <a:normAutofit fontScale="92500" lnSpcReduction="10000"/>
          </a:bodyPr>
          <a:lstStyle/>
          <a:p>
            <a:pPr>
              <a:buNone/>
            </a:pPr>
            <a:r>
              <a:rPr lang="ru-RU" sz="2800" dirty="0" smtClean="0">
                <a:latin typeface="Times New Roman" pitchFamily="18" charset="0"/>
                <a:cs typeface="Times New Roman" pitchFamily="18" charset="0"/>
              </a:rPr>
              <a:t>-     Произнесите монолог от имени героев картины</a:t>
            </a:r>
            <a:r>
              <a:rPr lang="ru-RU" sz="2800" b="1" dirty="0" smtClean="0">
                <a:latin typeface="Times New Roman" pitchFamily="18" charset="0"/>
                <a:cs typeface="Times New Roman" pitchFamily="18" charset="0"/>
              </a:rPr>
              <a:t>: </a:t>
            </a:r>
          </a:p>
          <a:p>
            <a:pPr>
              <a:buNone/>
            </a:pPr>
            <a:r>
              <a:rPr lang="ru-RU" sz="2800" b="1" dirty="0" smtClean="0">
                <a:latin typeface="Times New Roman" pitchFamily="18" charset="0"/>
                <a:cs typeface="Times New Roman" pitchFamily="18" charset="0"/>
              </a:rPr>
              <a:t> главного героя, его мамы, старшей сестры, младшего брата (Ф. П. Решетников "Опять двойка"); </a:t>
            </a:r>
          </a:p>
          <a:p>
            <a:pPr>
              <a:buFontTx/>
              <a:buChar char="-"/>
            </a:pPr>
            <a:endParaRPr lang="ru-RU" sz="2800" dirty="0" smtClean="0">
              <a:latin typeface="Times New Roman" pitchFamily="18" charset="0"/>
              <a:cs typeface="Times New Roman" pitchFamily="18" charset="0"/>
            </a:endParaRPr>
          </a:p>
          <a:p>
            <a:pPr>
              <a:buFontTx/>
              <a:buChar char="-"/>
            </a:pPr>
            <a:r>
              <a:rPr lang="ru-RU" sz="2800" dirty="0" smtClean="0">
                <a:latin typeface="Times New Roman" pitchFamily="18" charset="0"/>
                <a:cs typeface="Times New Roman" pitchFamily="18" charset="0"/>
              </a:rPr>
              <a:t>(Ф.Решетников. «Опять двойка</a:t>
            </a:r>
            <a:r>
              <a:rPr lang="ru-RU" dirty="0" smtClean="0">
                <a:latin typeface="Times New Roman" pitchFamily="18" charset="0"/>
                <a:cs typeface="Times New Roman" pitchFamily="18" charset="0"/>
              </a:rPr>
              <a:t>»)</a:t>
            </a:r>
          </a:p>
          <a:p>
            <a:endParaRPr lang="ru-RU" dirty="0"/>
          </a:p>
        </p:txBody>
      </p:sp>
      <p:pic>
        <p:nvPicPr>
          <p:cNvPr id="5" name="Picture 2" descr="https://cs61.babysfera.ru/a/3/b/8/0063d1a15ebfaf143ff894d782180425bb3.m.jpeg"/>
          <p:cNvPicPr>
            <a:picLocks noGrp="1" noChangeAspect="1" noChangeArrowheads="1"/>
          </p:cNvPicPr>
          <p:nvPr>
            <p:ph sz="half" idx="2"/>
          </p:nvPr>
        </p:nvPicPr>
        <p:blipFill>
          <a:blip r:embed="rId2" cstate="print"/>
          <a:srcRect/>
          <a:stretch>
            <a:fillRect/>
          </a:stretch>
        </p:blipFill>
        <p:spPr bwMode="auto">
          <a:xfrm>
            <a:off x="4756150" y="1268760"/>
            <a:ext cx="3930650" cy="4536504"/>
          </a:xfrm>
          <a:prstGeom prst="rect">
            <a:avLst/>
          </a:prstGeom>
          <a:noFill/>
        </p:spPr>
      </p:pic>
      <p:sp>
        <p:nvSpPr>
          <p:cNvPr id="6" name="Текст 9"/>
          <p:cNvSpPr>
            <a:spLocks noGrp="1"/>
          </p:cNvSpPr>
          <p:nvPr>
            <p:ph type="title"/>
          </p:nvPr>
        </p:nvSpPr>
        <p:spPr>
          <a:xfrm>
            <a:off x="467544" y="0"/>
            <a:ext cx="8219256" cy="1125538"/>
          </a:xfrm>
        </p:spPr>
        <p:txBody>
          <a:bodyPr>
            <a:noAutofit/>
          </a:bodyPr>
          <a:lstStyle/>
          <a:p>
            <a:pPr algn="ctr"/>
            <a:r>
              <a:rPr lang="ru-RU" u="sng" dirty="0" smtClean="0">
                <a:solidFill>
                  <a:srgbClr val="FF0000"/>
                </a:solidFill>
                <a:latin typeface="Times New Roman" pitchFamily="18" charset="0"/>
                <a:cs typeface="Times New Roman" pitchFamily="18" charset="0"/>
              </a:rPr>
              <a:t/>
            </a:r>
            <a:br>
              <a:rPr lang="ru-RU" u="sng" dirty="0" smtClean="0">
                <a:solidFill>
                  <a:srgbClr val="FF0000"/>
                </a:solidFill>
                <a:latin typeface="Times New Roman" pitchFamily="18" charset="0"/>
                <a:cs typeface="Times New Roman" pitchFamily="18" charset="0"/>
              </a:rPr>
            </a:br>
            <a:r>
              <a:rPr lang="ru-RU" u="sng" dirty="0" smtClean="0">
                <a:solidFill>
                  <a:srgbClr val="FF0000"/>
                </a:solidFill>
                <a:latin typeface="Times New Roman" pitchFamily="18" charset="0"/>
                <a:cs typeface="Times New Roman" pitchFamily="18" charset="0"/>
              </a:rPr>
              <a:t/>
            </a:r>
            <a:br>
              <a:rPr lang="ru-RU" u="sng" dirty="0" smtClean="0">
                <a:solidFill>
                  <a:srgbClr val="FF0000"/>
                </a:solidFill>
                <a:latin typeface="Times New Roman" pitchFamily="18" charset="0"/>
                <a:cs typeface="Times New Roman" pitchFamily="18" charset="0"/>
              </a:rPr>
            </a:br>
            <a:r>
              <a:rPr lang="ru-RU" u="sng" dirty="0" smtClean="0">
                <a:solidFill>
                  <a:srgbClr val="FF0000"/>
                </a:solidFill>
                <a:latin typeface="Times New Roman" pitchFamily="18" charset="0"/>
                <a:cs typeface="Times New Roman" pitchFamily="18" charset="0"/>
              </a:rPr>
              <a:t/>
            </a:r>
            <a:br>
              <a:rPr lang="ru-RU" u="sng" dirty="0" smtClean="0">
                <a:solidFill>
                  <a:srgbClr val="FF0000"/>
                </a:solidFill>
                <a:latin typeface="Times New Roman" pitchFamily="18" charset="0"/>
                <a:cs typeface="Times New Roman" pitchFamily="18" charset="0"/>
              </a:rPr>
            </a:br>
            <a:r>
              <a:rPr lang="ru-RU" u="sng" dirty="0" smtClean="0">
                <a:solidFill>
                  <a:srgbClr val="FF0000"/>
                </a:solidFill>
                <a:latin typeface="Times New Roman" pitchFamily="18" charset="0"/>
                <a:cs typeface="Times New Roman" pitchFamily="18" charset="0"/>
              </a:rPr>
              <a:t/>
            </a:r>
            <a:br>
              <a:rPr lang="ru-RU" u="sng" dirty="0" smtClean="0">
                <a:solidFill>
                  <a:srgbClr val="FF0000"/>
                </a:solidFill>
                <a:latin typeface="Times New Roman" pitchFamily="18" charset="0"/>
                <a:cs typeface="Times New Roman" pitchFamily="18" charset="0"/>
              </a:rPr>
            </a:br>
            <a:r>
              <a:rPr lang="ru-RU" u="sng" dirty="0" smtClean="0">
                <a:solidFill>
                  <a:srgbClr val="FF0000"/>
                </a:solidFill>
                <a:latin typeface="Times New Roman" pitchFamily="18" charset="0"/>
                <a:cs typeface="Times New Roman" pitchFamily="18" charset="0"/>
              </a:rPr>
              <a:t/>
            </a:r>
            <a:br>
              <a:rPr lang="ru-RU" u="sng" dirty="0" smtClean="0">
                <a:solidFill>
                  <a:srgbClr val="FF0000"/>
                </a:solidFill>
                <a:latin typeface="Times New Roman" pitchFamily="18" charset="0"/>
                <a:cs typeface="Times New Roman" pitchFamily="18" charset="0"/>
              </a:rPr>
            </a:br>
            <a:r>
              <a:rPr lang="ru-RU" u="sng" dirty="0" smtClean="0">
                <a:solidFill>
                  <a:srgbClr val="FF0000"/>
                </a:solidFill>
                <a:latin typeface="Times New Roman" pitchFamily="18" charset="0"/>
                <a:cs typeface="Times New Roman" pitchFamily="18" charset="0"/>
              </a:rPr>
              <a:t/>
            </a:r>
            <a:br>
              <a:rPr lang="ru-RU" u="sng" dirty="0" smtClean="0">
                <a:solidFill>
                  <a:srgbClr val="FF0000"/>
                </a:solidFill>
                <a:latin typeface="Times New Roman" pitchFamily="18" charset="0"/>
                <a:cs typeface="Times New Roman" pitchFamily="18" charset="0"/>
              </a:rPr>
            </a:br>
            <a:r>
              <a:rPr lang="ru-RU" u="sng" dirty="0" smtClean="0">
                <a:solidFill>
                  <a:srgbClr val="FF0000"/>
                </a:solidFill>
                <a:latin typeface="Times New Roman" pitchFamily="18" charset="0"/>
                <a:cs typeface="Times New Roman" pitchFamily="18" charset="0"/>
              </a:rPr>
              <a:t/>
            </a:r>
            <a:br>
              <a:rPr lang="ru-RU" u="sng" dirty="0" smtClean="0">
                <a:solidFill>
                  <a:srgbClr val="FF0000"/>
                </a:solidFill>
                <a:latin typeface="Times New Roman" pitchFamily="18" charset="0"/>
                <a:cs typeface="Times New Roman" pitchFamily="18" charset="0"/>
              </a:rPr>
            </a:br>
            <a:r>
              <a:rPr lang="ru-RU" u="sng" dirty="0" smtClean="0">
                <a:solidFill>
                  <a:srgbClr val="FF0000"/>
                </a:solidFill>
                <a:latin typeface="Times New Roman" pitchFamily="18" charset="0"/>
                <a:cs typeface="Times New Roman" pitchFamily="18" charset="0"/>
              </a:rPr>
              <a:t/>
            </a:r>
            <a:br>
              <a:rPr lang="ru-RU" u="sng" dirty="0" smtClean="0">
                <a:solidFill>
                  <a:srgbClr val="FF0000"/>
                </a:solidFill>
                <a:latin typeface="Times New Roman" pitchFamily="18" charset="0"/>
                <a:cs typeface="Times New Roman" pitchFamily="18" charset="0"/>
              </a:rPr>
            </a:br>
            <a:r>
              <a:rPr lang="ru-RU" u="sng" dirty="0" smtClean="0">
                <a:solidFill>
                  <a:srgbClr val="FF0000"/>
                </a:solidFill>
                <a:latin typeface="Times New Roman" pitchFamily="18" charset="0"/>
                <a:cs typeface="Times New Roman" pitchFamily="18" charset="0"/>
              </a:rPr>
              <a:t/>
            </a:r>
            <a:br>
              <a:rPr lang="ru-RU" u="sng" dirty="0" smtClean="0">
                <a:solidFill>
                  <a:srgbClr val="FF0000"/>
                </a:solidFill>
                <a:latin typeface="Times New Roman" pitchFamily="18" charset="0"/>
                <a:cs typeface="Times New Roman" pitchFamily="18" charset="0"/>
              </a:rPr>
            </a:br>
            <a:r>
              <a:rPr lang="ru-RU" u="sng" dirty="0" smtClean="0">
                <a:solidFill>
                  <a:srgbClr val="FF0000"/>
                </a:solidFill>
                <a:latin typeface="Times New Roman" pitchFamily="18" charset="0"/>
                <a:cs typeface="Times New Roman" pitchFamily="18" charset="0"/>
              </a:rPr>
              <a:t/>
            </a:r>
            <a:br>
              <a:rPr lang="ru-RU" u="sng" dirty="0" smtClean="0">
                <a:solidFill>
                  <a:srgbClr val="FF0000"/>
                </a:solidFill>
                <a:latin typeface="Times New Roman" pitchFamily="18" charset="0"/>
                <a:cs typeface="Times New Roman" pitchFamily="18" charset="0"/>
              </a:rPr>
            </a:br>
            <a:r>
              <a:rPr lang="ru-RU" sz="4400" u="sng" dirty="0" smtClean="0">
                <a:solidFill>
                  <a:srgbClr val="FF0000"/>
                </a:solidFill>
                <a:latin typeface="Times New Roman" pitchFamily="18" charset="0"/>
                <a:cs typeface="Times New Roman" pitchFamily="18" charset="0"/>
              </a:rPr>
              <a:t>Приём "Рядом с художником "</a:t>
            </a:r>
            <a:endParaRPr lang="ru-RU" sz="4000" dirty="0" smtClean="0">
              <a:solidFill>
                <a:srgbClr val="FF0000"/>
              </a:solidFill>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76672"/>
            <a:ext cx="8183880" cy="1656184"/>
          </a:xfrm>
        </p:spPr>
        <p:txBody>
          <a:bodyPr/>
          <a:lstStyle/>
          <a:p>
            <a:r>
              <a:rPr lang="ru-RU" dirty="0" smtClean="0">
                <a:solidFill>
                  <a:srgbClr val="C00000"/>
                </a:solidFill>
                <a:latin typeface="Times New Roman" pitchFamily="18" charset="0"/>
                <a:cs typeface="Times New Roman" pitchFamily="18" charset="0"/>
              </a:rPr>
              <a:t>Заключение</a:t>
            </a:r>
            <a:endParaRPr lang="ru-RU" dirty="0">
              <a:solidFill>
                <a:srgbClr val="C00000"/>
              </a:solidFill>
              <a:latin typeface="Times New Roman" pitchFamily="18" charset="0"/>
              <a:cs typeface="Times New Roman" pitchFamily="18" charset="0"/>
            </a:endParaRPr>
          </a:p>
        </p:txBody>
      </p:sp>
      <p:sp>
        <p:nvSpPr>
          <p:cNvPr id="3" name="Содержимое 2"/>
          <p:cNvSpPr>
            <a:spLocks noGrp="1"/>
          </p:cNvSpPr>
          <p:nvPr>
            <p:ph idx="1"/>
          </p:nvPr>
        </p:nvSpPr>
        <p:spPr>
          <a:xfrm>
            <a:off x="502920" y="2276872"/>
            <a:ext cx="8183880" cy="3456384"/>
          </a:xfrm>
        </p:spPr>
        <p:txBody>
          <a:bodyPr>
            <a:normAutofit/>
          </a:bodyPr>
          <a:lstStyle/>
          <a:p>
            <a:pPr>
              <a:buNone/>
            </a:pPr>
            <a:r>
              <a:rPr lang="ru-RU" dirty="0" smtClean="0">
                <a:latin typeface="Times New Roman" pitchFamily="18" charset="0"/>
                <a:cs typeface="Times New Roman" pitchFamily="18" charset="0"/>
              </a:rPr>
              <a:t>Данные приемы работы на уроках ОРКСЭ   способствуют успешности обучения, повышению мотивации к изучению предмета, повышению уровня читательской грамотности у обучающихся.</a:t>
            </a:r>
          </a:p>
          <a:p>
            <a:pPr>
              <a:buNone/>
            </a:pPr>
            <a:endParaRPr lang="ru-RU" dirty="0">
              <a:latin typeface="Times New Roman" pitchFamily="18" charset="0"/>
              <a:cs typeface="Times New Roman" pitchFamily="18" charset="0"/>
            </a:endParaRPr>
          </a:p>
        </p:txBody>
      </p:sp>
      <p:pic>
        <p:nvPicPr>
          <p:cNvPr id="4" name="Picture 1"/>
          <p:cNvPicPr>
            <a:picLocks noChangeAspect="1" noChangeArrowheads="1"/>
          </p:cNvPicPr>
          <p:nvPr/>
        </p:nvPicPr>
        <p:blipFill>
          <a:blip r:embed="rId2" cstate="email"/>
          <a:srcRect/>
          <a:stretch>
            <a:fillRect/>
          </a:stretch>
        </p:blipFill>
        <p:spPr bwMode="auto">
          <a:xfrm>
            <a:off x="7020272" y="4915762"/>
            <a:ext cx="1929929" cy="1942238"/>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normAutofit/>
          </a:bodyPr>
          <a:lstStyle/>
          <a:p>
            <a:pPr algn="ctr">
              <a:buNone/>
            </a:pPr>
            <a:r>
              <a:rPr lang="ru-RU" sz="8800" b="1" dirty="0" smtClean="0">
                <a:solidFill>
                  <a:srgbClr val="C00000"/>
                </a:solidFill>
                <a:latin typeface="Times New Roman" pitchFamily="18" charset="0"/>
                <a:cs typeface="Times New Roman" pitchFamily="18" charset="0"/>
              </a:rPr>
              <a:t>Спасибо за внимание!</a:t>
            </a:r>
            <a:endParaRPr lang="ru-RU" sz="8800" b="1" dirty="0">
              <a:solidFill>
                <a:srgbClr val="C00000"/>
              </a:solidFill>
              <a:latin typeface="Times New Roman" pitchFamily="18" charset="0"/>
              <a:cs typeface="Times New Roman" pitchFamily="18" charset="0"/>
            </a:endParaRPr>
          </a:p>
        </p:txBody>
      </p:sp>
      <p:pic>
        <p:nvPicPr>
          <p:cNvPr id="4" name="Picture 1"/>
          <p:cNvPicPr>
            <a:picLocks noChangeAspect="1" noChangeArrowheads="1"/>
          </p:cNvPicPr>
          <p:nvPr/>
        </p:nvPicPr>
        <p:blipFill>
          <a:blip r:embed="rId2" cstate="email"/>
          <a:srcRect/>
          <a:stretch>
            <a:fillRect/>
          </a:stretch>
        </p:blipFill>
        <p:spPr bwMode="auto">
          <a:xfrm>
            <a:off x="5868144" y="3756286"/>
            <a:ext cx="3082057" cy="3101714"/>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188640"/>
            <a:ext cx="8183880" cy="936104"/>
          </a:xfrm>
        </p:spPr>
        <p:txBody>
          <a:bodyPr>
            <a:normAutofit/>
          </a:bodyPr>
          <a:lstStyle/>
          <a:p>
            <a:pPr algn="ctr"/>
            <a:r>
              <a:rPr lang="ru-RU" dirty="0" smtClean="0">
                <a:solidFill>
                  <a:srgbClr val="FF0000"/>
                </a:solidFill>
                <a:latin typeface="Times New Roman" pitchFamily="18" charset="0"/>
                <a:cs typeface="Times New Roman" pitchFamily="18" charset="0"/>
              </a:rPr>
              <a:t>Учебный предмет ОРКСЭ</a:t>
            </a:r>
            <a:endParaRPr lang="ru-RU" dirty="0">
              <a:latin typeface="Times New Roman" pitchFamily="18" charset="0"/>
              <a:cs typeface="Times New Roman" pitchFamily="18" charset="0"/>
            </a:endParaRPr>
          </a:p>
        </p:txBody>
      </p:sp>
      <p:pic>
        <p:nvPicPr>
          <p:cNvPr id="4" name="Picture 2" descr="C:\Users\1\Desktop\globus-kolokolchik-knigi-300x300.png"/>
          <p:cNvPicPr>
            <a:picLocks noChangeAspect="1" noChangeArrowheads="1"/>
          </p:cNvPicPr>
          <p:nvPr/>
        </p:nvPicPr>
        <p:blipFill>
          <a:blip r:embed="rId2" cstate="print"/>
          <a:srcRect/>
          <a:stretch>
            <a:fillRect/>
          </a:stretch>
        </p:blipFill>
        <p:spPr bwMode="auto">
          <a:xfrm>
            <a:off x="179512" y="908720"/>
            <a:ext cx="1403648" cy="1403648"/>
          </a:xfrm>
          <a:prstGeom prst="rect">
            <a:avLst/>
          </a:prstGeom>
          <a:noFill/>
        </p:spPr>
      </p:pic>
      <p:pic>
        <p:nvPicPr>
          <p:cNvPr id="5" name="Picture 6"/>
          <p:cNvPicPr>
            <a:picLocks noChangeAspect="1" noChangeArrowheads="1"/>
          </p:cNvPicPr>
          <p:nvPr/>
        </p:nvPicPr>
        <p:blipFill>
          <a:blip r:embed="rId3" cstate="print"/>
          <a:srcRect/>
          <a:stretch>
            <a:fillRect/>
          </a:stretch>
        </p:blipFill>
        <p:spPr bwMode="auto">
          <a:xfrm>
            <a:off x="0" y="4905375"/>
            <a:ext cx="1485900" cy="19526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7"/>
          <p:cNvPicPr>
            <a:picLocks noChangeAspect="1" noChangeArrowheads="1"/>
          </p:cNvPicPr>
          <p:nvPr/>
        </p:nvPicPr>
        <p:blipFill>
          <a:blip r:embed="rId4" cstate="print"/>
          <a:srcRect/>
          <a:stretch>
            <a:fillRect/>
          </a:stretch>
        </p:blipFill>
        <p:spPr bwMode="auto">
          <a:xfrm>
            <a:off x="1524000" y="4905375"/>
            <a:ext cx="1485900" cy="19526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9"/>
          <p:cNvPicPr>
            <a:picLocks noChangeAspect="1" noChangeArrowheads="1"/>
          </p:cNvPicPr>
          <p:nvPr/>
        </p:nvPicPr>
        <p:blipFill>
          <a:blip r:embed="rId5" cstate="print"/>
          <a:srcRect/>
          <a:stretch>
            <a:fillRect/>
          </a:stretch>
        </p:blipFill>
        <p:spPr bwMode="auto">
          <a:xfrm>
            <a:off x="3059832" y="4905375"/>
            <a:ext cx="1485900" cy="19526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8"/>
          <p:cNvPicPr>
            <a:picLocks noChangeAspect="1" noChangeArrowheads="1"/>
          </p:cNvPicPr>
          <p:nvPr/>
        </p:nvPicPr>
        <p:blipFill>
          <a:blip r:embed="rId6" cstate="print"/>
          <a:srcRect/>
          <a:stretch>
            <a:fillRect/>
          </a:stretch>
        </p:blipFill>
        <p:spPr bwMode="auto">
          <a:xfrm>
            <a:off x="4572000" y="4905375"/>
            <a:ext cx="1485900" cy="19526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6" name="Picture 2"/>
          <p:cNvPicPr>
            <a:picLocks noChangeAspect="1" noChangeArrowheads="1"/>
          </p:cNvPicPr>
          <p:nvPr/>
        </p:nvPicPr>
        <p:blipFill>
          <a:blip r:embed="rId7" cstate="print"/>
          <a:srcRect/>
          <a:stretch>
            <a:fillRect/>
          </a:stretch>
        </p:blipFill>
        <p:spPr bwMode="auto">
          <a:xfrm>
            <a:off x="7668344" y="4869160"/>
            <a:ext cx="1475656" cy="1988840"/>
          </a:xfrm>
          <a:prstGeom prst="rect">
            <a:avLst/>
          </a:prstGeom>
          <a:noFill/>
          <a:ln w="9525">
            <a:noFill/>
            <a:miter lim="800000"/>
            <a:headEnd/>
            <a:tailEnd/>
          </a:ln>
          <a:effectLst/>
        </p:spPr>
      </p:pic>
      <p:pic>
        <p:nvPicPr>
          <p:cNvPr id="1027" name="Picture 3"/>
          <p:cNvPicPr>
            <a:picLocks noGrp="1" noChangeAspect="1" noChangeArrowheads="1"/>
          </p:cNvPicPr>
          <p:nvPr>
            <p:ph idx="1"/>
          </p:nvPr>
        </p:nvPicPr>
        <p:blipFill>
          <a:blip r:embed="rId8" cstate="print"/>
          <a:srcRect/>
          <a:stretch>
            <a:fillRect/>
          </a:stretch>
        </p:blipFill>
        <p:spPr bwMode="auto">
          <a:xfrm>
            <a:off x="6156176" y="4869160"/>
            <a:ext cx="1317113" cy="1988840"/>
          </a:xfrm>
          <a:prstGeom prst="rect">
            <a:avLst/>
          </a:prstGeom>
          <a:noFill/>
          <a:ln w="9525">
            <a:noFill/>
            <a:miter lim="800000"/>
            <a:headEnd/>
            <a:tailEnd/>
          </a:ln>
          <a:effectLst/>
        </p:spPr>
      </p:pic>
      <p:sp>
        <p:nvSpPr>
          <p:cNvPr id="11" name="Прямоугольник 10"/>
          <p:cNvSpPr/>
          <p:nvPr/>
        </p:nvSpPr>
        <p:spPr>
          <a:xfrm>
            <a:off x="395536" y="1674674"/>
            <a:ext cx="8496944" cy="2677656"/>
          </a:xfrm>
          <a:prstGeom prst="rect">
            <a:avLst/>
          </a:prstGeom>
        </p:spPr>
        <p:txBody>
          <a:bodyPr wrap="square">
            <a:spAutoFit/>
          </a:bodyPr>
          <a:lstStyle/>
          <a:p>
            <a:pPr marL="609600" indent="-609600" algn="ctr"/>
            <a:r>
              <a:rPr lang="ru-RU" sz="2400" b="1" u="sng" dirty="0" smtClean="0">
                <a:solidFill>
                  <a:srgbClr val="C00000"/>
                </a:solidFill>
                <a:latin typeface="Times New Roman" pitchFamily="18" charset="0"/>
                <a:cs typeface="Times New Roman" pitchFamily="18" charset="0"/>
              </a:rPr>
              <a:t>Модули:</a:t>
            </a:r>
            <a:r>
              <a:rPr lang="ru-RU" sz="2400" b="1" dirty="0" smtClean="0">
                <a:solidFill>
                  <a:srgbClr val="C00000"/>
                </a:solidFill>
                <a:latin typeface="Times New Roman" pitchFamily="18" charset="0"/>
                <a:cs typeface="Times New Roman" pitchFamily="18" charset="0"/>
              </a:rPr>
              <a:t> </a:t>
            </a:r>
          </a:p>
          <a:p>
            <a:pPr marL="990600" lvl="1" indent="-519113">
              <a:buFont typeface="Arial" pitchFamily="34" charset="0"/>
              <a:buChar char="•"/>
            </a:pPr>
            <a:r>
              <a:rPr lang="ru-RU" sz="2400" b="1" dirty="0" smtClean="0">
                <a:latin typeface="Times New Roman" pitchFamily="18" charset="0"/>
                <a:cs typeface="Times New Roman" pitchFamily="18" charset="0"/>
              </a:rPr>
              <a:t>Основы православной культуры;</a:t>
            </a:r>
          </a:p>
          <a:p>
            <a:pPr marL="990600" lvl="1" indent="-519113">
              <a:buFont typeface="Arial" pitchFamily="34" charset="0"/>
              <a:buChar char="•"/>
            </a:pPr>
            <a:r>
              <a:rPr lang="ru-RU" sz="2400" b="1" dirty="0" smtClean="0">
                <a:latin typeface="Times New Roman" pitchFamily="18" charset="0"/>
                <a:cs typeface="Times New Roman" pitchFamily="18" charset="0"/>
              </a:rPr>
              <a:t>Основы исламской культуры;</a:t>
            </a:r>
          </a:p>
          <a:p>
            <a:pPr marL="990600" lvl="1" indent="-519113">
              <a:buFont typeface="Arial" pitchFamily="34" charset="0"/>
              <a:buChar char="•"/>
            </a:pPr>
            <a:r>
              <a:rPr lang="ru-RU" sz="2400" b="1" dirty="0" smtClean="0">
                <a:latin typeface="Times New Roman" pitchFamily="18" charset="0"/>
                <a:cs typeface="Times New Roman" pitchFamily="18" charset="0"/>
              </a:rPr>
              <a:t>Основы буддийской культуры;</a:t>
            </a:r>
          </a:p>
          <a:p>
            <a:pPr marL="990600" lvl="1" indent="-519113">
              <a:buFont typeface="Arial" pitchFamily="34" charset="0"/>
              <a:buChar char="•"/>
            </a:pPr>
            <a:r>
              <a:rPr lang="ru-RU" sz="2400" b="1" dirty="0" smtClean="0">
                <a:latin typeface="Times New Roman" pitchFamily="18" charset="0"/>
                <a:cs typeface="Times New Roman" pitchFamily="18" charset="0"/>
              </a:rPr>
              <a:t>Основы иудейской культуры;</a:t>
            </a:r>
          </a:p>
          <a:p>
            <a:pPr marL="990600" lvl="1" indent="-519113">
              <a:buFont typeface="Arial" pitchFamily="34" charset="0"/>
              <a:buChar char="•"/>
            </a:pPr>
            <a:r>
              <a:rPr lang="ru-RU" sz="2400" b="1" dirty="0" smtClean="0">
                <a:latin typeface="Times New Roman" pitchFamily="18" charset="0"/>
                <a:cs typeface="Times New Roman" pitchFamily="18" charset="0"/>
              </a:rPr>
              <a:t> </a:t>
            </a:r>
            <a:r>
              <a:rPr lang="ru-RU" sz="2400" b="1" dirty="0" smtClean="0">
                <a:solidFill>
                  <a:srgbClr val="FF0000"/>
                </a:solidFill>
                <a:latin typeface="Times New Roman" pitchFamily="18" charset="0"/>
                <a:cs typeface="Times New Roman" pitchFamily="18" charset="0"/>
              </a:rPr>
              <a:t>Основы религиозных культур народов России</a:t>
            </a:r>
          </a:p>
          <a:p>
            <a:pPr marL="990600" lvl="1" indent="-519113">
              <a:buFont typeface="Arial" pitchFamily="34" charset="0"/>
              <a:buChar char="•"/>
            </a:pPr>
            <a:r>
              <a:rPr lang="ru-RU" sz="2400" b="1" dirty="0" smtClean="0">
                <a:latin typeface="Times New Roman" pitchFamily="18" charset="0"/>
                <a:cs typeface="Times New Roman" pitchFamily="18" charset="0"/>
              </a:rPr>
              <a:t>Основы светской этики</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cstate="print"/>
          <a:srcRect/>
          <a:stretch>
            <a:fillRect/>
          </a:stretch>
        </p:blipFill>
        <p:spPr bwMode="auto">
          <a:xfrm>
            <a:off x="323528" y="332656"/>
            <a:ext cx="8481747" cy="597666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260648"/>
            <a:ext cx="8183880" cy="45719"/>
          </a:xfrm>
        </p:spPr>
        <p:txBody>
          <a:bodyPr>
            <a:normAutofit fontScale="90000"/>
          </a:bodyPr>
          <a:lstStyle/>
          <a:p>
            <a:pPr algn="ctr"/>
            <a:endParaRPr lang="ru-RU" dirty="0"/>
          </a:p>
        </p:txBody>
      </p:sp>
      <p:sp>
        <p:nvSpPr>
          <p:cNvPr id="3" name="Содержимое 2"/>
          <p:cNvSpPr>
            <a:spLocks noGrp="1"/>
          </p:cNvSpPr>
          <p:nvPr>
            <p:ph idx="1"/>
          </p:nvPr>
        </p:nvSpPr>
        <p:spPr>
          <a:xfrm>
            <a:off x="502920" y="404664"/>
            <a:ext cx="8183880" cy="5832648"/>
          </a:xfrm>
        </p:spPr>
        <p:txBody>
          <a:bodyPr>
            <a:normAutofit fontScale="92500" lnSpcReduction="10000"/>
          </a:bodyPr>
          <a:lstStyle/>
          <a:p>
            <a:pPr algn="just"/>
            <a:endParaRPr lang="ru-RU" sz="2400" b="1" dirty="0" smtClean="0">
              <a:solidFill>
                <a:srgbClr val="C00000"/>
              </a:solidFill>
              <a:latin typeface="Times New Roman" pitchFamily="18" charset="0"/>
              <a:cs typeface="Times New Roman" pitchFamily="18" charset="0"/>
            </a:endParaRPr>
          </a:p>
          <a:p>
            <a:pPr algn="just"/>
            <a:r>
              <a:rPr lang="ru-RU" sz="2400" b="1" dirty="0" smtClean="0">
                <a:solidFill>
                  <a:srgbClr val="C00000"/>
                </a:solidFill>
                <a:latin typeface="Times New Roman" pitchFamily="18" charset="0"/>
                <a:cs typeface="Times New Roman" pitchFamily="18" charset="0"/>
              </a:rPr>
              <a:t>Цель  технологии критического мышления </a:t>
            </a:r>
            <a:r>
              <a:rPr lang="ru-RU" sz="2400" dirty="0" smtClean="0">
                <a:latin typeface="Times New Roman" pitchFamily="18" charset="0"/>
                <a:cs typeface="Times New Roman" pitchFamily="18" charset="0"/>
              </a:rPr>
              <a:t>состоит в развитии мыслительных навыков учащихся, необходимых не только в учебе, но и в дальнейшей жизни </a:t>
            </a:r>
          </a:p>
          <a:p>
            <a:pPr algn="just"/>
            <a:r>
              <a:rPr lang="ru-RU" sz="2100" b="1" dirty="0" smtClean="0">
                <a:solidFill>
                  <a:srgbClr val="C00000"/>
                </a:solidFill>
                <a:latin typeface="Times New Roman" pitchFamily="18" charset="0"/>
                <a:cs typeface="Times New Roman" pitchFamily="18" charset="0"/>
              </a:rPr>
              <a:t>Задачи:</a:t>
            </a:r>
          </a:p>
          <a:p>
            <a:pPr algn="just"/>
            <a:r>
              <a:rPr lang="ru-RU" sz="2100" dirty="0" smtClean="0">
                <a:latin typeface="Times New Roman" pitchFamily="18" charset="0"/>
                <a:cs typeface="Times New Roman" pitchFamily="18" charset="0"/>
              </a:rPr>
              <a:t>формирование культуры чтения, включающей в себя умение ориентироваться в источниках информации, пользоваться разными стратегиями чтения, адекватно понимать прочитанное, сортировать информацию с точки зрения ее важности, «отсеивать» второстепенную;</a:t>
            </a:r>
          </a:p>
          <a:p>
            <a:pPr algn="just"/>
            <a:r>
              <a:rPr lang="ru-RU" sz="2100" dirty="0" smtClean="0">
                <a:latin typeface="Times New Roman" pitchFamily="18" charset="0"/>
                <a:cs typeface="Times New Roman" pitchFamily="18" charset="0"/>
              </a:rPr>
              <a:t>умение осуществлять информационный поиск для выполнения учебных заданий;</a:t>
            </a:r>
          </a:p>
          <a:p>
            <a:pPr algn="just"/>
            <a:r>
              <a:rPr lang="ru-RU" sz="2100" dirty="0" smtClean="0">
                <a:latin typeface="Times New Roman" pitchFamily="18" charset="0"/>
                <a:cs typeface="Times New Roman" pitchFamily="18" charset="0"/>
              </a:rPr>
              <a:t>овладение навыками смыслового чтения текстов различных стилей и жанров, осознанного построения речевых высказываний в соответствии с задачами коммуникации;</a:t>
            </a:r>
          </a:p>
          <a:p>
            <a:pPr algn="just"/>
            <a:r>
              <a:rPr lang="ru-RU" sz="2100" dirty="0" smtClean="0">
                <a:latin typeface="Times New Roman" pitchFamily="18" charset="0"/>
                <a:cs typeface="Times New Roman" pitchFamily="18" charset="0"/>
              </a:rPr>
              <a:t> готовность слушать собеседника и вести диалог; готовность признавать возможность существования различных точек зрения и права каждого иметь свою собственную; излагать свое мнение и аргументировать свою точку зрения и оценку событий; готовность конструктивно решать конфликты посредством интересов сторон и сотрудничества.</a:t>
            </a:r>
          </a:p>
          <a:p>
            <a:endParaRPr lang="ru-RU" dirty="0"/>
          </a:p>
        </p:txBody>
      </p:sp>
      <p:pic>
        <p:nvPicPr>
          <p:cNvPr id="4" name="Picture 1"/>
          <p:cNvPicPr>
            <a:picLocks noChangeAspect="1" noChangeArrowheads="1"/>
          </p:cNvPicPr>
          <p:nvPr/>
        </p:nvPicPr>
        <p:blipFill>
          <a:blip r:embed="rId2" cstate="email"/>
          <a:srcRect/>
          <a:stretch>
            <a:fillRect/>
          </a:stretch>
        </p:blipFill>
        <p:spPr bwMode="auto">
          <a:xfrm>
            <a:off x="7727395" y="5373216"/>
            <a:ext cx="1271898" cy="1280010"/>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900igr.net/up/datai/211133/0001-001-.jpg"/>
          <p:cNvPicPr>
            <a:picLocks noChangeAspect="1" noChangeArrowheads="1"/>
          </p:cNvPicPr>
          <p:nvPr/>
        </p:nvPicPr>
        <p:blipFill>
          <a:blip r:embed="rId2" cstate="print"/>
          <a:srcRect/>
          <a:stretch>
            <a:fillRect/>
          </a:stretch>
        </p:blipFill>
        <p:spPr bwMode="auto">
          <a:xfrm>
            <a:off x="-381000" y="-457200"/>
            <a:ext cx="9753600" cy="7315200"/>
          </a:xfrm>
          <a:prstGeom prst="rect">
            <a:avLst/>
          </a:prstGeom>
          <a:noFill/>
        </p:spPr>
      </p:pic>
      <p:sp>
        <p:nvSpPr>
          <p:cNvPr id="6" name="Содержимое 5"/>
          <p:cNvSpPr>
            <a:spLocks noGrp="1"/>
          </p:cNvSpPr>
          <p:nvPr>
            <p:ph sz="quarter" idx="4294967295"/>
          </p:nvPr>
        </p:nvSpPr>
        <p:spPr>
          <a:xfrm>
            <a:off x="2267744" y="0"/>
            <a:ext cx="6876256" cy="6553200"/>
          </a:xfrm>
        </p:spPr>
        <p:txBody>
          <a:bodyPr>
            <a:normAutofit/>
          </a:bodyPr>
          <a:lstStyle/>
          <a:p>
            <a:pPr algn="ctr">
              <a:buNone/>
            </a:pPr>
            <a:r>
              <a:rPr lang="ru-RU" sz="3600" b="1" dirty="0" smtClean="0">
                <a:solidFill>
                  <a:srgbClr val="C00000"/>
                </a:solidFill>
                <a:latin typeface="Times New Roman" pitchFamily="18" charset="0"/>
                <a:cs typeface="Times New Roman" pitchFamily="18" charset="0"/>
              </a:rPr>
              <a:t>Приём «Верные и неверные утверждения» или «Верите ли вы?»</a:t>
            </a:r>
          </a:p>
          <a:p>
            <a:pPr algn="ctr">
              <a:buNone/>
            </a:pPr>
            <a:endParaRPr lang="ru-RU" sz="3600" b="1" dirty="0" smtClean="0">
              <a:solidFill>
                <a:srgbClr val="C00000"/>
              </a:solidFill>
            </a:endParaRPr>
          </a:p>
          <a:p>
            <a:pPr>
              <a:buNone/>
            </a:pPr>
            <a:endParaRPr lang="ru-RU" sz="3600" b="1" dirty="0"/>
          </a:p>
        </p:txBody>
      </p:sp>
      <p:graphicFrame>
        <p:nvGraphicFramePr>
          <p:cNvPr id="7" name="Таблица 6"/>
          <p:cNvGraphicFramePr>
            <a:graphicFrameLocks noGrp="1"/>
          </p:cNvGraphicFramePr>
          <p:nvPr/>
        </p:nvGraphicFramePr>
        <p:xfrm>
          <a:off x="-1" y="2060847"/>
          <a:ext cx="8892480" cy="4552098"/>
        </p:xfrm>
        <a:graphic>
          <a:graphicData uri="http://schemas.openxmlformats.org/drawingml/2006/table">
            <a:tbl>
              <a:tblPr firstRow="1" bandRow="1">
                <a:tableStyleId>{5C22544A-7EE6-4342-B048-85BDC9FD1C3A}</a:tableStyleId>
              </a:tblPr>
              <a:tblGrid>
                <a:gridCol w="2964160"/>
                <a:gridCol w="2964160"/>
                <a:gridCol w="2964160"/>
              </a:tblGrid>
              <a:tr h="532909">
                <a:tc>
                  <a:txBody>
                    <a:bodyPr/>
                    <a:lstStyle/>
                    <a:p>
                      <a:r>
                        <a:rPr lang="ru-RU" dirty="0" smtClean="0">
                          <a:latin typeface="Times New Roman" pitchFamily="18" charset="0"/>
                          <a:cs typeface="Times New Roman" pitchFamily="18" charset="0"/>
                        </a:rPr>
                        <a:t>Верные или неверные утверждения</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До чтения</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После чтения</a:t>
                      </a:r>
                      <a:endParaRPr lang="ru-RU" dirty="0">
                        <a:latin typeface="Times New Roman" pitchFamily="18" charset="0"/>
                        <a:cs typeface="Times New Roman" pitchFamily="18" charset="0"/>
                      </a:endParaRPr>
                    </a:p>
                  </a:txBody>
                  <a:tcPr/>
                </a:tc>
              </a:tr>
              <a:tr h="6090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Этикет – недавно появившееся понятие</a:t>
                      </a:r>
                    </a:p>
                    <a:p>
                      <a:endParaRPr lang="ru-RU" sz="1400" dirty="0">
                        <a:latin typeface="Times New Roman" pitchFamily="18" charset="0"/>
                        <a:cs typeface="Times New Roman" pitchFamily="18" charset="0"/>
                      </a:endParaRPr>
                    </a:p>
                  </a:txBody>
                  <a:tcPr/>
                </a:tc>
                <a:tc>
                  <a:txBody>
                    <a:bodyPr/>
                    <a:lstStyle/>
                    <a:p>
                      <a:endParaRPr lang="ru-RU"/>
                    </a:p>
                  </a:txBody>
                  <a:tcPr/>
                </a:tc>
                <a:tc>
                  <a:txBody>
                    <a:bodyPr/>
                    <a:lstStyle/>
                    <a:p>
                      <a:endParaRPr lang="ru-RU"/>
                    </a:p>
                  </a:txBody>
                  <a:tcPr/>
                </a:tc>
              </a:tr>
              <a:tr h="10046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Этикет – это внешнее оформление поведение человека в обществе</a:t>
                      </a:r>
                    </a:p>
                    <a:p>
                      <a:endParaRPr lang="ru-RU" sz="1400" dirty="0">
                        <a:latin typeface="Times New Roman" pitchFamily="18" charset="0"/>
                        <a:cs typeface="Times New Roman" pitchFamily="18" charset="0"/>
                      </a:endParaRPr>
                    </a:p>
                  </a:txBody>
                  <a:tcPr/>
                </a:tc>
                <a:tc>
                  <a:txBody>
                    <a:bodyPr/>
                    <a:lstStyle/>
                    <a:p>
                      <a:endParaRPr lang="ru-RU"/>
                    </a:p>
                  </a:txBody>
                  <a:tcPr/>
                </a:tc>
                <a:tc>
                  <a:txBody>
                    <a:bodyPr/>
                    <a:lstStyle/>
                    <a:p>
                      <a:endParaRPr lang="ru-RU" dirty="0"/>
                    </a:p>
                  </a:txBody>
                  <a:tcPr/>
                </a:tc>
              </a:tr>
              <a:tr h="7612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Этикет имеет свою историю</a:t>
                      </a:r>
                    </a:p>
                    <a:p>
                      <a:endParaRPr lang="ru-RU" sz="1400" dirty="0">
                        <a:latin typeface="Times New Roman" pitchFamily="18" charset="0"/>
                        <a:cs typeface="Times New Roman" pitchFamily="18" charset="0"/>
                      </a:endParaRPr>
                    </a:p>
                  </a:txBody>
                  <a:tcPr/>
                </a:tc>
                <a:tc>
                  <a:txBody>
                    <a:bodyPr/>
                    <a:lstStyle/>
                    <a:p>
                      <a:endParaRPr lang="ru-RU" dirty="0"/>
                    </a:p>
                  </a:txBody>
                  <a:tcPr/>
                </a:tc>
                <a:tc>
                  <a:txBody>
                    <a:bodyPr/>
                    <a:lstStyle/>
                    <a:p>
                      <a:endParaRPr lang="ru-RU"/>
                    </a:p>
                  </a:txBody>
                  <a:tcPr/>
                </a:tc>
              </a:tr>
              <a:tr h="9896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Правила этикета стали пословицами и поговорками</a:t>
                      </a:r>
                    </a:p>
                    <a:p>
                      <a:endParaRPr lang="ru-RU" sz="1400" dirty="0">
                        <a:latin typeface="Times New Roman" pitchFamily="18" charset="0"/>
                        <a:cs typeface="Times New Roman" pitchFamily="18" charset="0"/>
                      </a:endParaRPr>
                    </a:p>
                  </a:txBody>
                  <a:tcPr/>
                </a:tc>
                <a:tc>
                  <a:txBody>
                    <a:bodyPr/>
                    <a:lstStyle/>
                    <a:p>
                      <a:endParaRPr lang="ru-RU"/>
                    </a:p>
                  </a:txBody>
                  <a:tcPr/>
                </a:tc>
                <a:tc>
                  <a:txBody>
                    <a:bodyPr/>
                    <a:lstStyle/>
                    <a:p>
                      <a:endParaRPr lang="ru-RU"/>
                    </a:p>
                  </a:txBody>
                  <a:tcPr/>
                </a:tc>
              </a:tr>
              <a:tr h="424845">
                <a:tc>
                  <a:txBody>
                    <a:bodyPr/>
                    <a:lstStyle/>
                    <a:p>
                      <a:endParaRPr lang="ru-RU" dirty="0"/>
                    </a:p>
                  </a:txBody>
                  <a:tcPr/>
                </a:tc>
                <a:tc>
                  <a:txBody>
                    <a:bodyPr/>
                    <a:lstStyle/>
                    <a:p>
                      <a:endParaRPr lang="ru-RU"/>
                    </a:p>
                  </a:txBody>
                  <a:tcPr/>
                </a:tc>
                <a:tc>
                  <a:txBody>
                    <a:bodyPr/>
                    <a:lstStyle/>
                    <a:p>
                      <a:endParaRPr lang="ru-RU" dirty="0"/>
                    </a:p>
                  </a:txBody>
                  <a:tcPr/>
                </a:tc>
              </a:tr>
            </a:tbl>
          </a:graphicData>
        </a:graphic>
      </p:graphicFrame>
      <p:pic>
        <p:nvPicPr>
          <p:cNvPr id="8" name="Picture 1"/>
          <p:cNvPicPr>
            <a:picLocks noChangeAspect="1" noChangeArrowheads="1"/>
          </p:cNvPicPr>
          <p:nvPr/>
        </p:nvPicPr>
        <p:blipFill>
          <a:blip r:embed="rId3" cstate="email"/>
          <a:srcRect/>
          <a:stretch>
            <a:fillRect/>
          </a:stretch>
        </p:blipFill>
        <p:spPr bwMode="auto">
          <a:xfrm>
            <a:off x="7430095" y="4797152"/>
            <a:ext cx="1713905" cy="1724836"/>
          </a:xfrm>
          <a:prstGeom prst="ellipse">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113226"/>
          </a:xfrm>
        </p:spPr>
        <p:txBody>
          <a:bodyPr>
            <a:normAutofit/>
          </a:bodyPr>
          <a:lstStyle/>
          <a:p>
            <a:pPr algn="ctr">
              <a:buNone/>
            </a:pPr>
            <a:r>
              <a:rPr lang="ru-RU" sz="4000" b="1" dirty="0" smtClean="0">
                <a:solidFill>
                  <a:srgbClr val="002060"/>
                </a:solidFill>
                <a:latin typeface="Times New Roman" pitchFamily="18" charset="0"/>
                <a:cs typeface="Times New Roman" pitchFamily="18" charset="0"/>
              </a:rPr>
              <a:t> </a:t>
            </a:r>
            <a:r>
              <a:rPr lang="ru-RU" sz="4000" b="1" dirty="0" smtClean="0">
                <a:solidFill>
                  <a:srgbClr val="C00000"/>
                </a:solidFill>
                <a:latin typeface="Times New Roman" pitchFamily="18" charset="0"/>
                <a:cs typeface="Times New Roman" pitchFamily="18" charset="0"/>
              </a:rPr>
              <a:t>Приём «Ромашка </a:t>
            </a:r>
            <a:r>
              <a:rPr lang="ru-RU" sz="4000" b="1" dirty="0" err="1" smtClean="0">
                <a:solidFill>
                  <a:srgbClr val="C00000"/>
                </a:solidFill>
                <a:latin typeface="Times New Roman" pitchFamily="18" charset="0"/>
                <a:cs typeface="Times New Roman" pitchFamily="18" charset="0"/>
              </a:rPr>
              <a:t>Блума</a:t>
            </a:r>
            <a:r>
              <a:rPr lang="ru-RU" sz="4000" b="1" dirty="0" smtClean="0">
                <a:solidFill>
                  <a:srgbClr val="C00000"/>
                </a:solidFill>
                <a:latin typeface="Times New Roman" pitchFamily="18" charset="0"/>
                <a:cs typeface="Times New Roman" pitchFamily="18" charset="0"/>
              </a:rPr>
              <a:t>»</a:t>
            </a:r>
          </a:p>
          <a:p>
            <a:pPr algn="just">
              <a:buNone/>
            </a:pPr>
            <a:r>
              <a:rPr lang="ru-RU" sz="1800" dirty="0" smtClean="0">
                <a:latin typeface="Times New Roman" pitchFamily="18" charset="0"/>
                <a:cs typeface="Times New Roman" pitchFamily="18" charset="0"/>
              </a:rPr>
              <a:t>   Один из приемов технологии критического мышления, он основан на работе с текстом. Ромашка состоит из 6 лепестков, каждый из которых содержит определенный тип вопроса.</a:t>
            </a:r>
          </a:p>
          <a:p>
            <a:pPr algn="just">
              <a:buNone/>
            </a:pPr>
            <a:r>
              <a:rPr lang="ru-RU" sz="1800" b="1" i="1" dirty="0" smtClean="0">
                <a:latin typeface="Times New Roman" pitchFamily="18" charset="0"/>
                <a:cs typeface="Times New Roman" pitchFamily="18" charset="0"/>
              </a:rPr>
              <a:t>1. Простые вопросы</a:t>
            </a:r>
            <a:r>
              <a:rPr lang="ru-RU" sz="1800" dirty="0" smtClean="0">
                <a:latin typeface="Times New Roman" pitchFamily="18" charset="0"/>
                <a:cs typeface="Times New Roman" pitchFamily="18" charset="0"/>
              </a:rPr>
              <a:t> — </a:t>
            </a:r>
            <a:r>
              <a:rPr lang="ru-RU" sz="1800" dirty="0" err="1" smtClean="0">
                <a:latin typeface="Times New Roman" pitchFamily="18" charset="0"/>
                <a:cs typeface="Times New Roman" pitchFamily="18" charset="0"/>
              </a:rPr>
              <a:t>вопросы</a:t>
            </a:r>
            <a:r>
              <a:rPr lang="ru-RU" sz="1800" dirty="0" smtClean="0">
                <a:latin typeface="Times New Roman" pitchFamily="18" charset="0"/>
                <a:cs typeface="Times New Roman" pitchFamily="18" charset="0"/>
              </a:rPr>
              <a:t>, отвечая на которые, нужно назвать какие-то факты, вспомнить и воспроизвести определенную информацию: "Что?", "Когда?", "Где?", "Как?". </a:t>
            </a:r>
          </a:p>
          <a:p>
            <a:pPr marL="342900" indent="-342900" algn="just">
              <a:buNone/>
            </a:pPr>
            <a:r>
              <a:rPr lang="ru-RU" sz="1800" b="1" i="1" dirty="0" smtClean="0">
                <a:latin typeface="Times New Roman" pitchFamily="18" charset="0"/>
                <a:cs typeface="Times New Roman" pitchFamily="18" charset="0"/>
              </a:rPr>
              <a:t>2.Уточняющие вопросы.</a:t>
            </a:r>
            <a:r>
              <a:rPr lang="ru-RU" sz="1800" dirty="0" smtClean="0">
                <a:latin typeface="Times New Roman" pitchFamily="18" charset="0"/>
                <a:cs typeface="Times New Roman" pitchFamily="18" charset="0"/>
              </a:rPr>
              <a:t> Такие вопросы обычно начинаются со слов: "То есть ты говоришь, что…?", "Если я правильно понял, то …?"</a:t>
            </a:r>
          </a:p>
          <a:p>
            <a:pPr algn="just">
              <a:buNone/>
            </a:pPr>
            <a:r>
              <a:rPr lang="ru-RU" sz="1800" b="1" dirty="0" smtClean="0">
                <a:latin typeface="Times New Roman" pitchFamily="18" charset="0"/>
                <a:cs typeface="Times New Roman" pitchFamily="18" charset="0"/>
              </a:rPr>
              <a:t>3.</a:t>
            </a:r>
            <a:r>
              <a:rPr lang="ru-RU" sz="1800" b="1" dirty="0" smtClean="0">
                <a:solidFill>
                  <a:srgbClr val="002060"/>
                </a:solidFill>
                <a:latin typeface="Times New Roman" pitchFamily="18" charset="0"/>
                <a:cs typeface="Times New Roman" pitchFamily="18" charset="0"/>
              </a:rPr>
              <a:t> </a:t>
            </a:r>
            <a:r>
              <a:rPr lang="ru-RU" sz="1800" b="1" i="1" dirty="0" smtClean="0">
                <a:latin typeface="Times New Roman" pitchFamily="18" charset="0"/>
                <a:cs typeface="Times New Roman" pitchFamily="18" charset="0"/>
              </a:rPr>
              <a:t>Интерпретационные (объясняющие) вопросы.</a:t>
            </a:r>
            <a:r>
              <a:rPr lang="ru-RU" sz="1800" dirty="0" smtClean="0">
                <a:latin typeface="Times New Roman" pitchFamily="18" charset="0"/>
                <a:cs typeface="Times New Roman" pitchFamily="18" charset="0"/>
              </a:rPr>
              <a:t> Обычно начинаются со слова "Почему?" и направлены на установление причинно-следственных связей. "</a:t>
            </a:r>
            <a:endParaRPr lang="ru-RU" sz="1800" b="1" dirty="0">
              <a:solidFill>
                <a:srgbClr val="002060"/>
              </a:solidFill>
              <a:latin typeface="Times New Roman" pitchFamily="18" charset="0"/>
              <a:cs typeface="Times New Roman" pitchFamily="18" charset="0"/>
            </a:endParaRPr>
          </a:p>
        </p:txBody>
      </p:sp>
      <p:pic>
        <p:nvPicPr>
          <p:cNvPr id="4" name="Picture 1"/>
          <p:cNvPicPr>
            <a:picLocks noChangeAspect="1" noChangeArrowheads="1"/>
          </p:cNvPicPr>
          <p:nvPr/>
        </p:nvPicPr>
        <p:blipFill>
          <a:blip r:embed="rId2" cstate="email"/>
          <a:srcRect/>
          <a:stretch>
            <a:fillRect/>
          </a:stretch>
        </p:blipFill>
        <p:spPr bwMode="auto">
          <a:xfrm>
            <a:off x="7740352" y="5386254"/>
            <a:ext cx="1258941" cy="1266971"/>
          </a:xfrm>
          <a:prstGeom prst="ellipse">
            <a:avLst/>
          </a:prstGeom>
          <a:ln>
            <a:noFill/>
          </a:ln>
          <a:effectLst>
            <a:softEdge rad="112500"/>
          </a:effectLst>
        </p:spPr>
      </p:pic>
      <p:pic>
        <p:nvPicPr>
          <p:cNvPr id="5" name="Содержимое 6" descr="6-lepestkov-bluma.jpg"/>
          <p:cNvPicPr>
            <a:picLocks noChangeAspect="1"/>
          </p:cNvPicPr>
          <p:nvPr/>
        </p:nvPicPr>
        <p:blipFill>
          <a:blip r:embed="rId3" cstate="print"/>
          <a:stretch>
            <a:fillRect/>
          </a:stretch>
        </p:blipFill>
        <p:spPr>
          <a:xfrm>
            <a:off x="2843808" y="4509120"/>
            <a:ext cx="2901457" cy="2060848"/>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548680"/>
            <a:ext cx="8183880" cy="4320480"/>
          </a:xfrm>
        </p:spPr>
        <p:txBody>
          <a:bodyPr>
            <a:normAutofit/>
          </a:bodyPr>
          <a:lstStyle/>
          <a:p>
            <a:r>
              <a:rPr lang="ru-RU" sz="2000" b="0" i="1" dirty="0" smtClean="0">
                <a:solidFill>
                  <a:schemeClr val="tx1"/>
                </a:solidFill>
                <a:latin typeface="Times New Roman" pitchFamily="18" charset="0"/>
                <a:cs typeface="Times New Roman" pitchFamily="18" charset="0"/>
              </a:rPr>
              <a:t>4.Творческие вопросы.</a:t>
            </a:r>
            <a:r>
              <a:rPr lang="ru-RU" sz="2000" b="0" dirty="0" smtClean="0">
                <a:solidFill>
                  <a:schemeClr val="tx1"/>
                </a:solidFill>
                <a:latin typeface="Times New Roman" pitchFamily="18" charset="0"/>
                <a:cs typeface="Times New Roman" pitchFamily="18" charset="0"/>
              </a:rPr>
              <a:t> Данный тип вопроса чаще всего содержит частицу "бы", элементы условности, предположения, прогноза: "Что изменилось бы ...", "Что будет, если ...?", "Как вы думаете, как будет развиваться сюжет в рассказе после...?"</a:t>
            </a:r>
            <a:br>
              <a:rPr lang="ru-RU" sz="2000" b="0" dirty="0" smtClean="0">
                <a:solidFill>
                  <a:schemeClr val="tx1"/>
                </a:solidFill>
                <a:latin typeface="Times New Roman" pitchFamily="18" charset="0"/>
                <a:cs typeface="Times New Roman" pitchFamily="18" charset="0"/>
              </a:rPr>
            </a:br>
            <a:r>
              <a:rPr lang="ru-RU" sz="2000" b="0" dirty="0" smtClean="0">
                <a:solidFill>
                  <a:schemeClr val="tx1"/>
                </a:solidFill>
                <a:latin typeface="Times New Roman" pitchFamily="18" charset="0"/>
                <a:cs typeface="Times New Roman" pitchFamily="18" charset="0"/>
              </a:rPr>
              <a:t>5. </a:t>
            </a:r>
            <a:r>
              <a:rPr lang="ru-RU" sz="2000" b="0" i="1" dirty="0" smtClean="0">
                <a:solidFill>
                  <a:schemeClr val="tx1"/>
                </a:solidFill>
                <a:latin typeface="Times New Roman" pitchFamily="18" charset="0"/>
                <a:cs typeface="Times New Roman" pitchFamily="18" charset="0"/>
              </a:rPr>
              <a:t> Практические вопросы.</a:t>
            </a:r>
            <a:r>
              <a:rPr lang="ru-RU" sz="2000" b="0" dirty="0" smtClean="0">
                <a:solidFill>
                  <a:schemeClr val="tx1"/>
                </a:solidFill>
                <a:latin typeface="Times New Roman" pitchFamily="18" charset="0"/>
                <a:cs typeface="Times New Roman" pitchFamily="18" charset="0"/>
              </a:rPr>
              <a:t> Данный тип вопроса направлен на установление взаимосвязи между теорией и практикой: "Как можно применить ...?", Что можно сделать из ...?", "Где вы в обычной жизни можете наблюдать ...?", "Как бы вы поступили на месте героя рассказа?". </a:t>
            </a:r>
            <a:br>
              <a:rPr lang="ru-RU" sz="2000" b="0" dirty="0" smtClean="0">
                <a:solidFill>
                  <a:schemeClr val="tx1"/>
                </a:solidFill>
                <a:latin typeface="Times New Roman" pitchFamily="18" charset="0"/>
                <a:cs typeface="Times New Roman" pitchFamily="18" charset="0"/>
              </a:rPr>
            </a:br>
            <a:r>
              <a:rPr lang="ru-RU" sz="2000" b="0" dirty="0" smtClean="0">
                <a:solidFill>
                  <a:schemeClr val="tx1"/>
                </a:solidFill>
                <a:latin typeface="Times New Roman" pitchFamily="18" charset="0"/>
                <a:cs typeface="Times New Roman" pitchFamily="18" charset="0"/>
              </a:rPr>
              <a:t>6.</a:t>
            </a:r>
            <a:r>
              <a:rPr lang="ru-RU" sz="2000" b="0" i="1" dirty="0" smtClean="0">
                <a:latin typeface="Times New Roman" pitchFamily="18" charset="0"/>
                <a:cs typeface="Times New Roman" pitchFamily="18" charset="0"/>
              </a:rPr>
              <a:t> </a:t>
            </a:r>
            <a:r>
              <a:rPr lang="ru-RU" sz="2000" b="0" i="1" dirty="0" smtClean="0">
                <a:solidFill>
                  <a:schemeClr val="tx1"/>
                </a:solidFill>
                <a:latin typeface="Times New Roman" pitchFamily="18" charset="0"/>
                <a:cs typeface="Times New Roman" pitchFamily="18" charset="0"/>
              </a:rPr>
              <a:t>Оценочные вопросы.</a:t>
            </a:r>
            <a:r>
              <a:rPr lang="ru-RU" sz="2000" b="0" dirty="0" smtClean="0">
                <a:solidFill>
                  <a:schemeClr val="tx1"/>
                </a:solidFill>
                <a:latin typeface="Times New Roman" pitchFamily="18" charset="0"/>
                <a:cs typeface="Times New Roman" pitchFamily="18" charset="0"/>
              </a:rPr>
              <a:t> Эти вопросы направлены на выяснение критериев оценки тех или иных событий, явлений, фактов. "Почему что-то хорошо, а что-то плохо?", "Чем один урок отличается от другого?", "Как вы относитесь к поступку главного героя?" и т.д. Вопрос следует начать со слова – поделись</a:t>
            </a:r>
            <a:r>
              <a:rPr lang="ru-RU" sz="2000" b="0" dirty="0" smtClean="0">
                <a:latin typeface="Times New Roman" pitchFamily="18" charset="0"/>
                <a:cs typeface="Times New Roman" pitchFamily="18" charset="0"/>
              </a:rPr>
              <a:t>…</a:t>
            </a:r>
            <a:endParaRPr lang="ru-RU" sz="2000" b="0" dirty="0">
              <a:solidFill>
                <a:schemeClr val="tx1"/>
              </a:solidFill>
              <a:latin typeface="Times New Roman" pitchFamily="18" charset="0"/>
              <a:cs typeface="Times New Roman" pitchFamily="18" charset="0"/>
            </a:endParaRPr>
          </a:p>
        </p:txBody>
      </p:sp>
      <p:pic>
        <p:nvPicPr>
          <p:cNvPr id="3" name="Picture 1"/>
          <p:cNvPicPr>
            <a:picLocks noChangeAspect="1" noChangeArrowheads="1"/>
          </p:cNvPicPr>
          <p:nvPr/>
        </p:nvPicPr>
        <p:blipFill>
          <a:blip r:embed="rId2" cstate="email"/>
          <a:srcRect/>
          <a:stretch>
            <a:fillRect/>
          </a:stretch>
        </p:blipFill>
        <p:spPr bwMode="auto">
          <a:xfrm>
            <a:off x="6798828" y="4497870"/>
            <a:ext cx="2345172" cy="2360130"/>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88640"/>
            <a:ext cx="8183880" cy="1152128"/>
          </a:xfrm>
        </p:spPr>
        <p:txBody>
          <a:bodyPr>
            <a:normAutofit fontScale="90000"/>
          </a:bodyPr>
          <a:lstStyle/>
          <a:p>
            <a:pPr algn="ctr"/>
            <a:r>
              <a:rPr lang="ru-RU" dirty="0" smtClean="0">
                <a:solidFill>
                  <a:srgbClr val="C00000"/>
                </a:solidFill>
                <a:latin typeface="Times New Roman" pitchFamily="18" charset="0"/>
                <a:cs typeface="Times New Roman" pitchFamily="18" charset="0"/>
              </a:rPr>
              <a:t>Применение ромашки </a:t>
            </a:r>
            <a:r>
              <a:rPr lang="ru-RU" dirty="0" err="1" smtClean="0">
                <a:solidFill>
                  <a:srgbClr val="C00000"/>
                </a:solidFill>
                <a:latin typeface="Times New Roman" pitchFamily="18" charset="0"/>
                <a:cs typeface="Times New Roman" pitchFamily="18" charset="0"/>
              </a:rPr>
              <a:t>Блума</a:t>
            </a:r>
            <a:r>
              <a:rPr lang="ru-RU" dirty="0" smtClean="0">
                <a:solidFill>
                  <a:srgbClr val="C00000"/>
                </a:solidFill>
                <a:latin typeface="Times New Roman" pitchFamily="18" charset="0"/>
                <a:cs typeface="Times New Roman" pitchFamily="18" charset="0"/>
              </a:rPr>
              <a:t> на уроке ОРКСЭ</a:t>
            </a:r>
            <a:endParaRPr lang="ru-RU" dirty="0">
              <a:solidFill>
                <a:srgbClr val="C00000"/>
              </a:solidFill>
              <a:latin typeface="Times New Roman" pitchFamily="18" charset="0"/>
              <a:cs typeface="Times New Roman" pitchFamily="18" charset="0"/>
            </a:endParaRPr>
          </a:p>
        </p:txBody>
      </p:sp>
      <p:sp>
        <p:nvSpPr>
          <p:cNvPr id="3" name="Содержимое 2"/>
          <p:cNvSpPr>
            <a:spLocks noGrp="1"/>
          </p:cNvSpPr>
          <p:nvPr>
            <p:ph idx="1"/>
          </p:nvPr>
        </p:nvSpPr>
        <p:spPr>
          <a:xfrm>
            <a:off x="502920" y="1340768"/>
            <a:ext cx="8183880" cy="5328592"/>
          </a:xfrm>
        </p:spPr>
        <p:txBody>
          <a:bodyPr>
            <a:normAutofit/>
          </a:bodyPr>
          <a:lstStyle/>
          <a:p>
            <a:pPr algn="ctr">
              <a:buNone/>
            </a:pPr>
            <a:r>
              <a:rPr lang="ru-RU" sz="1600" b="1" dirty="0" smtClean="0">
                <a:solidFill>
                  <a:srgbClr val="FF0000"/>
                </a:solidFill>
                <a:latin typeface="Times New Roman" pitchFamily="18" charset="0"/>
                <a:cs typeface="Times New Roman" pitchFamily="18" charset="0"/>
              </a:rPr>
              <a:t>Тема: «Добро и зло» М.Пришвин «Лоси»</a:t>
            </a:r>
          </a:p>
          <a:p>
            <a:r>
              <a:rPr lang="ru-RU" sz="1600" b="1" i="1" dirty="0" smtClean="0">
                <a:solidFill>
                  <a:schemeClr val="bg1"/>
                </a:solidFill>
                <a:latin typeface="Times New Roman" pitchFamily="18" charset="0"/>
                <a:cs typeface="Times New Roman" pitchFamily="18" charset="0"/>
              </a:rPr>
              <a:t>Белый лист </a:t>
            </a:r>
            <a:r>
              <a:rPr lang="ru-RU" sz="1600" b="1" i="1" dirty="0" smtClean="0">
                <a:latin typeface="Times New Roman" pitchFamily="18" charset="0"/>
                <a:cs typeface="Times New Roman" pitchFamily="18" charset="0"/>
              </a:rPr>
              <a:t>– простые вопросы (Что? Где? Когда? Как?)</a:t>
            </a:r>
          </a:p>
          <a:p>
            <a:pPr>
              <a:buNone/>
            </a:pPr>
            <a:r>
              <a:rPr lang="ru-RU" sz="1400" dirty="0" smtClean="0">
                <a:solidFill>
                  <a:srgbClr val="0070C0"/>
                </a:solidFill>
                <a:latin typeface="Times New Roman" pitchFamily="18" charset="0"/>
                <a:cs typeface="Times New Roman" pitchFamily="18" charset="0"/>
              </a:rPr>
              <a:t>Кто рассказывает историю про лосей? Где происходит действие рассказа? Какими описаны в тексте лоси?</a:t>
            </a:r>
          </a:p>
          <a:p>
            <a:pPr>
              <a:buNone/>
            </a:pPr>
            <a:r>
              <a:rPr lang="ru-RU" sz="1600" b="1" i="1" dirty="0" smtClean="0">
                <a:solidFill>
                  <a:srgbClr val="FFFF00"/>
                </a:solidFill>
                <a:latin typeface="Times New Roman" pitchFamily="18" charset="0"/>
                <a:cs typeface="Times New Roman" pitchFamily="18" charset="0"/>
              </a:rPr>
              <a:t>Желтый лист </a:t>
            </a:r>
            <a:r>
              <a:rPr lang="ru-RU" sz="1600" b="1" i="1" dirty="0" smtClean="0">
                <a:latin typeface="Times New Roman" pitchFamily="18" charset="0"/>
                <a:cs typeface="Times New Roman" pitchFamily="18" charset="0"/>
              </a:rPr>
              <a:t>– уточняющие вопросы</a:t>
            </a:r>
          </a:p>
          <a:p>
            <a:pPr>
              <a:buNone/>
            </a:pPr>
            <a:r>
              <a:rPr lang="ru-RU" sz="1400" dirty="0" smtClean="0">
                <a:solidFill>
                  <a:srgbClr val="0070C0"/>
                </a:solidFill>
                <a:latin typeface="Times New Roman" pitchFamily="18" charset="0"/>
                <a:cs typeface="Times New Roman" pitchFamily="18" charset="0"/>
              </a:rPr>
              <a:t>Правильно ли я понял, что дед был охотником? Действительно ли лосята вели себя как маленькие дети? Можно ли считать, что лосиха любит своих детенышей?</a:t>
            </a:r>
          </a:p>
          <a:p>
            <a:pPr>
              <a:buNone/>
            </a:pPr>
            <a:r>
              <a:rPr lang="ru-RU" sz="1600" b="1" i="1" dirty="0" smtClean="0">
                <a:solidFill>
                  <a:srgbClr val="0070C0"/>
                </a:solidFill>
                <a:latin typeface="Times New Roman" pitchFamily="18" charset="0"/>
                <a:cs typeface="Times New Roman" pitchFamily="18" charset="0"/>
              </a:rPr>
              <a:t>Синий лист </a:t>
            </a:r>
            <a:r>
              <a:rPr lang="ru-RU" sz="1600" b="1" i="1" dirty="0" smtClean="0">
                <a:latin typeface="Times New Roman" pitchFamily="18" charset="0"/>
                <a:cs typeface="Times New Roman" pitchFamily="18" charset="0"/>
              </a:rPr>
              <a:t>– интерпретационные (вывод, умозаключение)</a:t>
            </a:r>
          </a:p>
          <a:p>
            <a:pPr>
              <a:buNone/>
            </a:pPr>
            <a:r>
              <a:rPr lang="ru-RU" sz="1400" dirty="0" smtClean="0">
                <a:solidFill>
                  <a:srgbClr val="0070C0"/>
                </a:solidFill>
                <a:latin typeface="Times New Roman" pitchFamily="18" charset="0"/>
                <a:cs typeface="Times New Roman" pitchFamily="18" charset="0"/>
              </a:rPr>
              <a:t>Почему дед решил показаться лосихе из засады? Почему дед не стал стрелять в лосей?</a:t>
            </a:r>
            <a:endParaRPr lang="ru-RU" sz="1600" dirty="0" smtClean="0">
              <a:solidFill>
                <a:srgbClr val="0070C0"/>
              </a:solidFill>
              <a:latin typeface="Times New Roman" pitchFamily="18" charset="0"/>
              <a:cs typeface="Times New Roman" pitchFamily="18" charset="0"/>
            </a:endParaRPr>
          </a:p>
          <a:p>
            <a:pPr>
              <a:buNone/>
            </a:pPr>
            <a:r>
              <a:rPr lang="ru-RU" sz="1600" b="1" i="1" dirty="0" smtClean="0">
                <a:solidFill>
                  <a:srgbClr val="00B050"/>
                </a:solidFill>
                <a:latin typeface="Times New Roman" pitchFamily="18" charset="0"/>
                <a:cs typeface="Times New Roman" pitchFamily="18" charset="0"/>
              </a:rPr>
              <a:t>Зеленый лист</a:t>
            </a:r>
            <a:r>
              <a:rPr lang="ru-RU" sz="1600" b="1" i="1" dirty="0" smtClean="0">
                <a:latin typeface="Times New Roman" pitchFamily="18" charset="0"/>
                <a:cs typeface="Times New Roman" pitchFamily="18" charset="0"/>
              </a:rPr>
              <a:t> – творческие вопросы</a:t>
            </a:r>
          </a:p>
          <a:p>
            <a:pPr>
              <a:buNone/>
            </a:pPr>
            <a:r>
              <a:rPr lang="ru-RU" sz="1400" dirty="0" smtClean="0">
                <a:latin typeface="Times New Roman" pitchFamily="18" charset="0"/>
                <a:cs typeface="Times New Roman" pitchFamily="18" charset="0"/>
              </a:rPr>
              <a:t>Как вы думаете, что произошло, если бы дед выстрелил в лосей? Что могло случиться с лосятами, если бы лосиха убежала, увидев охотника?</a:t>
            </a:r>
          </a:p>
          <a:p>
            <a:pPr>
              <a:buNone/>
            </a:pPr>
            <a:r>
              <a:rPr lang="ru-RU" sz="1600" b="1" i="1" dirty="0" smtClean="0">
                <a:solidFill>
                  <a:schemeClr val="accent5">
                    <a:lumMod val="60000"/>
                    <a:lumOff val="40000"/>
                  </a:schemeClr>
                </a:solidFill>
                <a:latin typeface="Times New Roman" pitchFamily="18" charset="0"/>
                <a:cs typeface="Times New Roman" pitchFamily="18" charset="0"/>
              </a:rPr>
              <a:t>Фиолетовый лист </a:t>
            </a:r>
            <a:r>
              <a:rPr lang="ru-RU" sz="1600" b="1" i="1" dirty="0" smtClean="0">
                <a:latin typeface="Times New Roman" pitchFamily="18" charset="0"/>
                <a:cs typeface="Times New Roman" pitchFamily="18" charset="0"/>
              </a:rPr>
              <a:t>– практические вопросы</a:t>
            </a:r>
          </a:p>
          <a:p>
            <a:pPr>
              <a:buNone/>
            </a:pPr>
            <a:r>
              <a:rPr lang="ru-RU" sz="1400" dirty="0" smtClean="0">
                <a:latin typeface="Times New Roman" pitchFamily="18" charset="0"/>
                <a:cs typeface="Times New Roman" pitchFamily="18" charset="0"/>
              </a:rPr>
              <a:t>Как бы вы поступили на месте деда? Что бы вы сказали охотнику, если бы сидели у того костра?</a:t>
            </a:r>
          </a:p>
          <a:p>
            <a:pPr>
              <a:buNone/>
            </a:pPr>
            <a:r>
              <a:rPr lang="ru-RU" sz="1600" b="1" i="1" dirty="0" smtClean="0">
                <a:solidFill>
                  <a:srgbClr val="C00000"/>
                </a:solidFill>
                <a:latin typeface="Times New Roman" pitchFamily="18" charset="0"/>
                <a:cs typeface="Times New Roman" pitchFamily="18" charset="0"/>
              </a:rPr>
              <a:t>Красный лист </a:t>
            </a:r>
            <a:r>
              <a:rPr lang="ru-RU" sz="1600" b="1" i="1" dirty="0" smtClean="0">
                <a:latin typeface="Times New Roman" pitchFamily="18" charset="0"/>
                <a:cs typeface="Times New Roman" pitchFamily="18" charset="0"/>
              </a:rPr>
              <a:t>– оценочные вопросы</a:t>
            </a:r>
          </a:p>
          <a:p>
            <a:pPr>
              <a:buNone/>
            </a:pPr>
            <a:r>
              <a:rPr lang="ru-RU" sz="1600" b="1" dirty="0" smtClean="0">
                <a:latin typeface="Times New Roman" pitchFamily="18" charset="0"/>
                <a:cs typeface="Times New Roman" pitchFamily="18" charset="0"/>
              </a:rPr>
              <a:t>Какой урок можно вынести, послушав такую историю? Как вы оцениваете поступок деда?</a:t>
            </a:r>
          </a:p>
          <a:p>
            <a:pPr>
              <a:buNone/>
            </a:pPr>
            <a:endParaRPr lang="ru-RU" sz="2000" b="1" i="1" dirty="0" smtClean="0"/>
          </a:p>
          <a:p>
            <a:pPr>
              <a:buNone/>
            </a:pPr>
            <a:endParaRPr lang="ru-RU" sz="2000" b="1" i="1" dirty="0" smtClean="0"/>
          </a:p>
          <a:p>
            <a:pPr>
              <a:buNone/>
            </a:pPr>
            <a:endParaRPr lang="ru-RU" sz="2000" dirty="0" smtClean="0"/>
          </a:p>
          <a:p>
            <a:pPr algn="ctr">
              <a:buNone/>
            </a:pPr>
            <a:endParaRPr lang="ru-RU" sz="2000" b="1" dirty="0">
              <a:solidFill>
                <a:srgbClr val="FF0000"/>
              </a:solidFill>
            </a:endParaRPr>
          </a:p>
        </p:txBody>
      </p:sp>
      <p:pic>
        <p:nvPicPr>
          <p:cNvPr id="4" name="Picture 1"/>
          <p:cNvPicPr>
            <a:picLocks noChangeAspect="1" noChangeArrowheads="1"/>
          </p:cNvPicPr>
          <p:nvPr/>
        </p:nvPicPr>
        <p:blipFill>
          <a:blip r:embed="rId2" cstate="email"/>
          <a:srcRect/>
          <a:stretch>
            <a:fillRect/>
          </a:stretch>
        </p:blipFill>
        <p:spPr bwMode="auto">
          <a:xfrm>
            <a:off x="7942049" y="5589240"/>
            <a:ext cx="1057243" cy="1063986"/>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1321</TotalTime>
  <Words>1037</Words>
  <Application>Microsoft Office PowerPoint</Application>
  <PresentationFormat>Экран (4:3)</PresentationFormat>
  <Paragraphs>159</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Аспект</vt:lpstr>
      <vt:lpstr>Слайд 1</vt:lpstr>
      <vt:lpstr>Учебный курс ОРКСЭ</vt:lpstr>
      <vt:lpstr>Учебный предмет ОРКСЭ</vt:lpstr>
      <vt:lpstr>Слайд 4</vt:lpstr>
      <vt:lpstr>Слайд 5</vt:lpstr>
      <vt:lpstr>Слайд 6</vt:lpstr>
      <vt:lpstr>Слайд 7</vt:lpstr>
      <vt:lpstr>4.Творческие вопросы. Данный тип вопроса чаще всего содержит частицу "бы", элементы условности, предположения, прогноза: "Что изменилось бы ...", "Что будет, если ...?", "Как вы думаете, как будет развиваться сюжет в рассказе после...?" 5.  Практические вопросы. Данный тип вопроса направлен на установление взаимосвязи между теорией и практикой: "Как можно применить ...?", Что можно сделать из ...?", "Где вы в обычной жизни можете наблюдать ...?", "Как бы вы поступили на месте героя рассказа?".  6. Оценочные вопросы. Эти вопросы направлены на выяснение критериев оценки тех или иных событий, явлений, фактов. "Почему что-то хорошо, а что-то плохо?", "Чем один урок отличается от другого?", "Как вы относитесь к поступку главного героя?" и т.д. Вопрос следует начать со слова – поделись…</vt:lpstr>
      <vt:lpstr>Применение ромашки Блума на уроке ОРКСЭ</vt:lpstr>
      <vt:lpstr>Приём «Чтение с остановками»</vt:lpstr>
      <vt:lpstr>Чтение с остановками</vt:lpstr>
      <vt:lpstr>Чтение с остановками</vt:lpstr>
      <vt:lpstr>Приём «Тонкие и толстые вопросы»</vt:lpstr>
      <vt:lpstr>Прием «Составление кластера»</vt:lpstr>
      <vt:lpstr>«Составление кластера»</vt:lpstr>
      <vt:lpstr>«Круги по воде»</vt:lpstr>
      <vt:lpstr>Круги на воде</vt:lpstr>
      <vt:lpstr>Приём «Синквейн»</vt:lpstr>
      <vt:lpstr>     Приём «Буквомикс» </vt:lpstr>
      <vt:lpstr>  Приём «Расшифруй слово» </vt:lpstr>
      <vt:lpstr>Расшифруй слово. </vt:lpstr>
      <vt:lpstr>Расшифруй слово. </vt:lpstr>
      <vt:lpstr>Приём «Анаграммы»</vt:lpstr>
      <vt:lpstr>          Приём "Рядом с художником " </vt:lpstr>
      <vt:lpstr>Заключение</vt:lpstr>
      <vt:lpstr>Слайд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Максим</dc:creator>
  <cp:lastModifiedBy>Татьяна  Руслан</cp:lastModifiedBy>
  <cp:revision>138</cp:revision>
  <dcterms:created xsi:type="dcterms:W3CDTF">2013-11-30T12:09:15Z</dcterms:created>
  <dcterms:modified xsi:type="dcterms:W3CDTF">2022-08-14T09:45:00Z</dcterms:modified>
</cp:coreProperties>
</file>