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68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1B5BD-A363-4255-BEDA-CF634A872BCA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DA70E-AB19-41D0-A4FF-FB1275F17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759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1B5BD-A363-4255-BEDA-CF634A872BCA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DA70E-AB19-41D0-A4FF-FB1275F17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867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1B5BD-A363-4255-BEDA-CF634A872BCA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DA70E-AB19-41D0-A4FF-FB1275F17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7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1B5BD-A363-4255-BEDA-CF634A872BCA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DA70E-AB19-41D0-A4FF-FB1275F17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35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1B5BD-A363-4255-BEDA-CF634A872BCA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DA70E-AB19-41D0-A4FF-FB1275F17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366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1B5BD-A363-4255-BEDA-CF634A872BCA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DA70E-AB19-41D0-A4FF-FB1275F17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901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1B5BD-A363-4255-BEDA-CF634A872BCA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DA70E-AB19-41D0-A4FF-FB1275F17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510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1B5BD-A363-4255-BEDA-CF634A872BCA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DA70E-AB19-41D0-A4FF-FB1275F17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264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1B5BD-A363-4255-BEDA-CF634A872BCA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DA70E-AB19-41D0-A4FF-FB1275F17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537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1B5BD-A363-4255-BEDA-CF634A872BCA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DA70E-AB19-41D0-A4FF-FB1275F17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46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1B5BD-A363-4255-BEDA-CF634A872BCA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DA70E-AB19-41D0-A4FF-FB1275F17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44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1B5BD-A363-4255-BEDA-CF634A872BCA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DA70E-AB19-41D0-A4FF-FB1275F17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678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326779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учащихся 11 класса к ЕГЭ 2020 по биологии. 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выполнения заданий ЕГЭ разного уровня сложности.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Валяева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С.Н.</a:t>
            </a:r>
          </a:p>
          <a:p>
            <a:pPr algn="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ПК по биологии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9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2207757"/>
              </p:ext>
            </p:extLst>
          </p:nvPr>
        </p:nvGraphicFramePr>
        <p:xfrm>
          <a:off x="611560" y="116630"/>
          <a:ext cx="8210515" cy="6192693"/>
        </p:xfrm>
        <a:graphic>
          <a:graphicData uri="http://schemas.openxmlformats.org/drawingml/2006/table">
            <a:tbl>
              <a:tblPr firstRow="1" firstCol="1" bandRow="1"/>
              <a:tblGrid>
                <a:gridCol w="5725133"/>
                <a:gridCol w="1301867"/>
                <a:gridCol w="1183515"/>
              </a:tblGrid>
              <a:tr h="43704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Средний балл по видам ОУ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24351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Биология ЕГЭ 2019 г.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По всем ATE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7211">
                <a:tc>
                  <a:txBody>
                    <a:bodyPr/>
                    <a:lstStyle/>
                    <a:p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5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Вид ОУ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Кол-во участников ЕГЭ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Средний балл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99"/>
                    </a:solidFill>
                  </a:tcPr>
                </a:tc>
              </a:tr>
              <a:tr h="416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Средняя общеобразовательная школа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1058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44,00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3368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Гимназия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108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55,00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4187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Средняя общеобразовательная школа-интернат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11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37,00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3368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Колледж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30,00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6243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Средняя общеобразовательная школа с углубленным изучением отдельных предметов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41,00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3368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Лицей-интернат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16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49,00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3368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Открытая (сменная) общеобразовательная школа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33,00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3368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Лицей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21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49,00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3368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Техникум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24,00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3368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Кадетская школа-интернат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48,00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998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>
                <a:latin typeface="Times New Roman"/>
                <a:ea typeface="Calibri"/>
              </a:rPr>
              <a:t>С</a:t>
            </a:r>
            <a:r>
              <a:rPr lang="ru-RU" sz="3100" dirty="0" smtClean="0">
                <a:effectLst/>
                <a:latin typeface="Times New Roman"/>
                <a:ea typeface="Calibri"/>
              </a:rPr>
              <a:t>одержательные особенности одного из вариантов КИМ в РБ, предложенного в основной период ЕГЭ</a:t>
            </a: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indent="269875" algn="just"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Calibri"/>
              </a:rPr>
              <a:t>Анализ проводится в соответствии с методическими традициями предмета и особенностями экзаменационной модели по предмету </a:t>
            </a:r>
            <a:r>
              <a:rPr lang="ru-RU" i="1" dirty="0" smtClean="0">
                <a:effectLst/>
                <a:latin typeface="Times New Roman"/>
                <a:ea typeface="Calibri"/>
              </a:rPr>
              <a:t>(например, по группам заданий одинаковой формы, по видам деятельности, по тематическим разделам и т.п.).</a:t>
            </a:r>
            <a:endParaRPr lang="ru-RU" dirty="0" smtClean="0">
              <a:effectLst/>
              <a:latin typeface="Times New Roman"/>
              <a:ea typeface="Calibri"/>
            </a:endParaRPr>
          </a:p>
          <a:p>
            <a:pPr indent="541020" algn="just"/>
            <a:r>
              <a:rPr lang="ru-RU" dirty="0" smtClean="0">
                <a:effectLst/>
              </a:rPr>
              <a:t>В качестве приложения используется план КИМ по предмету с указанием средних процентов выполнения по каждой линии заданий в регионе.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402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902442"/>
              </p:ext>
            </p:extLst>
          </p:nvPr>
        </p:nvGraphicFramePr>
        <p:xfrm>
          <a:off x="457200" y="260648"/>
          <a:ext cx="8229599" cy="6056495"/>
        </p:xfrm>
        <a:graphic>
          <a:graphicData uri="http://schemas.openxmlformats.org/drawingml/2006/table">
            <a:tbl>
              <a:tblPr/>
              <a:tblGrid>
                <a:gridCol w="1463223"/>
                <a:gridCol w="1680484"/>
                <a:gridCol w="984260"/>
                <a:gridCol w="1269004"/>
                <a:gridCol w="1269004"/>
                <a:gridCol w="1076431"/>
                <a:gridCol w="487193"/>
              </a:tblGrid>
              <a:tr h="516508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Обознач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задания в работе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Проверяемые элементы содержания/ умения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Уровень сложности задания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Процент выполнения задания в субъекте РФ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460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средний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группе не преодолевших минимальный балл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группе 61-80 </a:t>
                      </a:r>
                      <a:r>
                        <a:rPr lang="ru-RU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т.б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группе 81-100 т.б.</a:t>
                      </a: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64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Блок 1 «Биология как наука. Методы научного познания»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Контролирует знания достижений биологии, умение определять принадлежность биологических объектов к определенному уровню организации, методы исследований 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28%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9,3%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53,6%</a:t>
                      </a: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77,78%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11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Блок 2 «Клетка как биологическая система»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Проверка знаний о строении, жизнедеятельности и многообразии клеток, умения устанавливать взаимосвязь строения и функций органоидов, распознавать и сравнивать клетки разных организмов, процессы, происходящие в них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53,9%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26,1%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88,9%</a:t>
                      </a: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93,3%</a:t>
                      </a: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724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9850184"/>
              </p:ext>
            </p:extLst>
          </p:nvPr>
        </p:nvGraphicFramePr>
        <p:xfrm>
          <a:off x="457200" y="260648"/>
          <a:ext cx="8229599" cy="6048671"/>
        </p:xfrm>
        <a:graphic>
          <a:graphicData uri="http://schemas.openxmlformats.org/drawingml/2006/table">
            <a:tbl>
              <a:tblPr/>
              <a:tblGrid>
                <a:gridCol w="1463223"/>
                <a:gridCol w="1680484"/>
                <a:gridCol w="984260"/>
                <a:gridCol w="1025408"/>
                <a:gridCol w="1269004"/>
                <a:gridCol w="1076431"/>
                <a:gridCol w="730789"/>
              </a:tblGrid>
              <a:tr h="191010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Блок 3 «Организм как биологическая система»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Проверка знаний о закономерностях наследственности и изменчивости, онтогенезе и воспроизведении, селекции и биотехнологии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65,9%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47,2%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90,5%</a:t>
                      </a: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96,3%</a:t>
                      </a: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50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Блок 3 «Организм как биологическая система»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Умение решать разной сложности генетические задачи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50,9%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17,3%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87,2%</a:t>
                      </a: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96,3%</a:t>
                      </a: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84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Блок 4 «Система и многообразие органического мира»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Умение сравнивать организмы различных царств, вирусы,  характеризовать и определять их принадлежность к определенному таксону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Б, П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63,3%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36,2%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91,1%</a:t>
                      </a: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82,4%</a:t>
                      </a: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50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Блок 5 «Организм человека и его здоровье»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Знания о строении и жизнедеятельности организма человека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Б, П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58,9%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37,9%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87,2%</a:t>
                      </a: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96,3%</a:t>
                      </a: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292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506222"/>
              </p:ext>
            </p:extLst>
          </p:nvPr>
        </p:nvGraphicFramePr>
        <p:xfrm>
          <a:off x="457200" y="476672"/>
          <a:ext cx="8229599" cy="5616624"/>
        </p:xfrm>
        <a:graphic>
          <a:graphicData uri="http://schemas.openxmlformats.org/drawingml/2006/table">
            <a:tbl>
              <a:tblPr/>
              <a:tblGrid>
                <a:gridCol w="1463223"/>
                <a:gridCol w="1680484"/>
                <a:gridCol w="984260"/>
                <a:gridCol w="1025408"/>
                <a:gridCol w="1269004"/>
                <a:gridCol w="1076431"/>
                <a:gridCol w="730789"/>
              </a:tblGrid>
              <a:tr h="30243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Блок 6 «Эволюция живой природы»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Контроль знаний о виде, движущих силах, направлениях и результатах эволюции, устанавливать взаимосвязь движущих сил и результатов эволюции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П, В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48,8%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24,3%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83,2%</a:t>
                      </a: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94,5%</a:t>
                      </a: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22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Блок 7 «Экосистемы и присущие им закономерности»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Умений устанавливать взаимосвязи организмов в экосистемах, знаний о круговороте веществ, экологических закономерностей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76,2%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53,5%</a:t>
                      </a:r>
                    </a:p>
                  </a:txBody>
                  <a:tcPr marL="65265" marR="6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96,1%</a:t>
                      </a: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96,3%</a:t>
                      </a:r>
                    </a:p>
                  </a:txBody>
                  <a:tcPr marL="65265" marR="652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461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/>
                <a:ea typeface="Calibri"/>
              </a:rPr>
              <a:t>С</a:t>
            </a:r>
            <a:r>
              <a:rPr lang="ru-RU" dirty="0" smtClean="0">
                <a:effectLst/>
                <a:latin typeface="Times New Roman"/>
                <a:ea typeface="Calibri"/>
              </a:rPr>
              <a:t>ложные для участников ЕГЭ задания: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688632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Линия 2 – методы познания, понятийный аппарат, термины биологического содержания, уровни организации живого, свойства живых систем.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Линия 3 – количество хромосом в половых клетках и соматических клетках.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Линия 19 – установление последовательности биологических процессов.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Линия 21 – работа с графиками, диаграммами, таблицами.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Линия 22 –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практикоориентированные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задания (связь с медициной, сельским хозяйством, селекцией, биотехнологией).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Линия 25, 26 – знания по ботанике, зоологии, анатомии, эволюционное развитие.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Линия 27 – определение нуклеотидной и аминокислотной последовательности, кодон и антикодон, определение хромосомного набора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Линия 28 – независимое и сцепленное наследование, определение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кроссоверных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некроссоверных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гамет, оформление задачи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05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7704856" cy="3166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659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Статистический анализ результатов ЕГЭ 2019 года (биология)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5936622"/>
              </p:ext>
            </p:extLst>
          </p:nvPr>
        </p:nvGraphicFramePr>
        <p:xfrm>
          <a:off x="457200" y="1556792"/>
          <a:ext cx="8686799" cy="4320481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1415948"/>
                <a:gridCol w="1415948"/>
                <a:gridCol w="1419423"/>
                <a:gridCol w="1417686"/>
                <a:gridCol w="1417686"/>
                <a:gridCol w="1600108"/>
              </a:tblGrid>
              <a:tr h="108012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2017</a:t>
                      </a:r>
                      <a:endParaRPr lang="ru-RU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235" marR="6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2018</a:t>
                      </a:r>
                      <a:endParaRPr lang="ru-RU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235" marR="6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2019</a:t>
                      </a:r>
                      <a:endParaRPr lang="ru-RU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235" marR="6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602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чел.</a:t>
                      </a:r>
                    </a:p>
                  </a:txBody>
                  <a:tcPr marL="67235" marR="672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% от общего числа участников</a:t>
                      </a:r>
                    </a:p>
                  </a:txBody>
                  <a:tcPr marL="67235" marR="672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чел.</a:t>
                      </a:r>
                    </a:p>
                  </a:txBody>
                  <a:tcPr marL="67235" marR="672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% от общего числа участников</a:t>
                      </a:r>
                    </a:p>
                  </a:txBody>
                  <a:tcPr marL="67235" marR="672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чел.</a:t>
                      </a:r>
                    </a:p>
                  </a:txBody>
                  <a:tcPr marL="67235" marR="672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% от общего числа участников</a:t>
                      </a:r>
                    </a:p>
                  </a:txBody>
                  <a:tcPr marL="67235" marR="672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1149</a:t>
                      </a:r>
                    </a:p>
                  </a:txBody>
                  <a:tcPr marL="67235" marR="672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30,61</a:t>
                      </a:r>
                    </a:p>
                  </a:txBody>
                  <a:tcPr marL="67235" marR="672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1217</a:t>
                      </a:r>
                    </a:p>
                  </a:txBody>
                  <a:tcPr marL="67235" marR="672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21,23</a:t>
                      </a:r>
                    </a:p>
                  </a:txBody>
                  <a:tcPr marL="67235" marR="672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1245</a:t>
                      </a:r>
                    </a:p>
                  </a:txBody>
                  <a:tcPr marL="67235" marR="672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20,76</a:t>
                      </a:r>
                    </a:p>
                  </a:txBody>
                  <a:tcPr marL="67235" marR="672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7200" y="34972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655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655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655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655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655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655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655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655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655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553200" algn="l"/>
              </a:tabLst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.1. Количество участников ЕГЭ по учебному предмету (за последние 3 года)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553200" algn="l"/>
              </a:tabLst>
            </a:pPr>
            <a:r>
              <a:rPr kumimoji="0" lang="ru-RU" alt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Таблица 4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553200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58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/>
                <a:latin typeface="Times New Roman"/>
                <a:ea typeface="Times New Roman"/>
              </a:rPr>
              <a:t>Количество участников ЕГЭ в регионе по категориям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4769961"/>
              </p:ext>
            </p:extLst>
          </p:nvPr>
        </p:nvGraphicFramePr>
        <p:xfrm>
          <a:off x="395536" y="1484780"/>
          <a:ext cx="8496944" cy="49432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64706"/>
                <a:gridCol w="2632238"/>
              </a:tblGrid>
              <a:tr h="636145">
                <a:tc>
                  <a:txBody>
                    <a:bodyPr/>
                    <a:lstStyle/>
                    <a:p>
                      <a:pPr algn="just"/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участников ЕГЭ по предмету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1245</a:t>
                      </a:r>
                    </a:p>
                  </a:txBody>
                  <a:tcPr marL="68580" marR="68580" marT="0" marB="0"/>
                </a:tc>
              </a:tr>
              <a:tr h="1444578">
                <a:tc>
                  <a:txBody>
                    <a:bodyPr/>
                    <a:lstStyle/>
                    <a:p>
                      <a:pPr algn="just"/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выпускников текущего года, обучающихся по программам СОО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1151</a:t>
                      </a:r>
                    </a:p>
                  </a:txBody>
                  <a:tcPr marL="68580" marR="68580" marT="0" marB="0"/>
                </a:tc>
              </a:tr>
              <a:tr h="7633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выпускников текущего года, обучающихся по программам СПО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68580" marR="68580" marT="0" marB="0"/>
                </a:tc>
              </a:tr>
              <a:tr h="636145">
                <a:tc>
                  <a:txBody>
                    <a:bodyPr/>
                    <a:lstStyle/>
                    <a:p>
                      <a:pPr algn="just"/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выпускников прошлых лет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68580" marR="68580" marT="0" marB="0"/>
                </a:tc>
              </a:tr>
              <a:tr h="636145">
                <a:tc>
                  <a:txBody>
                    <a:bodyPr/>
                    <a:lstStyle/>
                    <a:p>
                      <a:pPr algn="just"/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участников с ограниченными возможностями здоровья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/>
                </a:tc>
              </a:tr>
              <a:tr h="636145">
                <a:tc>
                  <a:txBody>
                    <a:bodyPr/>
                    <a:lstStyle/>
                    <a:p>
                      <a:pPr algn="just"/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выпускников ОО, не завершивших  СОО (не прошедший ГИА)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985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264696"/>
          </a:xfrm>
        </p:spPr>
        <p:txBody>
          <a:bodyPr>
            <a:normAutofit fontScale="32500" lnSpcReduction="20000"/>
          </a:bodyPr>
          <a:lstStyle/>
          <a:p>
            <a:r>
              <a:rPr lang="ru-RU" sz="4300" dirty="0" smtClean="0"/>
              <a:t>№</a:t>
            </a:r>
            <a:r>
              <a:rPr lang="ru-RU" sz="4300" b="1" dirty="0" smtClean="0"/>
              <a:t>	АТЕ	Количество участников ЕГЭ по учебному  предмету	% от общего числа участников в регионе</a:t>
            </a:r>
          </a:p>
          <a:p>
            <a:r>
              <a:rPr lang="ru-RU" sz="4300" b="1" dirty="0" smtClean="0"/>
              <a:t>1	</a:t>
            </a:r>
            <a:r>
              <a:rPr lang="ru-RU" sz="4300" b="1" dirty="0" err="1" smtClean="0"/>
              <a:t>Джидинский</a:t>
            </a:r>
            <a:r>
              <a:rPr lang="ru-RU" sz="4300" b="1" dirty="0" smtClean="0"/>
              <a:t> район	33	2,65</a:t>
            </a:r>
          </a:p>
          <a:p>
            <a:r>
              <a:rPr lang="ru-RU" sz="4300" b="1" dirty="0" smtClean="0"/>
              <a:t>2	</a:t>
            </a:r>
            <a:r>
              <a:rPr lang="ru-RU" sz="4300" b="1" dirty="0" err="1" smtClean="0"/>
              <a:t>Курумканский</a:t>
            </a:r>
            <a:r>
              <a:rPr lang="ru-RU" sz="4300" b="1" dirty="0" smtClean="0"/>
              <a:t>  район	39	3,13</a:t>
            </a:r>
          </a:p>
          <a:p>
            <a:r>
              <a:rPr lang="ru-RU" sz="4300" b="1" dirty="0" smtClean="0"/>
              <a:t>3	</a:t>
            </a:r>
            <a:r>
              <a:rPr lang="ru-RU" sz="4300" b="1" dirty="0" err="1" smtClean="0"/>
              <a:t>Кабанский</a:t>
            </a:r>
            <a:r>
              <a:rPr lang="ru-RU" sz="4300" b="1" dirty="0" smtClean="0"/>
              <a:t>  район	56	4,5</a:t>
            </a:r>
          </a:p>
          <a:p>
            <a:r>
              <a:rPr lang="ru-RU" sz="4300" b="1" dirty="0" smtClean="0"/>
              <a:t>4	</a:t>
            </a:r>
            <a:r>
              <a:rPr lang="ru-RU" sz="4300" b="1" dirty="0" err="1" smtClean="0"/>
              <a:t>Заиграевский</a:t>
            </a:r>
            <a:r>
              <a:rPr lang="ru-RU" sz="4300" b="1" dirty="0" smtClean="0"/>
              <a:t>  район	60	4,32</a:t>
            </a:r>
          </a:p>
          <a:p>
            <a:r>
              <a:rPr lang="ru-RU" sz="4300" b="1" dirty="0" smtClean="0"/>
              <a:t>5	</a:t>
            </a:r>
            <a:r>
              <a:rPr lang="ru-RU" sz="4300" b="1" dirty="0" err="1" smtClean="0"/>
              <a:t>Кяхтинский</a:t>
            </a:r>
            <a:r>
              <a:rPr lang="ru-RU" sz="4300" b="1" dirty="0" smtClean="0"/>
              <a:t>  район	44	3,53</a:t>
            </a:r>
          </a:p>
          <a:p>
            <a:r>
              <a:rPr lang="ru-RU" sz="4300" b="1" dirty="0" smtClean="0"/>
              <a:t>6	</a:t>
            </a:r>
            <a:r>
              <a:rPr lang="ru-RU" sz="4300" b="1" dirty="0" err="1" smtClean="0"/>
              <a:t>Селенгинский</a:t>
            </a:r>
            <a:r>
              <a:rPr lang="ru-RU" sz="4300" b="1" dirty="0" smtClean="0"/>
              <a:t> район	52	4,16</a:t>
            </a:r>
          </a:p>
          <a:p>
            <a:r>
              <a:rPr lang="ru-RU" sz="4300" b="1" dirty="0" smtClean="0"/>
              <a:t>7	</a:t>
            </a:r>
            <a:r>
              <a:rPr lang="ru-RU" sz="4300" b="1" dirty="0" err="1" smtClean="0"/>
              <a:t>Окинский</a:t>
            </a:r>
            <a:r>
              <a:rPr lang="ru-RU" sz="4300" b="1" dirty="0" smtClean="0"/>
              <a:t> район	9	0,72</a:t>
            </a:r>
          </a:p>
          <a:p>
            <a:r>
              <a:rPr lang="ru-RU" sz="4300" b="1" dirty="0" smtClean="0"/>
              <a:t>8	</a:t>
            </a:r>
            <a:r>
              <a:rPr lang="ru-RU" sz="4300" b="1" dirty="0" err="1" smtClean="0"/>
              <a:t>Тункинский</a:t>
            </a:r>
            <a:r>
              <a:rPr lang="ru-RU" sz="4300" b="1" dirty="0" smtClean="0"/>
              <a:t> район	42	3,37</a:t>
            </a:r>
          </a:p>
          <a:p>
            <a:r>
              <a:rPr lang="ru-RU" sz="4300" b="1" dirty="0" smtClean="0"/>
              <a:t>9	</a:t>
            </a:r>
            <a:r>
              <a:rPr lang="ru-RU" sz="4300" b="1" dirty="0" err="1" smtClean="0"/>
              <a:t>Хоринский</a:t>
            </a:r>
            <a:r>
              <a:rPr lang="ru-RU" sz="4300" b="1" dirty="0" smtClean="0"/>
              <a:t> район	24	1,03</a:t>
            </a:r>
          </a:p>
          <a:p>
            <a:r>
              <a:rPr lang="ru-RU" sz="4300" b="1" dirty="0" smtClean="0"/>
              <a:t>10	</a:t>
            </a:r>
            <a:r>
              <a:rPr lang="ru-RU" sz="4300" b="1" dirty="0" err="1" smtClean="0"/>
              <a:t>Баргузинский</a:t>
            </a:r>
            <a:r>
              <a:rPr lang="ru-RU" sz="4300" b="1" dirty="0" smtClean="0"/>
              <a:t> район	32	2,57</a:t>
            </a:r>
          </a:p>
          <a:p>
            <a:r>
              <a:rPr lang="ru-RU" sz="4300" b="1" dirty="0" smtClean="0"/>
              <a:t>11	</a:t>
            </a:r>
            <a:r>
              <a:rPr lang="ru-RU" sz="4300" b="1" dirty="0" err="1" smtClean="0"/>
              <a:t>Мухоршибирский</a:t>
            </a:r>
            <a:r>
              <a:rPr lang="ru-RU" sz="4300" b="1" dirty="0" smtClean="0"/>
              <a:t> район	18	1,45</a:t>
            </a:r>
          </a:p>
          <a:p>
            <a:r>
              <a:rPr lang="ru-RU" sz="4300" b="1" dirty="0" smtClean="0"/>
              <a:t>12	Иволгинский район	53	4,26</a:t>
            </a:r>
          </a:p>
          <a:p>
            <a:r>
              <a:rPr lang="ru-RU" sz="4300" b="1" dirty="0" smtClean="0"/>
              <a:t>13	</a:t>
            </a:r>
            <a:r>
              <a:rPr lang="ru-RU" sz="4300" b="1" dirty="0" err="1" smtClean="0"/>
              <a:t>Еравнинский</a:t>
            </a:r>
            <a:r>
              <a:rPr lang="ru-RU" sz="4300" b="1" dirty="0" smtClean="0"/>
              <a:t> район	31	2,49</a:t>
            </a:r>
          </a:p>
          <a:p>
            <a:r>
              <a:rPr lang="ru-RU" sz="4300" b="1" dirty="0" smtClean="0"/>
              <a:t>14	</a:t>
            </a:r>
            <a:r>
              <a:rPr lang="ru-RU" sz="4300" b="1" dirty="0" err="1" smtClean="0"/>
              <a:t>Закаменский</a:t>
            </a:r>
            <a:r>
              <a:rPr lang="ru-RU" sz="4300" b="1" dirty="0" smtClean="0"/>
              <a:t> район	58	4,66</a:t>
            </a:r>
          </a:p>
          <a:p>
            <a:r>
              <a:rPr lang="ru-RU" sz="4300" b="1" dirty="0" smtClean="0"/>
              <a:t>15	Северобайкальск г.	19	1,53</a:t>
            </a:r>
          </a:p>
          <a:p>
            <a:r>
              <a:rPr lang="ru-RU" sz="4300" b="1" dirty="0" smtClean="0"/>
              <a:t>16	Северобайкальский район 	16	1,29</a:t>
            </a:r>
          </a:p>
          <a:p>
            <a:r>
              <a:rPr lang="ru-RU" sz="4300" b="1" dirty="0" smtClean="0"/>
              <a:t>17	</a:t>
            </a:r>
            <a:r>
              <a:rPr lang="ru-RU" sz="4300" b="1" dirty="0" err="1" smtClean="0"/>
              <a:t>Баунтовский</a:t>
            </a:r>
            <a:r>
              <a:rPr lang="ru-RU" sz="4300" b="1" dirty="0" smtClean="0"/>
              <a:t> район	8	0,64</a:t>
            </a:r>
          </a:p>
          <a:p>
            <a:r>
              <a:rPr lang="ru-RU" sz="4300" b="1" dirty="0" smtClean="0"/>
              <a:t>18	Прибайкальский район	15	1,2</a:t>
            </a:r>
          </a:p>
          <a:p>
            <a:r>
              <a:rPr lang="ru-RU" sz="4300" b="1" dirty="0" smtClean="0"/>
              <a:t>19	</a:t>
            </a:r>
            <a:r>
              <a:rPr lang="ru-RU" sz="4300" b="1" dirty="0" err="1" smtClean="0"/>
              <a:t>Муйский</a:t>
            </a:r>
            <a:r>
              <a:rPr lang="ru-RU" sz="4300" b="1" dirty="0" smtClean="0"/>
              <a:t> район	12	0,96</a:t>
            </a:r>
          </a:p>
          <a:p>
            <a:r>
              <a:rPr lang="ru-RU" sz="4300" b="1" dirty="0" smtClean="0"/>
              <a:t>20	</a:t>
            </a:r>
            <a:r>
              <a:rPr lang="ru-RU" sz="4300" b="1" dirty="0" err="1" smtClean="0"/>
              <a:t>Бичурский</a:t>
            </a:r>
            <a:r>
              <a:rPr lang="ru-RU" sz="4300" b="1" dirty="0" smtClean="0"/>
              <a:t> район	13	1,04</a:t>
            </a:r>
          </a:p>
          <a:p>
            <a:r>
              <a:rPr lang="ru-RU" sz="4300" b="1" dirty="0" smtClean="0"/>
              <a:t>21	</a:t>
            </a:r>
            <a:r>
              <a:rPr lang="ru-RU" sz="4300" b="1" dirty="0" err="1" smtClean="0"/>
              <a:t>Кижингинский</a:t>
            </a:r>
            <a:r>
              <a:rPr lang="ru-RU" sz="4300" b="1" dirty="0" smtClean="0"/>
              <a:t> район	28	2,25</a:t>
            </a:r>
          </a:p>
          <a:p>
            <a:r>
              <a:rPr lang="ru-RU" sz="4300" b="1" dirty="0" smtClean="0"/>
              <a:t>22	Улан-Удэ г., Железнодорожный район	191	15,34</a:t>
            </a:r>
          </a:p>
          <a:p>
            <a:r>
              <a:rPr lang="ru-RU" sz="4300" b="1" dirty="0" smtClean="0"/>
              <a:t>23	</a:t>
            </a:r>
            <a:r>
              <a:rPr lang="ru-RU" sz="4300" b="1" dirty="0" err="1" smtClean="0"/>
              <a:t>Тарбагатайский</a:t>
            </a:r>
            <a:r>
              <a:rPr lang="ru-RU" sz="4300" b="1" dirty="0" smtClean="0"/>
              <a:t> район	11	0,88</a:t>
            </a:r>
          </a:p>
          <a:p>
            <a:r>
              <a:rPr lang="ru-RU" sz="4300" b="1" dirty="0" smtClean="0"/>
              <a:t>24	ВУЗы и </a:t>
            </a:r>
            <a:r>
              <a:rPr lang="ru-RU" sz="4300" b="1" dirty="0" err="1" smtClean="0"/>
              <a:t>СУЗы</a:t>
            </a:r>
            <a:r>
              <a:rPr lang="ru-RU" sz="4300" b="1" dirty="0" smtClean="0"/>
              <a:t>	11	0,88</a:t>
            </a:r>
          </a:p>
          <a:p>
            <a:r>
              <a:rPr lang="ru-RU" sz="4300" b="1" dirty="0" smtClean="0"/>
              <a:t>25	Улан-Удэ г., Октябрьский район	244	19,6</a:t>
            </a:r>
          </a:p>
          <a:p>
            <a:r>
              <a:rPr lang="ru-RU" sz="4300" b="1" dirty="0" smtClean="0"/>
              <a:t>26	Улан-Удэ г., Советский район	126	10,12</a:t>
            </a:r>
          </a:p>
          <a:p>
            <a:r>
              <a:rPr lang="ru-RU" sz="3700" b="1" dirty="0" smtClean="0"/>
              <a:t>	Всего 	1245	100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962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3100" dirty="0" smtClean="0">
                <a:effectLst/>
                <a:latin typeface="Times New Roman"/>
                <a:ea typeface="Calibri"/>
              </a:rPr>
              <a:t>Диаграмма распределения тестовых баллов по предмету в 2019 г. (количество участников, получивших тот или иной тестовый балл)</a:t>
            </a:r>
            <a:endParaRPr lang="ru-RU" sz="3100" dirty="0">
              <a:effectLst/>
              <a:latin typeface="Times New Roman"/>
              <a:ea typeface="Calibri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7704856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262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effectLst/>
                <a:latin typeface="Times New Roman"/>
                <a:ea typeface="Calibri"/>
              </a:rPr>
              <a:t>На диаграмме представлены участники ЕГЭ, получившие 0 баллов в заданиях 1-28. </a:t>
            </a:r>
            <a:endParaRPr lang="ru-RU" sz="28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484784"/>
            <a:ext cx="8208912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004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/>
                <a:ea typeface="Calibri"/>
              </a:rPr>
              <a:t>К</a:t>
            </a:r>
            <a:r>
              <a:rPr lang="ru-RU" sz="2800" dirty="0" smtClean="0">
                <a:effectLst/>
                <a:latin typeface="Times New Roman"/>
                <a:ea typeface="Calibri"/>
              </a:rPr>
              <a:t>оличество выпускников ЕГЭ по биологии, получивших 1, 2 или 3 балла</a:t>
            </a:r>
            <a:endParaRPr lang="ru-RU" sz="28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412776"/>
            <a:ext cx="8424936" cy="5328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212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/>
                <a:ea typeface="Calibri"/>
              </a:rPr>
              <a:t>П</a:t>
            </a:r>
            <a:r>
              <a:rPr lang="ru-RU" sz="2800" dirty="0" smtClean="0">
                <a:effectLst/>
                <a:latin typeface="Times New Roman"/>
                <a:ea typeface="Calibri"/>
              </a:rPr>
              <a:t>роцент выполнения заданий выпускниками на 3 балла</a:t>
            </a:r>
            <a:endParaRPr lang="ru-RU" sz="28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412776"/>
            <a:ext cx="8280920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563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3100" dirty="0" smtClean="0">
                <a:effectLst/>
                <a:latin typeface="Times New Roman"/>
                <a:ea typeface="Calibri"/>
              </a:rPr>
              <a:t>Динамика результатов ЕГЭ по предмету за последние 3 года</a:t>
            </a:r>
            <a:r>
              <a:rPr lang="ru-RU" dirty="0" smtClean="0">
                <a:effectLst/>
                <a:latin typeface="Times New Roman"/>
                <a:ea typeface="Calibri"/>
              </a:rPr>
              <a:t/>
            </a:r>
            <a:br>
              <a:rPr lang="ru-RU" dirty="0" smtClean="0">
                <a:effectLst/>
                <a:latin typeface="Times New Roman"/>
                <a:ea typeface="Calibri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0858788"/>
              </p:ext>
            </p:extLst>
          </p:nvPr>
        </p:nvGraphicFramePr>
        <p:xfrm>
          <a:off x="395536" y="1556792"/>
          <a:ext cx="8424937" cy="4608512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4452531"/>
                <a:gridCol w="1400713"/>
                <a:gridCol w="1400713"/>
                <a:gridCol w="1170980"/>
              </a:tblGrid>
              <a:tr h="795951">
                <a:tc rowSpan="2">
                  <a:txBody>
                    <a:bodyPr/>
                    <a:lstStyle/>
                    <a:p>
                      <a:pPr algn="jus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Субъект РФ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51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2017 г.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2018 г.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2019 г.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1856">
                <a:tc>
                  <a:txBody>
                    <a:bodyPr/>
                    <a:lstStyle/>
                    <a:p>
                      <a:pPr algn="just"/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Не преодолели минимального балла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307 (26,72%)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241 (19,8%)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375(30,12%)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3630">
                <a:tc>
                  <a:txBody>
                    <a:bodyPr/>
                    <a:lstStyle/>
                    <a:p>
                      <a:pPr algn="just"/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Средний тестовый балл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44,64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48,78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45,12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5951">
                <a:tc>
                  <a:txBody>
                    <a:bodyPr/>
                    <a:lstStyle/>
                    <a:p>
                      <a:pPr algn="just"/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Получили от 81 до 99 баллов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11(0,95%)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37(3,04%)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25(2,08%)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5951"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Получили 100 баллов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76363" y="32416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82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789</Words>
  <Application>Microsoft Office PowerPoint</Application>
  <PresentationFormat>Экран (4:3)</PresentationFormat>
  <Paragraphs>293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Подготовка учащихся 11 класса к ЕГЭ 2020 по биологии.   Анализ выполнения заданий ЕГЭ разного уровня сложности.</vt:lpstr>
      <vt:lpstr>Статистический анализ результатов ЕГЭ 2019 года (биология)</vt:lpstr>
      <vt:lpstr>Количество участников ЕГЭ в регионе по категориям</vt:lpstr>
      <vt:lpstr>Презентация PowerPoint</vt:lpstr>
      <vt:lpstr>Диаграмма распределения тестовых баллов по предмету в 2019 г. (количество участников, получивших тот или иной тестовый балл)</vt:lpstr>
      <vt:lpstr>На диаграмме представлены участники ЕГЭ, получившие 0 баллов в заданиях 1-28. </vt:lpstr>
      <vt:lpstr>Количество выпускников ЕГЭ по биологии, получивших 1, 2 или 3 балла</vt:lpstr>
      <vt:lpstr>Процент выполнения заданий выпускниками на 3 балла</vt:lpstr>
      <vt:lpstr>Динамика результатов ЕГЭ по предмету за последние 3 года </vt:lpstr>
      <vt:lpstr>Презентация PowerPoint</vt:lpstr>
      <vt:lpstr>Содержательные особенности одного из вариантов КИМ в РБ, предложенного в основной период ЕГЭ</vt:lpstr>
      <vt:lpstr>Презентация PowerPoint</vt:lpstr>
      <vt:lpstr>Презентация PowerPoint</vt:lpstr>
      <vt:lpstr>Презентация PowerPoint</vt:lpstr>
      <vt:lpstr>Сложные для участников ЕГЭ задания: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учащихся 11 класса к ЕГЭ 2020 по биологии.   Анализ выполнения заданий ЕГЭ разного уровня сложности.</dc:title>
  <dc:creator>admin</dc:creator>
  <cp:lastModifiedBy>admin</cp:lastModifiedBy>
  <cp:revision>7</cp:revision>
  <dcterms:created xsi:type="dcterms:W3CDTF">2020-04-27T06:47:07Z</dcterms:created>
  <dcterms:modified xsi:type="dcterms:W3CDTF">2020-04-27T07:59:06Z</dcterms:modified>
</cp:coreProperties>
</file>