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9" r:id="rId2"/>
    <p:sldId id="260" r:id="rId3"/>
    <p:sldId id="261" r:id="rId4"/>
    <p:sldId id="262" r:id="rId5"/>
    <p:sldId id="269" r:id="rId6"/>
    <p:sldId id="278" r:id="rId7"/>
    <p:sldId id="267" r:id="rId8"/>
    <p:sldId id="265" r:id="rId9"/>
    <p:sldId id="271" r:id="rId10"/>
    <p:sldId id="280" r:id="rId11"/>
    <p:sldId id="282" r:id="rId12"/>
    <p:sldId id="283" r:id="rId13"/>
    <p:sldId id="279" r:id="rId14"/>
    <p:sldId id="285" r:id="rId15"/>
    <p:sldId id="288" r:id="rId16"/>
    <p:sldId id="286" r:id="rId17"/>
    <p:sldId id="290" r:id="rId18"/>
    <p:sldId id="284" r:id="rId19"/>
    <p:sldId id="281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32" autoAdjust="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355F22-4076-41B3-8787-0BE5BAFCA1FA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397271-1911-449F-8D07-633265603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60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97271-1911-449F-8D07-6332656033A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978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85786" y="1357298"/>
            <a:ext cx="75009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«Формирование коммуникативно-речевой активности дошкольников средствами мнемотехники»</a:t>
            </a:r>
            <a:endParaRPr lang="ru-RU" sz="40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7" y="5000636"/>
            <a:ext cx="4603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Подготовила: воспитатель гр.№34 </a:t>
            </a:r>
          </a:p>
          <a:p>
            <a:pPr algn="r"/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Теницкая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М.С. </a:t>
            </a:r>
          </a:p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МАДОУ №34 «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Капитошка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» г. Балашиха 2021 г.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71538" y="500042"/>
            <a:ext cx="7358082" cy="5232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428604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Последовательность работы с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мнемотаблицами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1285860"/>
            <a:ext cx="764386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28662" y="1785926"/>
            <a:ext cx="7215238" cy="388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1 этап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Рассматривание таблицы и разбор того, что на ней изображено. </a:t>
            </a:r>
          </a:p>
          <a:p>
            <a:pPr>
              <a:lnSpc>
                <a:spcPct val="80000"/>
              </a:lnSpc>
              <a:defRPr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2 этап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Осуществляется перекодирование информации, т.е. преобразование из абстрактных символов в образы.</a:t>
            </a:r>
          </a:p>
          <a:p>
            <a:pPr>
              <a:lnSpc>
                <a:spcPct val="80000"/>
              </a:lnSpc>
              <a:defRPr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3 этап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После перекодирования осуществляется пересказ сказки или рассказ по заданной теме. 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В младших группах с помощью воспитателя, в старших – дети должны уметь самостоятельно.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49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1000100" y="500043"/>
            <a:ext cx="7500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3"/>
          <p:cNvSpPr>
            <a:spLocks noGrp="1"/>
          </p:cNvSpPr>
          <p:nvPr/>
        </p:nvSpPr>
        <p:spPr bwMode="auto">
          <a:xfrm>
            <a:off x="728691" y="1309013"/>
            <a:ext cx="3699294" cy="427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latin typeface="Arial Black" pitchFamily="34" charset="0"/>
              </a:rPr>
              <a:t>Использование моделирования облегчает и ускоряет процесс запоминания и усвоения текстов, </a:t>
            </a:r>
            <a:r>
              <a:rPr lang="ru-RU" sz="2400" dirty="0" smtClean="0">
                <a:latin typeface="Arial Black" pitchFamily="34" charset="0"/>
              </a:rPr>
              <a:t>формирует приемы работы с памятью. Дети легко </a:t>
            </a:r>
            <a:r>
              <a:rPr lang="ru-RU" sz="2400" dirty="0" smtClean="0">
                <a:latin typeface="Arial Black" pitchFamily="34" charset="0"/>
              </a:rPr>
              <a:t> вспоминают </a:t>
            </a:r>
            <a:r>
              <a:rPr lang="ru-RU" sz="2400" dirty="0" smtClean="0">
                <a:latin typeface="Arial Black" pitchFamily="34" charset="0"/>
              </a:rPr>
              <a:t>картинку, а потом припоминают слова.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" name="Рисунок 9" descr="http://omel.ucoz.ru/stichi/owoch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168" y="611461"/>
            <a:ext cx="4413487" cy="4111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4812147" y="4959175"/>
            <a:ext cx="352152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         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руки овощи берем,</a:t>
            </a:r>
            <a:b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Овощи на стол кладем.</a:t>
            </a:r>
            <a:b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Лук, морковка, кабачок, </a:t>
            </a:r>
            <a:b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Помидор, горох, лучок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44"/>
            <a:ext cx="9144000" cy="689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4"/>
          <p:cNvSpPr txBox="1">
            <a:spLocks/>
          </p:cNvSpPr>
          <p:nvPr/>
        </p:nvSpPr>
        <p:spPr>
          <a:xfrm>
            <a:off x="685799" y="404664"/>
            <a:ext cx="7772401" cy="226233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400" dirty="0" smtClean="0">
              <a:solidFill>
                <a:srgbClr val="00040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Суть </a:t>
            </a:r>
            <a:r>
              <a:rPr lang="ru-RU" sz="2400" dirty="0" err="1" smtClean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мнемотаблицы</a:t>
            </a:r>
            <a:r>
              <a:rPr lang="ru-RU" sz="2400" dirty="0" smtClean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 заключается в следующем: </a:t>
            </a:r>
          </a:p>
          <a:p>
            <a:pPr algn="just"/>
            <a:r>
              <a:rPr lang="ru-RU" sz="2400" i="1" dirty="0" smtClean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     на каждое слово или маленькое словосочетание придумывается картинка (изображение); таким образом весь текст зарисовывается схематично, глядя на эти схемы – рисунки,  ребенок легко запоминает информацию.  </a:t>
            </a:r>
          </a:p>
          <a:p>
            <a:endParaRPr lang="ru-RU" sz="280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55861_html_m3a45c7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087509"/>
            <a:ext cx="3600400" cy="29337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356993"/>
            <a:ext cx="3600400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57356" y="500042"/>
            <a:ext cx="5429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Где можно использовать  </a:t>
            </a:r>
          </a:p>
          <a:p>
            <a:pPr algn="ctr">
              <a:defRPr/>
            </a:pP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мнемотаблицы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14480" y="3643314"/>
            <a:ext cx="2214578" cy="12858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 пересказах художественной литературы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28992" y="5214950"/>
            <a:ext cx="2786082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 заучивании стихов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86380" y="3714752"/>
            <a:ext cx="2857520" cy="12144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 отгадывании и загадывании загадок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034" y="2214554"/>
            <a:ext cx="250033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для обогащения словарного запаса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86512" y="2285992"/>
            <a:ext cx="2428892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 обучении составлению рассказов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rot="10800000" flipV="1">
            <a:off x="1714480" y="1571612"/>
            <a:ext cx="128588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572132" y="1500174"/>
            <a:ext cx="192882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2607455" y="1678769"/>
            <a:ext cx="2071702" cy="1714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H="1">
            <a:off x="4536281" y="1821645"/>
            <a:ext cx="2214578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>
            <a:off x="2857488" y="3357562"/>
            <a:ext cx="35719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42976" y="714356"/>
            <a:ext cx="6929486" cy="5232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Отгадывание загадок</a:t>
            </a:r>
          </a:p>
        </p:txBody>
      </p:sp>
      <p:pic>
        <p:nvPicPr>
          <p:cNvPr id="8" name="Содержимое 4" descr="C:\Users\Пользователь\Desktop\картинки мнемотехника\1334819797_3.jpg"/>
          <p:cNvPicPr>
            <a:picLocks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331640" y="1700808"/>
            <a:ext cx="6552728" cy="43204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744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07257" y="487398"/>
            <a:ext cx="6929486" cy="5232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Заучивание стихотворений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933850"/>
            <a:ext cx="3312368" cy="3439366"/>
          </a:xfrm>
          <a:prstGeom prst="rect">
            <a:avLst/>
          </a:prstGeom>
          <a:solidFill>
            <a:srgbClr val="FFC000"/>
          </a:solidFill>
          <a:ln w="38100"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25760"/>
            <a:ext cx="4448488" cy="4180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42976" y="714356"/>
            <a:ext cx="6929486" cy="5232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Пересказ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художественных текстов</a:t>
            </a:r>
          </a:p>
        </p:txBody>
      </p:sp>
      <p:pic>
        <p:nvPicPr>
          <p:cNvPr id="11" name="Picture 3" descr="C:\Users\Пользователь\Desktop\картинки мнемотехника\img9 (2)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32040" y="1844824"/>
            <a:ext cx="3742184" cy="33428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76" y="2060848"/>
            <a:ext cx="4264496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42976" y="714356"/>
            <a:ext cx="6929486" cy="5232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Схемы составления рассказов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1556792"/>
            <a:ext cx="3807435" cy="3158092"/>
          </a:xfrm>
          <a:prstGeom prst="rect">
            <a:avLst/>
          </a:prstGeom>
          <a:solidFill>
            <a:srgbClr val="0070C0"/>
          </a:solidFill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130425"/>
            <a:ext cx="4104456" cy="3508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467544" y="706170"/>
            <a:ext cx="8104984" cy="58806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400" i="1" dirty="0" smtClean="0">
                <a:solidFill>
                  <a:srgbClr val="00040C"/>
                </a:solidFill>
                <a:latin typeface="Times New Roman" pitchFamily="18" charset="0"/>
                <a:cs typeface="Times New Roman" pitchFamily="18" charset="0"/>
              </a:rPr>
              <a:t>Если в дошкольном образовательном учреждении систематически использовать метод мнемотехники, то это будет способствовать развитию связной, последовательной, грамматически правильной речи детей.</a:t>
            </a:r>
          </a:p>
          <a:p>
            <a:r>
              <a:rPr lang="ru-RU" dirty="0" smtClean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</a:rPr>
              <a:t>   </a:t>
            </a:r>
            <a:endParaRPr lang="ru-RU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http://content.schools.by/ddu68grodno/library/%D1%83%D0%BC%D0%BD%D1%8B%D0%B5_%D0%BA%D0%BD%D0%B8%D0%B3%D0%B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0306"/>
            <a:ext cx="4714876" cy="38544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2924944"/>
            <a:ext cx="360154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143240" y="785794"/>
            <a:ext cx="3500462" cy="5232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714356"/>
            <a:ext cx="6000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464396" y="1639630"/>
            <a:ext cx="6336704" cy="417242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§"/>
              <a:defRPr/>
            </a:pPr>
            <a:r>
              <a:rPr lang="ru-RU" sz="1600" i="1" dirty="0" smtClean="0">
                <a:solidFill>
                  <a:srgbClr val="00040C"/>
                </a:solidFill>
                <a:latin typeface="Bookman Old Style" pitchFamily="18" charset="0"/>
              </a:rPr>
              <a:t>Расширяется не только словарный запас, но и знания об окружающем мире.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1600" i="1" dirty="0" smtClean="0">
                <a:solidFill>
                  <a:srgbClr val="00040C"/>
                </a:solidFill>
                <a:latin typeface="Bookman Old Style" pitchFamily="18" charset="0"/>
              </a:rPr>
              <a:t>Появляется желание пересказывать — ребенок понимает, что это совсем не трудно.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1600" i="1" dirty="0" smtClean="0">
                <a:solidFill>
                  <a:srgbClr val="00040C"/>
                </a:solidFill>
                <a:latin typeface="Bookman Old Style" pitchFamily="18" charset="0"/>
              </a:rPr>
              <a:t>Заучивание стихов превращается в игру, которая очень нравится детям.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1600" i="1" dirty="0" smtClean="0">
                <a:solidFill>
                  <a:srgbClr val="00040C"/>
                </a:solidFill>
                <a:latin typeface="Bookman Old Style" pitchFamily="18" charset="0"/>
              </a:rPr>
              <a:t>Это является одним из эффективных способов развития связной речи дошкольников.</a:t>
            </a:r>
          </a:p>
          <a:p>
            <a:pPr>
              <a:defRPr/>
            </a:pPr>
            <a:endParaRPr lang="ru-RU" sz="1600" i="1" u="sng" dirty="0" smtClean="0">
              <a:solidFill>
                <a:srgbClr val="00040C"/>
              </a:solidFill>
              <a:latin typeface="Bookman Old Style" pitchFamily="18" charset="0"/>
            </a:endParaRPr>
          </a:p>
          <a:p>
            <a:pPr>
              <a:defRPr/>
            </a:pPr>
            <a:r>
              <a:rPr lang="ru-RU" sz="1600" b="1" i="1" u="sng" dirty="0" smtClean="0">
                <a:solidFill>
                  <a:srgbClr val="00040C"/>
                </a:solidFill>
                <a:latin typeface="Bookman Old Style" pitchFamily="18" charset="0"/>
              </a:rPr>
              <a:t>Необходимо помнить: </a:t>
            </a:r>
          </a:p>
          <a:p>
            <a:pPr>
              <a:defRPr/>
            </a:pPr>
            <a:r>
              <a:rPr lang="ru-RU" sz="1600" i="1" dirty="0" smtClean="0">
                <a:solidFill>
                  <a:srgbClr val="00040C"/>
                </a:solidFill>
                <a:latin typeface="Bookman Old Style" pitchFamily="18" charset="0"/>
              </a:rPr>
              <a:t>уровень речевого развития определяется словарным запасом ребёнка. </a:t>
            </a:r>
          </a:p>
          <a:p>
            <a:pPr>
              <a:defRPr/>
            </a:pPr>
            <a:r>
              <a:rPr lang="ru-RU" sz="1600" i="1" dirty="0" smtClean="0">
                <a:solidFill>
                  <a:srgbClr val="00040C"/>
                </a:solidFill>
                <a:latin typeface="Bookman Old Style" pitchFamily="18" charset="0"/>
              </a:rPr>
              <a:t>И всего несколько шагов, сделанных в этом направлении, помогут вам в развитии связной речи дошкольника.</a:t>
            </a:r>
          </a:p>
          <a:p>
            <a:r>
              <a:rPr lang="ru-RU" dirty="0" smtClean="0">
                <a:solidFill>
                  <a:srgbClr val="0004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i="1" dirty="0">
              <a:solidFill>
                <a:srgbClr val="0004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714355"/>
            <a:ext cx="1800200" cy="1952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1571612"/>
            <a:ext cx="800105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/>
          </a:p>
          <a:p>
            <a:pPr algn="r"/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К.Д. Ушинский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928662" y="1214422"/>
            <a:ext cx="728667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ребенок молчит, покажите ему картинку, и он заговорит.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676A6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ttp://content.schools.by/ddu68grodno/library/%D1%83%D0%BC%D0%BD%D1%8B%D0%B5_%D0%BA%D0%BD%D0%B8%D0%B3%D0%B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2571744"/>
            <a:ext cx="4563323" cy="37305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5"/>
          <p:cNvSpPr txBox="1">
            <a:spLocks/>
          </p:cNvSpPr>
          <p:nvPr/>
        </p:nvSpPr>
        <p:spPr>
          <a:xfrm>
            <a:off x="323529" y="692697"/>
            <a:ext cx="7992887" cy="2907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и творческих успехов!</a:t>
            </a:r>
          </a:p>
          <a:p>
            <a:pPr algn="r"/>
            <a:r>
              <a:rPr lang="ru-RU" sz="48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               </a:t>
            </a:r>
          </a:p>
          <a:p>
            <a:endParaRPr lang="ru-RU" sz="4800" i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rebenok-s-knigoi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468" y="2865437"/>
            <a:ext cx="4565045" cy="3518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1472" y="714356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Что такое мнемотехника ? Её актуальность.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2910" y="1500175"/>
            <a:ext cx="80010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Мнемотика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искусство запоминания, совокупность приемов и способов, облегчающих запоминание и увеличивающих объём памяти путем образования искусственных ассоциаций.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Мнемотехника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это система методов и приемов, обеспечивающих эффективное запоминание, сохранение и воспроизведение информации.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3357562"/>
            <a:ext cx="79296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мнемотехники для дошкольников обусловлена тем, что как раз в этом возрасте у детей преобладает зрительно-образная память. Чаще всего запоминание происходит непроизвольно, просто потому, что какой-то предмет или явление попали в поле зрения ребенка. Если же он будет пытаться выучить и запомнить то, что не подкреплено наглядной картинкой, нечто абстрактное, то на успех рассчитывать не стоит.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58" y="785794"/>
            <a:ext cx="8501122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П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очему нужно использовать мнемотехнику в детском саду?</a:t>
            </a:r>
            <a:endParaRPr lang="ru-RU" sz="2400" b="1" i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57554" y="1714488"/>
            <a:ext cx="2286016" cy="150019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Неумение согласовывать слова в предложении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1928802"/>
            <a:ext cx="3000396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Нарушение звукопроизношения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57290" y="3786190"/>
            <a:ext cx="2928958" cy="17145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Неспособность правильно регулировать темп и громкость речи.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4348" y="1928802"/>
            <a:ext cx="2286016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21299999" rev="0"/>
              </a:camera>
              <a:lightRig rig="threePt" dir="t"/>
            </a:scene3d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Маленький словарный запас.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>
            <a:endCxn id="14" idx="0"/>
          </p:cNvCxnSpPr>
          <p:nvPr/>
        </p:nvCxnSpPr>
        <p:spPr>
          <a:xfrm rot="5400000">
            <a:off x="1821637" y="1250141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8" idx="0"/>
          </p:cNvCxnSpPr>
          <p:nvPr/>
        </p:nvCxnSpPr>
        <p:spPr>
          <a:xfrm rot="5400000">
            <a:off x="4251323" y="1464455"/>
            <a:ext cx="499272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6607983" y="1250141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13" idx="0"/>
          </p:cNvCxnSpPr>
          <p:nvPr/>
        </p:nvCxnSpPr>
        <p:spPr>
          <a:xfrm rot="5400000">
            <a:off x="1768060" y="2196694"/>
            <a:ext cx="2643205" cy="5357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5643570" y="3786190"/>
            <a:ext cx="2286016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dirty="0" smtClean="0">
                <a:solidFill>
                  <a:schemeClr val="tx1"/>
                </a:solidFill>
              </a:rPr>
              <a:t>Неспособность построить монолог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rot="16200000" flipH="1">
            <a:off x="4607719" y="2250273"/>
            <a:ext cx="250033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57356" y="500042"/>
            <a:ext cx="5429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Мнемотехника помогает развивать: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8860" y="1643050"/>
            <a:ext cx="1714512" cy="5000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Внимание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1472" y="2643182"/>
            <a:ext cx="1714512" cy="571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Мелкую моторику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57224" y="4286256"/>
            <a:ext cx="1714512" cy="571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Логическое мышление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298" y="5143512"/>
            <a:ext cx="1714512" cy="571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Развивает кругозор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57752" y="4929198"/>
            <a:ext cx="207170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Зрительную и слуховую память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643702" y="4214818"/>
            <a:ext cx="1714512" cy="571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Воображение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15140" y="2643182"/>
            <a:ext cx="1714512" cy="571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Интерес к обучению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929190" y="1643050"/>
            <a:ext cx="1714512" cy="5000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Усидчивость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43306" y="3143248"/>
            <a:ext cx="1857388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Развивает все стороны речи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6200000">
            <a:off x="4392934" y="1607802"/>
            <a:ext cx="282367" cy="6386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5400000">
            <a:off x="4338211" y="5162988"/>
            <a:ext cx="366391" cy="4703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3324056">
            <a:off x="7349010" y="4700859"/>
            <a:ext cx="285752" cy="10194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7929586" y="3286124"/>
            <a:ext cx="323762" cy="857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18843031">
            <a:off x="7018207" y="1712284"/>
            <a:ext cx="285752" cy="10194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rot="10800000">
            <a:off x="1214414" y="3214686"/>
            <a:ext cx="357190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8273709">
            <a:off x="1963388" y="4825320"/>
            <a:ext cx="359438" cy="6677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3424810">
            <a:off x="1724933" y="1699165"/>
            <a:ext cx="357190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 rot="16200000" flipV="1">
            <a:off x="3393273" y="2250273"/>
            <a:ext cx="100013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7" idx="1"/>
            <a:endCxn id="9" idx="3"/>
          </p:cNvCxnSpPr>
          <p:nvPr/>
        </p:nvCxnSpPr>
        <p:spPr>
          <a:xfrm rot="10800000">
            <a:off x="2285984" y="2928935"/>
            <a:ext cx="1357322" cy="6072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0" idx="3"/>
          </p:cNvCxnSpPr>
          <p:nvPr/>
        </p:nvCxnSpPr>
        <p:spPr>
          <a:xfrm rot="10800000" flipV="1">
            <a:off x="2571736" y="3786190"/>
            <a:ext cx="1071570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3214678" y="4143380"/>
            <a:ext cx="1143008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6200000" flipH="1">
            <a:off x="4893471" y="4036223"/>
            <a:ext cx="92869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endCxn id="13" idx="1"/>
          </p:cNvCxnSpPr>
          <p:nvPr/>
        </p:nvCxnSpPr>
        <p:spPr>
          <a:xfrm>
            <a:off x="5500694" y="3786190"/>
            <a:ext cx="1143008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7" idx="3"/>
            <a:endCxn id="14" idx="1"/>
          </p:cNvCxnSpPr>
          <p:nvPr/>
        </p:nvCxnSpPr>
        <p:spPr>
          <a:xfrm flipV="1">
            <a:off x="5500694" y="2928934"/>
            <a:ext cx="1214446" cy="6072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 flipH="1" flipV="1">
            <a:off x="4822033" y="2250273"/>
            <a:ext cx="857256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57356" y="500042"/>
            <a:ext cx="54292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Схемы служат своеобразным зрительным планом для создания монологов, помогают детям выстраивать:</a:t>
            </a: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2910" y="3000372"/>
            <a:ext cx="2571768" cy="11430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Строение рассказа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85918" y="4714884"/>
            <a:ext cx="6000792" cy="12858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Лексико-грамматическую наполняемость рассказа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72066" y="2928934"/>
            <a:ext cx="3714776" cy="12144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Последовательность рассказа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Прямая со стрелкой 39"/>
          <p:cNvCxnSpPr>
            <a:endCxn id="9" idx="0"/>
          </p:cNvCxnSpPr>
          <p:nvPr/>
        </p:nvCxnSpPr>
        <p:spPr>
          <a:xfrm rot="10800000" flipV="1">
            <a:off x="1928794" y="2500306"/>
            <a:ext cx="157163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endCxn id="17" idx="0"/>
          </p:cNvCxnSpPr>
          <p:nvPr/>
        </p:nvCxnSpPr>
        <p:spPr>
          <a:xfrm>
            <a:off x="5214942" y="2500306"/>
            <a:ext cx="171451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5400000">
            <a:off x="3321835" y="3607595"/>
            <a:ext cx="221457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6" name="TextBox 5"/>
          <p:cNvSpPr txBox="1"/>
          <p:nvPr/>
        </p:nvSpPr>
        <p:spPr>
          <a:xfrm>
            <a:off x="2571736" y="428604"/>
            <a:ext cx="4429156" cy="1200329"/>
          </a:xfrm>
          <a:prstGeom prst="rect">
            <a:avLst/>
          </a:prstGeom>
          <a:ln cmpd="dbl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Структура мнемотехники (строится от простого к сложному)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1714488"/>
            <a:ext cx="2857520" cy="100013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МНЕМОКВАДРАТЫ</a:t>
            </a:r>
          </a:p>
          <a:p>
            <a:pPr algn="ctr"/>
            <a:endParaRPr lang="ru-RU" sz="1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29190" y="5000636"/>
            <a:ext cx="3143272" cy="12144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i="1" dirty="0" smtClean="0">
                <a:solidFill>
                  <a:srgbClr val="C00000"/>
                </a:solidFill>
              </a:rPr>
              <a:t>МНЕМОТАБЛИЦА</a:t>
            </a:r>
          </a:p>
          <a:p>
            <a:pPr algn="ctr"/>
            <a:endParaRPr lang="ru-RU" sz="1400" b="1" i="1" dirty="0" smtClean="0">
              <a:solidFill>
                <a:srgbClr val="C0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298" y="3286124"/>
            <a:ext cx="3000396" cy="11430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МНЕМОДОРОЖКА</a:t>
            </a:r>
          </a:p>
          <a:p>
            <a:pPr algn="ctr"/>
            <a:endParaRPr lang="ru-RU" sz="1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2928926" y="2786058"/>
            <a:ext cx="7143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5357818" y="4500570"/>
            <a:ext cx="45719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286000" y="275189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24744"/>
            <a:ext cx="7046828" cy="4553913"/>
          </a:xfrm>
          <a:prstGeom prst="rect">
            <a:avLst/>
          </a:prstGeom>
          <a:ln w="38100" cap="flat" cmpd="sng" algn="ctr">
            <a:solidFill>
              <a:schemeClr val="lt1"/>
            </a:solidFill>
            <a:prstDash val="solid"/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42976" y="714356"/>
            <a:ext cx="6929486" cy="58477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Мнемотаблица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1571612"/>
            <a:ext cx="3137492" cy="4389068"/>
          </a:xfrm>
          <a:prstGeom prst="rect">
            <a:avLst/>
          </a:prstGeom>
        </p:spPr>
      </p:pic>
      <p:pic>
        <p:nvPicPr>
          <p:cNvPr id="10" name="Рисунок 9" descr="5-5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1928802"/>
            <a:ext cx="4244414" cy="3668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532</Words>
  <Application>Microsoft Office PowerPoint</Application>
  <PresentationFormat>Экран (4:3)</PresentationFormat>
  <Paragraphs>75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Arial Black</vt:lpstr>
      <vt:lpstr>Bookman Old Style</vt:lpstr>
      <vt:lpstr>Calibri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</cp:lastModifiedBy>
  <cp:revision>140</cp:revision>
  <dcterms:modified xsi:type="dcterms:W3CDTF">2021-11-30T09:01:54Z</dcterms:modified>
</cp:coreProperties>
</file>