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1" r:id="rId6"/>
    <p:sldId id="260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1FBF6-B4A2-4453-9FAA-040247CE9B80}" type="datetimeFigureOut">
              <a:rPr lang="ru-RU" smtClean="0"/>
              <a:t>19.09.2022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6E67C-372F-4589-9D1F-19C097F8A2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47008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1FBF6-B4A2-4453-9FAA-040247CE9B80}" type="datetimeFigureOut">
              <a:rPr lang="ru-RU" smtClean="0"/>
              <a:t>19.09.2022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6E67C-372F-4589-9D1F-19C097F8A2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1766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1FBF6-B4A2-4453-9FAA-040247CE9B80}" type="datetimeFigureOut">
              <a:rPr lang="ru-RU" smtClean="0"/>
              <a:t>19.09.2022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6E67C-372F-4589-9D1F-19C097F8A2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45331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1FBF6-B4A2-4453-9FAA-040247CE9B80}" type="datetimeFigureOut">
              <a:rPr lang="ru-RU" smtClean="0"/>
              <a:t>19.09.2022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6E67C-372F-4589-9D1F-19C097F8A2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26060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1FBF6-B4A2-4453-9FAA-040247CE9B80}" type="datetimeFigureOut">
              <a:rPr lang="ru-RU" smtClean="0"/>
              <a:t>19.09.2022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6E67C-372F-4589-9D1F-19C097F8A2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11120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1FBF6-B4A2-4453-9FAA-040247CE9B80}" type="datetimeFigureOut">
              <a:rPr lang="ru-RU" smtClean="0"/>
              <a:t>19.09.2022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6E67C-372F-4589-9D1F-19C097F8A2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91310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1FBF6-B4A2-4453-9FAA-040247CE9B80}" type="datetimeFigureOut">
              <a:rPr lang="ru-RU" smtClean="0"/>
              <a:t>19.09.2022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6E67C-372F-4589-9D1F-19C097F8A2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35957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1FBF6-B4A2-4453-9FAA-040247CE9B80}" type="datetimeFigureOut">
              <a:rPr lang="ru-RU" smtClean="0"/>
              <a:t>19.09.2022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6E67C-372F-4589-9D1F-19C097F8A2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80442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1FBF6-B4A2-4453-9FAA-040247CE9B80}" type="datetimeFigureOut">
              <a:rPr lang="ru-RU" smtClean="0"/>
              <a:t>19.09.2022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6E67C-372F-4589-9D1F-19C097F8A2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82397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1FBF6-B4A2-4453-9FAA-040247CE9B80}" type="datetimeFigureOut">
              <a:rPr lang="ru-RU" smtClean="0"/>
              <a:t>19.09.2022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6E67C-372F-4589-9D1F-19C097F8A2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54174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1FBF6-B4A2-4453-9FAA-040247CE9B80}" type="datetimeFigureOut">
              <a:rPr lang="ru-RU" smtClean="0"/>
              <a:t>19.09.2022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6E67C-372F-4589-9D1F-19C097F8A2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87864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71000"/>
            <a:lum/>
          </a:blip>
          <a:srcRect/>
          <a:stretch>
            <a:fillRect l="-5000" t="-6000" r="-5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11FBF6-B4A2-4453-9FAA-040247CE9B80}" type="datetimeFigureOut">
              <a:rPr lang="ru-RU" smtClean="0"/>
              <a:t>19.09.2022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06E67C-372F-4589-9D1F-19C097F8A2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70642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924175" y="105460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900" dirty="0">
                <a:solidFill>
                  <a:schemeClr val="bg2">
                    <a:lumMod val="25000"/>
                  </a:schemeClr>
                </a:solidFill>
              </a:rPr>
              <a:t>Республика Карелия </a:t>
            </a:r>
          </a:p>
          <a:p>
            <a:pPr lvl="0" algn="ctr"/>
            <a:r>
              <a:rPr lang="ru-RU" sz="900" dirty="0">
                <a:solidFill>
                  <a:schemeClr val="bg2">
                    <a:lumMod val="25000"/>
                  </a:schemeClr>
                </a:solidFill>
              </a:rPr>
              <a:t>Администрация Петрозаводского городского округа</a:t>
            </a:r>
          </a:p>
          <a:p>
            <a:pPr lvl="0" algn="ctr"/>
            <a:r>
              <a:rPr lang="ru-RU" sz="900" dirty="0">
                <a:solidFill>
                  <a:schemeClr val="bg2">
                    <a:lumMod val="25000"/>
                  </a:schemeClr>
                </a:solidFill>
              </a:rPr>
              <a:t> муниципальное бюджетное дошкольное образовательное учреждение Петрозаводского городского округа  </a:t>
            </a:r>
            <a:br>
              <a:rPr lang="ru-RU" sz="900" dirty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900" dirty="0">
                <a:solidFill>
                  <a:schemeClr val="bg2">
                    <a:lumMod val="25000"/>
                  </a:schemeClr>
                </a:solidFill>
              </a:rPr>
              <a:t>«Финно-угорский детский сад комбинированного вида № 20 «Лумикелло»</a:t>
            </a:r>
            <a:endParaRPr lang="ru-RU" sz="9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116387" y="5992044"/>
            <a:ext cx="293617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Автор:</a:t>
            </a:r>
          </a:p>
          <a:p>
            <a:pPr algn="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Ванюкова Светлана Леонидовна,</a:t>
            </a:r>
          </a:p>
          <a:p>
            <a:pPr algn="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старший воспитатель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857875" y="3273768"/>
            <a:ext cx="485775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Мастер-класс по изготовлению куклы </a:t>
            </a:r>
            <a:r>
              <a:rPr lang="ru-RU" sz="40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Рябинка</a:t>
            </a:r>
            <a:endParaRPr lang="ru-RU" sz="4000" b="1" dirty="0"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344" y="2413629"/>
            <a:ext cx="5263662" cy="39477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744542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3516" y="1899139"/>
            <a:ext cx="4712676" cy="353450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33"/>
          <a:stretch/>
        </p:blipFill>
        <p:spPr>
          <a:xfrm>
            <a:off x="6403730" y="1899139"/>
            <a:ext cx="4855063" cy="353450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230924" y="5380892"/>
            <a:ext cx="97330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Повязываем кукле на голову платок.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Украшаем куклу бусами из рябины.</a:t>
            </a:r>
            <a:endParaRPr lang="ru-RU" sz="2800" b="1" dirty="0"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32375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4107" y="2242039"/>
            <a:ext cx="11509131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	В древние времена славяне верили в злых духов. Придавали особое значение домашнему очагу, хранили, оберегали жилище, считая дом – основой благополучной жизни. В помощь себе для спасения от дурного глаза придумывали различные обереги.</a:t>
            </a:r>
          </a:p>
          <a:p>
            <a:pPr algn="just"/>
            <a:r>
              <a:rPr lang="ru-RU" sz="3200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	Одним из оберегов являлась рябина. Около каждого дома в старину обязательно сажали это дерево. </a:t>
            </a:r>
            <a:r>
              <a:rPr lang="ru-RU" sz="3200" dirty="0">
                <a:solidFill>
                  <a:srgbClr val="C00000"/>
                </a:solidFill>
                <a:latin typeface="Comic Sans MS" panose="030F0702030302020204" pitchFamily="66" charset="0"/>
              </a:rPr>
              <a:t>Рябина, посаженная у крыльца – оберег от злого умысла и </a:t>
            </a:r>
            <a:r>
              <a:rPr lang="ru-RU" sz="3200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несчастий.</a:t>
            </a: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96258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654" y="2189286"/>
            <a:ext cx="11509131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	Из рябиновой древесины изготавливали различные обереги, амулеты, ягоды добавляли в пищу. Путники брали в дорогу рябиновые посохи. Больной человек для исцеления должен был пролезть сквозь рябиновый куст. </a:t>
            </a:r>
          </a:p>
          <a:p>
            <a:pPr algn="just"/>
            <a:r>
              <a:rPr lang="ru-RU" sz="3200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	Каждую осень к 23 сентября (именины священного дерева рябины) хозяйки мастерили куклу Рябинку. 	Располагали ее у входа  в жилище. Заходя в дом, человек с недобрыми намерениями чувствовал себя неуютно и беспокойно.</a:t>
            </a: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491207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74140" y="1903901"/>
            <a:ext cx="3651006" cy="486800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846884" y="2962532"/>
            <a:ext cx="6189785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Нам потребуются:</a:t>
            </a:r>
          </a:p>
          <a:p>
            <a:pPr marL="285750" indent="-285750">
              <a:buFontTx/>
              <a:buChar char="-"/>
            </a:pPr>
            <a:r>
              <a:rPr lang="ru-RU" dirty="0" smtClean="0">
                <a:solidFill>
                  <a:srgbClr val="002060"/>
                </a:solidFill>
              </a:rPr>
              <a:t>Лоскут </a:t>
            </a:r>
            <a:r>
              <a:rPr lang="ru-RU" dirty="0" smtClean="0">
                <a:solidFill>
                  <a:srgbClr val="002060"/>
                </a:solidFill>
              </a:rPr>
              <a:t>ткани белого цвета (для головы) </a:t>
            </a:r>
            <a:r>
              <a:rPr lang="ru-RU" dirty="0" smtClean="0">
                <a:solidFill>
                  <a:srgbClr val="002060"/>
                </a:solidFill>
              </a:rPr>
              <a:t>13 </a:t>
            </a:r>
            <a:r>
              <a:rPr lang="ru-RU" dirty="0" smtClean="0">
                <a:solidFill>
                  <a:srgbClr val="002060"/>
                </a:solidFill>
              </a:rPr>
              <a:t>см * </a:t>
            </a:r>
            <a:r>
              <a:rPr lang="ru-RU" dirty="0" smtClean="0">
                <a:solidFill>
                  <a:srgbClr val="002060"/>
                </a:solidFill>
              </a:rPr>
              <a:t>13 </a:t>
            </a:r>
            <a:r>
              <a:rPr lang="ru-RU" dirty="0" smtClean="0">
                <a:solidFill>
                  <a:srgbClr val="002060"/>
                </a:solidFill>
              </a:rPr>
              <a:t>см;</a:t>
            </a:r>
          </a:p>
          <a:p>
            <a:pPr marL="285750" indent="-285750">
              <a:buFontTx/>
              <a:buChar char="-"/>
            </a:pPr>
            <a:r>
              <a:rPr lang="ru-RU" dirty="0" smtClean="0">
                <a:solidFill>
                  <a:srgbClr val="002060"/>
                </a:solidFill>
              </a:rPr>
              <a:t>Лоскут </a:t>
            </a:r>
            <a:r>
              <a:rPr lang="ru-RU" dirty="0" smtClean="0">
                <a:solidFill>
                  <a:srgbClr val="002060"/>
                </a:solidFill>
              </a:rPr>
              <a:t>цветной ткани (</a:t>
            </a:r>
            <a:r>
              <a:rPr lang="ru-RU" dirty="0" smtClean="0">
                <a:solidFill>
                  <a:srgbClr val="002060"/>
                </a:solidFill>
              </a:rPr>
              <a:t>для </a:t>
            </a:r>
            <a:r>
              <a:rPr lang="ru-RU" dirty="0" smtClean="0">
                <a:solidFill>
                  <a:srgbClr val="002060"/>
                </a:solidFill>
              </a:rPr>
              <a:t>рук</a:t>
            </a:r>
            <a:r>
              <a:rPr lang="ru-RU" dirty="0" smtClean="0">
                <a:solidFill>
                  <a:srgbClr val="002060"/>
                </a:solidFill>
              </a:rPr>
              <a:t>) </a:t>
            </a:r>
            <a:r>
              <a:rPr lang="ru-RU" dirty="0" smtClean="0">
                <a:solidFill>
                  <a:srgbClr val="002060"/>
                </a:solidFill>
              </a:rPr>
              <a:t>11 </a:t>
            </a:r>
            <a:r>
              <a:rPr lang="ru-RU" dirty="0" smtClean="0">
                <a:solidFill>
                  <a:srgbClr val="002060"/>
                </a:solidFill>
              </a:rPr>
              <a:t>см * </a:t>
            </a:r>
            <a:r>
              <a:rPr lang="ru-RU" dirty="0" smtClean="0">
                <a:solidFill>
                  <a:srgbClr val="002060"/>
                </a:solidFill>
              </a:rPr>
              <a:t>5 см (2 шт.);</a:t>
            </a:r>
            <a:endParaRPr lang="ru-RU" dirty="0" smtClean="0">
              <a:solidFill>
                <a:srgbClr val="002060"/>
              </a:solidFill>
            </a:endParaRPr>
          </a:p>
          <a:p>
            <a:pPr marL="285750" indent="-285750">
              <a:buFontTx/>
              <a:buChar char="-"/>
            </a:pPr>
            <a:r>
              <a:rPr lang="ru-RU" dirty="0" smtClean="0">
                <a:solidFill>
                  <a:srgbClr val="002060"/>
                </a:solidFill>
              </a:rPr>
              <a:t>Лоскут </a:t>
            </a:r>
            <a:r>
              <a:rPr lang="ru-RU" dirty="0" smtClean="0">
                <a:solidFill>
                  <a:srgbClr val="002060"/>
                </a:solidFill>
              </a:rPr>
              <a:t>цветной ткани (для платья) 9 </a:t>
            </a:r>
            <a:r>
              <a:rPr lang="ru-RU" dirty="0" smtClean="0">
                <a:solidFill>
                  <a:srgbClr val="002060"/>
                </a:solidFill>
              </a:rPr>
              <a:t>см * </a:t>
            </a:r>
            <a:r>
              <a:rPr lang="ru-RU" dirty="0" smtClean="0">
                <a:solidFill>
                  <a:srgbClr val="002060"/>
                </a:solidFill>
              </a:rPr>
              <a:t>15 см (2 шт.);</a:t>
            </a:r>
            <a:endParaRPr lang="ru-RU" dirty="0" smtClean="0">
              <a:solidFill>
                <a:srgbClr val="002060"/>
              </a:solidFill>
            </a:endParaRPr>
          </a:p>
          <a:p>
            <a:pPr marL="285750" indent="-285750">
              <a:buFontTx/>
              <a:buChar char="-"/>
            </a:pPr>
            <a:r>
              <a:rPr lang="ru-RU" dirty="0" smtClean="0">
                <a:solidFill>
                  <a:srgbClr val="002060"/>
                </a:solidFill>
              </a:rPr>
              <a:t> Лоскут </a:t>
            </a:r>
            <a:r>
              <a:rPr lang="ru-RU" dirty="0" smtClean="0">
                <a:solidFill>
                  <a:srgbClr val="002060"/>
                </a:solidFill>
              </a:rPr>
              <a:t>цветной ткани (для передника) 5 </a:t>
            </a:r>
            <a:r>
              <a:rPr lang="ru-RU" dirty="0" smtClean="0">
                <a:solidFill>
                  <a:srgbClr val="002060"/>
                </a:solidFill>
              </a:rPr>
              <a:t>см * </a:t>
            </a:r>
            <a:r>
              <a:rPr lang="ru-RU" dirty="0" smtClean="0">
                <a:solidFill>
                  <a:srgbClr val="002060"/>
                </a:solidFill>
              </a:rPr>
              <a:t>12 </a:t>
            </a:r>
            <a:r>
              <a:rPr lang="ru-RU" dirty="0" smtClean="0">
                <a:solidFill>
                  <a:srgbClr val="002060"/>
                </a:solidFill>
              </a:rPr>
              <a:t>см;</a:t>
            </a:r>
          </a:p>
          <a:p>
            <a:pPr marL="285750" indent="-285750">
              <a:buFontTx/>
              <a:buChar char="-"/>
            </a:pPr>
            <a:r>
              <a:rPr lang="ru-RU" dirty="0" smtClean="0">
                <a:solidFill>
                  <a:srgbClr val="002060"/>
                </a:solidFill>
              </a:rPr>
              <a:t>Лоскут </a:t>
            </a:r>
            <a:r>
              <a:rPr lang="ru-RU" dirty="0" smtClean="0">
                <a:solidFill>
                  <a:srgbClr val="002060"/>
                </a:solidFill>
              </a:rPr>
              <a:t>цветной ткани треугольной формы (для платка) </a:t>
            </a:r>
          </a:p>
          <a:p>
            <a:pPr algn="r"/>
            <a:r>
              <a:rPr lang="ru-RU" dirty="0" smtClean="0">
                <a:solidFill>
                  <a:srgbClr val="002060"/>
                </a:solidFill>
              </a:rPr>
              <a:t>12 </a:t>
            </a:r>
            <a:r>
              <a:rPr lang="ru-RU" dirty="0" smtClean="0">
                <a:solidFill>
                  <a:srgbClr val="002060"/>
                </a:solidFill>
              </a:rPr>
              <a:t>см * </a:t>
            </a:r>
            <a:r>
              <a:rPr lang="ru-RU" dirty="0" smtClean="0">
                <a:solidFill>
                  <a:srgbClr val="002060"/>
                </a:solidFill>
              </a:rPr>
              <a:t>12 </a:t>
            </a:r>
            <a:r>
              <a:rPr lang="ru-RU" dirty="0" smtClean="0">
                <a:solidFill>
                  <a:srgbClr val="002060"/>
                </a:solidFill>
              </a:rPr>
              <a:t>см;</a:t>
            </a:r>
          </a:p>
          <a:p>
            <a:pPr marL="285750" indent="-285750">
              <a:buFontTx/>
              <a:buChar char="-"/>
            </a:pPr>
            <a:r>
              <a:rPr lang="ru-RU" dirty="0" smtClean="0">
                <a:solidFill>
                  <a:srgbClr val="002060"/>
                </a:solidFill>
              </a:rPr>
              <a:t>Вата</a:t>
            </a:r>
            <a:r>
              <a:rPr lang="ru-RU" dirty="0" smtClean="0">
                <a:solidFill>
                  <a:srgbClr val="002060"/>
                </a:solidFill>
              </a:rPr>
              <a:t>;</a:t>
            </a:r>
          </a:p>
          <a:p>
            <a:pPr marL="285750" indent="-285750">
              <a:buFontTx/>
              <a:buChar char="-"/>
            </a:pPr>
            <a:r>
              <a:rPr lang="ru-RU" dirty="0" smtClean="0">
                <a:solidFill>
                  <a:srgbClr val="002060"/>
                </a:solidFill>
              </a:rPr>
              <a:t>Красная нить;</a:t>
            </a:r>
          </a:p>
          <a:p>
            <a:pPr marL="285750" indent="-285750">
              <a:buFontTx/>
              <a:buChar char="-"/>
            </a:pPr>
            <a:r>
              <a:rPr lang="ru-RU" dirty="0" smtClean="0">
                <a:solidFill>
                  <a:srgbClr val="002060"/>
                </a:solidFill>
              </a:rPr>
              <a:t>Веточки </a:t>
            </a:r>
            <a:r>
              <a:rPr lang="ru-RU" dirty="0" smtClean="0">
                <a:solidFill>
                  <a:srgbClr val="002060"/>
                </a:solidFill>
              </a:rPr>
              <a:t>рябины 2 шт. (длина 17 см и 11 см).</a:t>
            </a:r>
            <a:endParaRPr lang="ru-RU" dirty="0" smtClean="0">
              <a:solidFill>
                <a:srgbClr val="002060"/>
              </a:solidFill>
            </a:endParaRPr>
          </a:p>
          <a:p>
            <a:pPr marL="285750" indent="-285750">
              <a:buFontTx/>
              <a:buChar char="-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037090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710470" y="1429115"/>
            <a:ext cx="3387237" cy="451631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012234" y="1429117"/>
            <a:ext cx="3387236" cy="451631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230924" y="5380892"/>
            <a:ext cx="973308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Изготавливаем основу куклы. Накладываем друг на друга веточки рябины, фиксируем их, обматывая красной нитью между собой крест на крест.</a:t>
            </a:r>
            <a:endParaRPr lang="ru-RU" sz="2800" b="1" dirty="0"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36377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623645" y="1579687"/>
            <a:ext cx="3235569" cy="431409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9577" y="2118948"/>
            <a:ext cx="4314092" cy="323556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230924" y="5380892"/>
            <a:ext cx="973308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Изготавливаем голову. Сверху кладем вату, покрываем белой тканью, стягиваем на уровне шеи, обматываем красной нитью. </a:t>
            </a:r>
            <a:endParaRPr lang="ru-RU" sz="2800" b="1" dirty="0"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89370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576386" y="1631339"/>
            <a:ext cx="3163033" cy="421737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273801" y="1631339"/>
            <a:ext cx="3163033" cy="421737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48407" y="5398476"/>
            <a:ext cx="1123070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Изготавливаем руки куклы. Лоскут цветной ткани кладем на руки куклы со стороны спины, складываем «гармошкой», фиксируем красной нитью. Повторяем с лицевой стороны.</a:t>
            </a:r>
            <a:endParaRPr lang="ru-RU" sz="2800" b="1" dirty="0"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40450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0"/>
          <a:stretch/>
        </p:blipFill>
        <p:spPr>
          <a:xfrm rot="16200000">
            <a:off x="1815286" y="1457647"/>
            <a:ext cx="3157093" cy="432581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273805" y="1514838"/>
            <a:ext cx="3163033" cy="421737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5044966"/>
            <a:ext cx="1209821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Изготавливаем платье куклы. Лоскут цветной ткани подгибаем сверху, кладем со стороны спины по длине куклы, наверху собираем ткань «гармошкой», фиксируем красной нитью. Повторяем с лицевой части куклы.</a:t>
            </a:r>
            <a:endParaRPr lang="ru-RU" sz="2800" b="1" dirty="0"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82141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745274" y="1485163"/>
            <a:ext cx="3472964" cy="463061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370" y="2063992"/>
            <a:ext cx="4630616" cy="347296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29763" y="5389684"/>
            <a:ext cx="1124536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Обматываем платье куклы красной нитью на поясе. Лоскут цветной ткани подгибаем сверху, прикладываем к поясу, собираем «гармошкой», фиксируем красной нитью. </a:t>
            </a:r>
            <a:endParaRPr lang="ru-RU" sz="2800" b="1" dirty="0"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990001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</TotalTime>
  <Words>269</Words>
  <Application>Microsoft Office PowerPoint</Application>
  <PresentationFormat>Широкоэкранный</PresentationFormat>
  <Paragraphs>28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Comic Sans MS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СВ</dc:creator>
  <cp:lastModifiedBy>СВ</cp:lastModifiedBy>
  <cp:revision>7</cp:revision>
  <dcterms:created xsi:type="dcterms:W3CDTF">2022-09-19T19:11:23Z</dcterms:created>
  <dcterms:modified xsi:type="dcterms:W3CDTF">2022-09-19T20:40:24Z</dcterms:modified>
</cp:coreProperties>
</file>