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25"/>
  </p:notesMasterIdLst>
  <p:sldIdLst>
    <p:sldId id="306" r:id="rId2"/>
    <p:sldId id="362" r:id="rId3"/>
    <p:sldId id="364" r:id="rId4"/>
    <p:sldId id="316" r:id="rId5"/>
    <p:sldId id="379" r:id="rId6"/>
    <p:sldId id="380" r:id="rId7"/>
    <p:sldId id="381" r:id="rId8"/>
    <p:sldId id="363" r:id="rId9"/>
    <p:sldId id="366" r:id="rId10"/>
    <p:sldId id="367" r:id="rId11"/>
    <p:sldId id="310" r:id="rId12"/>
    <p:sldId id="323" r:id="rId13"/>
    <p:sldId id="324" r:id="rId14"/>
    <p:sldId id="376" r:id="rId15"/>
    <p:sldId id="330" r:id="rId16"/>
    <p:sldId id="331" r:id="rId17"/>
    <p:sldId id="360" r:id="rId18"/>
    <p:sldId id="342" r:id="rId19"/>
    <p:sldId id="337" r:id="rId20"/>
    <p:sldId id="334" r:id="rId21"/>
    <p:sldId id="338" r:id="rId22"/>
    <p:sldId id="339" r:id="rId23"/>
    <p:sldId id="34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3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99D774-0E85-4A11-92C9-55FB915536A3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F9D9A3-B7D5-4DE7-99D2-14E1DD62BC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1841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9D9A3-B7D5-4DE7-99D2-14E1DD62BCBB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9559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19A8-8868-4DD1-9120-129473EB57BC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127F5-7925-4DD7-84EC-66A2000BA9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8552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19A8-8868-4DD1-9120-129473EB57BC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127F5-7925-4DD7-84EC-66A2000BA9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3958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19A8-8868-4DD1-9120-129473EB57BC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127F5-7925-4DD7-84EC-66A2000BA9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9202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19A8-8868-4DD1-9120-129473EB57BC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127F5-7925-4DD7-84EC-66A2000BA9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5391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19A8-8868-4DD1-9120-129473EB57BC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127F5-7925-4DD7-84EC-66A2000BA9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3090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19A8-8868-4DD1-9120-129473EB57BC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127F5-7925-4DD7-84EC-66A2000BA9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2009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19A8-8868-4DD1-9120-129473EB57BC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127F5-7925-4DD7-84EC-66A2000BA9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1168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19A8-8868-4DD1-9120-129473EB57BC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127F5-7925-4DD7-84EC-66A2000BA9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0897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19A8-8868-4DD1-9120-129473EB57BC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127F5-7925-4DD7-84EC-66A2000BA9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5232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19A8-8868-4DD1-9120-129473EB57BC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127F5-7925-4DD7-84EC-66A2000BA9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5160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19A8-8868-4DD1-9120-129473EB57BC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127F5-7925-4DD7-84EC-66A2000BA9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6794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A319A8-8868-4DD1-9120-129473EB57BC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127F5-7925-4DD7-84EC-66A2000BA9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0064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http://www.intellect-invest.org.ua/include/images/09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http://www.intellect-invest.org.ua/include/images/09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_________Microsoft_Office_Word1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57190"/>
            <a:ext cx="7772400" cy="64294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2400" b="1" kern="0" dirty="0" smtClean="0">
                <a:solidFill>
                  <a:srgbClr val="002060"/>
                </a:solidFill>
                <a:latin typeface="Times New Roman"/>
              </a:rPr>
              <a:t>МАОУ «</a:t>
            </a:r>
            <a:r>
              <a:rPr lang="ru-RU" sz="2400" b="1" kern="0" dirty="0" err="1" smtClean="0">
                <a:solidFill>
                  <a:srgbClr val="002060"/>
                </a:solidFill>
                <a:latin typeface="Times New Roman"/>
              </a:rPr>
              <a:t>Голышмановская</a:t>
            </a:r>
            <a:r>
              <a:rPr lang="ru-RU" sz="2400" b="1" kern="0" dirty="0" smtClean="0">
                <a:solidFill>
                  <a:srgbClr val="002060"/>
                </a:solidFill>
                <a:latin typeface="Times New Roman"/>
              </a:rPr>
              <a:t> СОШ №1»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285860"/>
            <a:ext cx="8715436" cy="5072098"/>
          </a:xfrm>
        </p:spPr>
        <p:txBody>
          <a:bodyPr>
            <a:noAutofit/>
          </a:bodyPr>
          <a:lstStyle/>
          <a:p>
            <a:endParaRPr lang="ru-RU" sz="2000" b="1" dirty="0" smtClean="0">
              <a:solidFill>
                <a:schemeClr val="tx1"/>
              </a:solidFill>
            </a:endParaRPr>
          </a:p>
          <a:p>
            <a:r>
              <a:rPr lang="ru-RU" b="1" kern="0" dirty="0" smtClean="0">
                <a:solidFill>
                  <a:srgbClr val="FF0000"/>
                </a:solidFill>
                <a:latin typeface="Times New Roman"/>
              </a:rPr>
              <a:t> </a:t>
            </a:r>
          </a:p>
          <a:p>
            <a:r>
              <a:rPr lang="ru-RU" b="1" kern="0" dirty="0" smtClean="0">
                <a:solidFill>
                  <a:srgbClr val="FF0000"/>
                </a:solidFill>
                <a:latin typeface="Times New Roman"/>
              </a:rPr>
              <a:t>«</a:t>
            </a:r>
            <a:r>
              <a:rPr lang="ru-RU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Формирование читательской  </a:t>
            </a:r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</a:rPr>
              <a:t>грамотности </a:t>
            </a:r>
            <a:r>
              <a:rPr lang="ru-RU" dirty="0" smtClean="0">
                <a:solidFill>
                  <a:srgbClr val="FF0000"/>
                </a:solidFill>
              </a:rPr>
              <a:t>в урочной и внеурочной деятельности».</a:t>
            </a:r>
            <a:endParaRPr lang="ru-RU" sz="2000" kern="0" dirty="0" smtClean="0">
              <a:solidFill>
                <a:srgbClr val="FF0000"/>
              </a:solidFill>
              <a:latin typeface="Times New Roman"/>
            </a:endParaRPr>
          </a:p>
          <a:p>
            <a:pPr lvl="0" fontAlgn="base">
              <a:spcAft>
                <a:spcPct val="0"/>
              </a:spcAft>
              <a:defRPr/>
            </a:pPr>
            <a:endParaRPr lang="ru-RU" sz="2000" kern="0" dirty="0">
              <a:solidFill>
                <a:srgbClr val="002060"/>
              </a:solidFill>
              <a:latin typeface="Times New Roman"/>
            </a:endParaRPr>
          </a:p>
          <a:p>
            <a:pPr lvl="0" fontAlgn="base">
              <a:spcAft>
                <a:spcPct val="0"/>
              </a:spcAft>
              <a:defRPr/>
            </a:pPr>
            <a:r>
              <a:rPr lang="ru-RU" sz="2000" kern="0" dirty="0" smtClean="0">
                <a:solidFill>
                  <a:srgbClr val="002060"/>
                </a:solidFill>
                <a:latin typeface="Times New Roman"/>
              </a:rPr>
              <a:t>                                         </a:t>
            </a:r>
            <a:r>
              <a:rPr lang="ru-RU" sz="2000" kern="0" dirty="0">
                <a:solidFill>
                  <a:srgbClr val="002060"/>
                </a:solidFill>
                <a:latin typeface="Times New Roman"/>
              </a:rPr>
              <a:t>Цибуцинина Светлана Анатольевна, 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ru-RU" sz="2000" kern="0" dirty="0">
                <a:solidFill>
                  <a:srgbClr val="002060"/>
                </a:solidFill>
                <a:latin typeface="Times New Roman"/>
              </a:rPr>
              <a:t>                                учитель </a:t>
            </a:r>
            <a:r>
              <a:rPr lang="ru-RU" sz="2000" kern="0" dirty="0" smtClean="0">
                <a:solidFill>
                  <a:srgbClr val="002060"/>
                </a:solidFill>
                <a:latin typeface="Times New Roman"/>
              </a:rPr>
              <a:t>русского языка, литературы </a:t>
            </a:r>
          </a:p>
          <a:p>
            <a:pPr lvl="0" fontAlgn="base">
              <a:spcAft>
                <a:spcPct val="0"/>
              </a:spcAft>
              <a:defRPr/>
            </a:pPr>
            <a:endParaRPr lang="ru-RU" sz="2000" kern="0" dirty="0">
              <a:solidFill>
                <a:srgbClr val="002060"/>
              </a:solidFill>
              <a:latin typeface="Times New Roman"/>
            </a:endParaRPr>
          </a:p>
          <a:p>
            <a:pPr lvl="0" fontAlgn="base">
              <a:spcAft>
                <a:spcPct val="0"/>
              </a:spcAft>
              <a:defRPr/>
            </a:pPr>
            <a:endParaRPr lang="ru-RU" sz="2000" kern="0" dirty="0" smtClean="0">
              <a:solidFill>
                <a:srgbClr val="002060"/>
              </a:solidFill>
              <a:latin typeface="Times New Roman"/>
            </a:endParaRPr>
          </a:p>
          <a:p>
            <a:pPr lvl="0" fontAlgn="base">
              <a:spcAft>
                <a:spcPct val="0"/>
              </a:spcAft>
              <a:defRPr/>
            </a:pPr>
            <a:r>
              <a:rPr lang="ru-RU" sz="2000" kern="0" dirty="0" smtClean="0">
                <a:solidFill>
                  <a:srgbClr val="002060"/>
                </a:solidFill>
                <a:latin typeface="Times New Roman"/>
              </a:rPr>
              <a:t>2022 год</a:t>
            </a:r>
            <a:endParaRPr lang="ru-RU" sz="2000" kern="0" dirty="0">
              <a:solidFill>
                <a:srgbClr val="002060"/>
              </a:solidFill>
              <a:latin typeface="Times New Roman"/>
            </a:endParaRPr>
          </a:p>
          <a:p>
            <a:pPr lvl="0" fontAlgn="base">
              <a:spcAft>
                <a:spcPct val="0"/>
              </a:spcAft>
              <a:defRPr/>
            </a:pPr>
            <a:r>
              <a:rPr lang="ru-RU" sz="2000" kern="0" dirty="0">
                <a:solidFill>
                  <a:srgbClr val="002060"/>
                </a:solidFill>
                <a:latin typeface="Times New Roman"/>
              </a:rPr>
              <a:t>                                 </a:t>
            </a:r>
          </a:p>
          <a:p>
            <a:endParaRPr lang="ru-RU" sz="2000" dirty="0"/>
          </a:p>
        </p:txBody>
      </p:sp>
      <p:pic>
        <p:nvPicPr>
          <p:cNvPr id="4" name="Picture 8" descr="http://www.intellect-invest.org.ua/include/images/09.pn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214282" y="4472705"/>
            <a:ext cx="2714644" cy="2385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1" descr="bottom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5072074"/>
            <a:ext cx="5660088" cy="1071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500034" y="142873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anose="020B0604020202020204" pitchFamily="34" charset="0"/>
              <a:buAutoNum type="arabicPeriod"/>
            </a:pPr>
            <a:endParaRPr lang="ru-RU" sz="2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341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solidFill>
                  <a:srgbClr val="C00000"/>
                </a:solidFill>
              </a:rPr>
              <a:t>КРАЕВЕДЧЕСКИЕ ТЕКСТЫ:</a:t>
            </a:r>
            <a:br>
              <a:rPr lang="ru-RU" sz="1800" b="1" dirty="0" smtClean="0">
                <a:solidFill>
                  <a:srgbClr val="C00000"/>
                </a:solidFill>
              </a:rPr>
            </a:br>
            <a:r>
              <a:rPr lang="ru-RU" sz="1800" b="1" dirty="0" smtClean="0">
                <a:solidFill>
                  <a:srgbClr val="C00000"/>
                </a:solidFill>
              </a:rPr>
              <a:t>Сказка П. Ершова «Конёк- горбунок»</a:t>
            </a:r>
            <a:endParaRPr lang="ru-RU" sz="1800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8426" y="908720"/>
            <a:ext cx="4237712" cy="518457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908720"/>
            <a:ext cx="4096776" cy="522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13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Оценка читательской грамотности </a:t>
            </a:r>
            <a:r>
              <a:rPr lang="ru-RU" sz="3200" dirty="0">
                <a:solidFill>
                  <a:srgbClr val="FF0000"/>
                </a:solidFill>
              </a:rPr>
              <a:t/>
            </a:r>
            <a:br>
              <a:rPr lang="ru-RU" sz="3200" dirty="0">
                <a:solidFill>
                  <a:srgbClr val="FF0000"/>
                </a:solidFill>
              </a:rPr>
            </a:b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24" y="1196752"/>
            <a:ext cx="8852351" cy="4418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780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642918"/>
            <a:ext cx="864399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1. Поиск и извлечение информации из текста предопределяет следующие действия:</a:t>
            </a:r>
            <a:endParaRPr lang="ru-RU" sz="2800" dirty="0" smtClean="0"/>
          </a:p>
          <a:p>
            <a:endParaRPr lang="ru-RU" sz="2800" dirty="0" smtClean="0"/>
          </a:p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1.Выявлять место, где содержится искомая информация</a:t>
            </a:r>
            <a:r>
              <a:rPr lang="ru-RU" sz="2800" dirty="0" smtClean="0"/>
              <a:t>(фрагмент текста, гиперссылка, ссылка на сайт и т.д.).</a:t>
            </a:r>
            <a:endParaRPr lang="ru-RU" sz="2800" dirty="0" smtClean="0">
              <a:solidFill>
                <a:srgbClr val="002060"/>
              </a:solidFill>
            </a:endParaRPr>
          </a:p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2.Находить и извлекать одну или несколько единиц явной информации, расположенных в одном фрагменте текста.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3.Находить и извлекать несколько единиц информации, расположенных в разных фрагментах текста.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4.Определять наличие-отсутствие информации.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357290" y="4357694"/>
          <a:ext cx="6096000" cy="1617165"/>
        </p:xfrm>
        <a:graphic>
          <a:graphicData uri="http://schemas.openxmlformats.org/drawingml/2006/table">
            <a:tbl>
              <a:tblPr/>
              <a:tblGrid>
                <a:gridCol w="4790630"/>
                <a:gridCol w="1305370"/>
              </a:tblGrid>
              <a:tr h="17968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Задание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№ предложения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37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А) Укажите номер предложения текста, в котором есть слово с безударной чередующейся гласной в корне.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37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Б) Укажите номер предложения текста, в котором есть одна грамматическая основа.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37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В) Укажите номер предложения текста, в котором есть три однородных сказуемых.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37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Г) Укажите номер предложения текста, в котором есть два личных местоимения.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66" marR="62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00430" y="3714752"/>
          <a:ext cx="1977390" cy="391414"/>
        </p:xfrm>
        <a:graphic>
          <a:graphicData uri="http://schemas.openxmlformats.org/drawingml/2006/table">
            <a:tbl>
              <a:tblPr/>
              <a:tblGrid>
                <a:gridCol w="537210"/>
                <a:gridCol w="539750"/>
                <a:gridCol w="450215"/>
                <a:gridCol w="45021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Г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785786" y="357166"/>
            <a:ext cx="6929486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Задание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(текст взят из копилки с сайта ФИПИ)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5 класс.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Прочитайте текст и выполните задания: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(1) Стала ко мне в гости ходить кошка. (2) Я всё её задабривал и уговаривал, чтобы перебиралась ко мне жить, а кошка всё дичилась и близко к себе не подпускала. (3) Наконец мне удалось её погладить, и зверь заурчал, запел. (4) Рябчик на неё не лаял, а только тянулся на цепи, скулил: Рябчику очень хотелось познакомиться с кошкой. (5) Теперь кошка целыми днями вертелась около дома, но жить в дом она идти не хотела. (6) Один раз киска не ночевала у себя в норе, она осталась на ночь у Рябчика в будке.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(По Б. Житкову)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№ 1. Установите соответствие между номерами предложений и заданиями к ним: к каждой позиции первого столбца подберите соответствующую позицию из второго столбца </a:t>
            </a:r>
            <a:r>
              <a:rPr kumimoji="0" lang="ru-RU" sz="14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(нахождение, извлечение, соотнесение информации).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Запишите в таблицу выбранные цифры ответов под соответствующими цифрами заданий.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357290" y="5143512"/>
          <a:ext cx="4115435" cy="365760"/>
        </p:xfrm>
        <a:graphic>
          <a:graphicData uri="http://schemas.openxmlformats.org/drawingml/2006/table">
            <a:tbl>
              <a:tblPr/>
              <a:tblGrid>
                <a:gridCol w="2057400"/>
                <a:gridCol w="2058035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 спряжение</a:t>
                      </a:r>
                      <a:endParaRPr lang="ru-RU" sz="11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 спряжение</a:t>
                      </a:r>
                      <a:endParaRPr lang="ru-RU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642910" y="857232"/>
            <a:ext cx="692948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Задание.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Ознакомьтесь с текстом. 7 класс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Правила пользования утюгом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Меры предосторожности.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Перед включением утюга в электросеть, необходимо визуально убедиться в исправности провода питания и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электровилки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Чистить или ремонтировать утюг необходимо только, если утюг отключен от электросети.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Нагретый утюг необходимо ставить в вертикальном положении.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Следите, чтобы влага не попадала внутрь утюга.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0177" name="Рисунок 1" descr="Утю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44" y="2571744"/>
            <a:ext cx="1416050" cy="1389063"/>
          </a:xfrm>
          <a:prstGeom prst="rect">
            <a:avLst/>
          </a:prstGeom>
          <a:noFill/>
        </p:spPr>
      </p:pic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357158" y="2571744"/>
            <a:ext cx="700089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 Не проверяйте нагрев утюга прикосновением руки или других частей тела.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 После глажки выключайте утюг от электросети.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 Не пользуйтесь утюгом вблизи легковоспламеняющихся предметов.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8. Ставьте утюг в местах, недоступных для детей.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Запрещается: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оставлять включенным утюг на долгое время без присмотра;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подключать утюг к неподходящей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электророзетке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 избежание возгорания не подключайте утюг через переходники и удлинительные шнуры;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пользоваться утюгом с наличием явных повреждений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Задание: Выпишите глаголы, стоящие в Н.ф., распределив по колонкам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0"/>
            <a:ext cx="850112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Выводы: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1)Задания, развивающие умения находить и извлекать явно заданную информацию текста, предполагают очень внимательное и неторопливое чтение текста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2)Умение ориентироваться в тексте в целях поиска заданных элементов информации тесно связано с навыком деления текста на смысловые части и составления плана текста.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3)По уровню сложности задания, развивающие умение извлекать информацию из текста, бывают разными. Простейшим является задание, требующее соотнести ключевые слова вопроса задания с ключевыми словами текста. Более сложный уровень –это соотнесение ключевого слова в вопросе с синонимичным понятием в тексте. 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4)Элементы информации, находящиеся в разных фрагментах текста, могут выступать в качестве косвенных аргументов, помогающих выявить </a:t>
            </a:r>
            <a:r>
              <a:rPr lang="ru-RU" sz="2400" dirty="0" err="1" smtClean="0">
                <a:solidFill>
                  <a:srgbClr val="002060"/>
                </a:solidFill>
              </a:rPr>
              <a:t>фактологическую</a:t>
            </a:r>
            <a:r>
              <a:rPr lang="ru-RU" sz="2400" dirty="0" smtClean="0">
                <a:solidFill>
                  <a:srgbClr val="002060"/>
                </a:solidFill>
              </a:rPr>
              <a:t> информацию, их объединяющую.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285728"/>
            <a:ext cx="56435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2. Интеграция  и интерпретация  информации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928670"/>
            <a:ext cx="64294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интерпретация</a:t>
            </a:r>
            <a:r>
              <a:rPr lang="ru-RU" dirty="0" smtClean="0">
                <a:solidFill>
                  <a:srgbClr val="002060"/>
                </a:solidFill>
              </a:rPr>
              <a:t> (толкование) и </a:t>
            </a:r>
            <a:r>
              <a:rPr lang="ru-RU" b="1" dirty="0" smtClean="0">
                <a:solidFill>
                  <a:srgbClr val="002060"/>
                </a:solidFill>
              </a:rPr>
              <a:t>интеграция</a:t>
            </a:r>
            <a:r>
              <a:rPr lang="ru-RU" dirty="0" smtClean="0">
                <a:solidFill>
                  <a:srgbClr val="002060"/>
                </a:solidFill>
              </a:rPr>
              <a:t> (связывание). 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Интерпретация</a:t>
            </a:r>
            <a:r>
              <a:rPr lang="ru-RU" dirty="0" smtClean="0">
                <a:solidFill>
                  <a:srgbClr val="002060"/>
                </a:solidFill>
              </a:rPr>
              <a:t> предполагает извлечение из текста такой </a:t>
            </a:r>
            <a:r>
              <a:rPr lang="ru-RU" b="1" dirty="0" smtClean="0">
                <a:solidFill>
                  <a:srgbClr val="002060"/>
                </a:solidFill>
              </a:rPr>
              <a:t>информации</a:t>
            </a:r>
            <a:r>
              <a:rPr lang="ru-RU" dirty="0" smtClean="0">
                <a:solidFill>
                  <a:srgbClr val="002060"/>
                </a:solidFill>
              </a:rPr>
              <a:t>, которая не сообщается напрямую.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779687"/>
            <a:ext cx="878687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 </a:t>
            </a:r>
          </a:p>
          <a:p>
            <a:pPr algn="just"/>
            <a:r>
              <a:rPr lang="ru-RU" b="1" dirty="0" smtClean="0">
                <a:solidFill>
                  <a:schemeClr val="tx2"/>
                </a:solidFill>
              </a:rPr>
              <a:t>Интегрировать и интерпретировать информацию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</a:rPr>
              <a:t>2.1. Понимать </a:t>
            </a:r>
            <a:r>
              <a:rPr lang="ru-RU" dirty="0" err="1" smtClean="0">
                <a:solidFill>
                  <a:schemeClr val="tx2"/>
                </a:solidFill>
              </a:rPr>
              <a:t>фактологическую</a:t>
            </a:r>
            <a:r>
              <a:rPr lang="ru-RU" dirty="0" smtClean="0">
                <a:solidFill>
                  <a:schemeClr val="tx2"/>
                </a:solidFill>
              </a:rPr>
              <a:t> информацию (сюжет, последовательность событий и т.п.)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</a:rPr>
              <a:t>2.2 Понимать смысловую структуру текста (определять тему, главную мысль/идею, назначение текста)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</a:rPr>
              <a:t>2.3 Понимать значение неизвестного слова или выражения на основе контекста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</a:rPr>
              <a:t>2.4 Устанавливать скрытые связи между событиями или утверждениями (причинно-следственные отношения, отношения аргумент – контраргумент, тезис – пример,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</a:rPr>
              <a:t>сходство – различие и др.)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</a:rPr>
              <a:t>2.5 Соотносить визуальное изображение с вербальным текстом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</a:rPr>
              <a:t>2.6. Формулировать выводы на основе обобщения отдельных частей текста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</a:rPr>
              <a:t>2.7 Понимать концептуальную информацию (авторскую позицию, коммуникативное намерение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857224" y="785794"/>
            <a:ext cx="7429520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задание: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Прочитайте текст и выполните задание, 6 класс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Расцвел удивительной красоты цветок, и все, кто видел его, восхищались необыкновенной красотой этого чудного творения. Долго ждал цветок, когда скажут слова благодарности тем, кто помог ему, и однажды он заговорил: «Моя красота ослепила вас, но вы, к сожалению, не поняли главного.  Вы не отдали дань земле, которая дала мне возможность родиться, с любовью растила, и благодаря ее заботе я расцвел. Вы не признали силу воды, которая разбудила жизнь в семени и напитала меня мощью своей, поддержала в невзгоды. Не отнеслись с уважением к солнцу, которое день за днем со всей ответственностью грело и защищало меня от стужи. И преклоняться нужно не перед моей красотой, а перед живительной силой тех, кто породил ее».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Задание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 Сформулируйте ответ на вопрос: «Что не поняли люди?»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072066" y="142852"/>
            <a:ext cx="3831910" cy="4000528"/>
          </a:xfrm>
          <a:prstGeom prst="rect">
            <a:avLst/>
          </a:prstGeom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571472" y="285728"/>
            <a:ext cx="735811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Ознакомьтесь с текстом. 7 класс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85918" y="5286388"/>
          <a:ext cx="3658235" cy="548640"/>
        </p:xfrm>
        <a:graphic>
          <a:graphicData uri="http://schemas.openxmlformats.org/drawingml/2006/table">
            <a:tbl>
              <a:tblPr/>
              <a:tblGrid>
                <a:gridCol w="1219200"/>
                <a:gridCol w="1219200"/>
                <a:gridCol w="1219835"/>
              </a:tblGrid>
              <a:tr h="40004"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Правописание НЕ с разными частями речи</a:t>
                      </a:r>
                      <a:endParaRPr lang="ru-RU" sz="11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НЕ с сущ.</a:t>
                      </a:r>
                      <a:endParaRPr lang="ru-RU" sz="11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НЕ с прил.</a:t>
                      </a:r>
                      <a:endParaRPr lang="ru-RU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НЕ с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глаг</a:t>
                      </a:r>
                      <a:endParaRPr lang="ru-RU" sz="11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357158" y="1071546"/>
            <a:ext cx="707233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Определите часть речи: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Вращающийся - _____________________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Воздушная - ________________________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Других - ___________________________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Сгорание - _________________________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Концентрация - _____________________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Используя слова из текста, заполните таблицу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357166"/>
            <a:ext cx="750099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Выводы: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1)Работа с текстами учит на практике всем приемам читательской грамотности, способствует формированию и развитию читательских умений и навыков.</a:t>
            </a:r>
          </a:p>
          <a:p>
            <a:pPr algn="just"/>
            <a:endParaRPr lang="ru-RU" dirty="0" smtClean="0">
              <a:solidFill>
                <a:srgbClr val="002060"/>
              </a:solidFill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2) Во время работы с текстами необходимо использовать дифференцированный подход для вовлечения всех обучающихся в беседу на уроках и побуждать их таким образом к занятиям русского языка во внеурочное время (в первую очередь это чтение).</a:t>
            </a:r>
          </a:p>
          <a:p>
            <a:pPr algn="just"/>
            <a:endParaRPr lang="ru-RU" dirty="0" smtClean="0">
              <a:solidFill>
                <a:srgbClr val="002060"/>
              </a:solidFill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3)На уроках невозможно механически разделить этапы выявления информации, ее анализа, синтеза, интеграции, интерпретации и осмысления, все должно быть органично. В процессе изучения произведения учитель с обучающимися применяет все читательские действия.</a:t>
            </a:r>
          </a:p>
          <a:p>
            <a:pPr algn="just"/>
            <a:endParaRPr lang="ru-RU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428604"/>
            <a:ext cx="8229600" cy="4525963"/>
          </a:xfrm>
        </p:spPr>
        <p:txBody>
          <a:bodyPr/>
          <a:lstStyle/>
          <a:p>
            <a:pPr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	Читать - это ещё ничего не значит,</a:t>
            </a:r>
          </a:p>
          <a:p>
            <a:pPr>
              <a:buNone/>
            </a:pPr>
            <a:r>
              <a:rPr lang="ru-RU" i="1" u="sng" dirty="0" smtClean="0">
                <a:solidFill>
                  <a:srgbClr val="002060"/>
                </a:solidFill>
              </a:rPr>
              <a:t>что</a:t>
            </a:r>
            <a:r>
              <a:rPr lang="ru-RU" dirty="0" smtClean="0">
                <a:solidFill>
                  <a:srgbClr val="002060"/>
                </a:solidFill>
              </a:rPr>
              <a:t> читать и </a:t>
            </a:r>
            <a:r>
              <a:rPr lang="ru-RU" i="1" u="sng" dirty="0" smtClean="0">
                <a:solidFill>
                  <a:srgbClr val="002060"/>
                </a:solidFill>
              </a:rPr>
              <a:t>как понимать</a:t>
            </a:r>
            <a:r>
              <a:rPr lang="ru-RU" dirty="0" smtClean="0">
                <a:solidFill>
                  <a:srgbClr val="002060"/>
                </a:solidFill>
              </a:rPr>
              <a:t> прочитанное –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вот в чём главное дело.      </a:t>
            </a:r>
          </a:p>
          <a:p>
            <a:pPr>
              <a:buNone/>
            </a:pPr>
            <a:r>
              <a:rPr lang="ru-RU" i="1" dirty="0" smtClean="0">
                <a:solidFill>
                  <a:srgbClr val="C00000"/>
                </a:solidFill>
              </a:rPr>
              <a:t>                                                    К.Д. Ушинский</a:t>
            </a:r>
            <a:endParaRPr lang="ru-RU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4" name="Picture 8" descr="http://www.intellect-invest.org.ua/include/images/09.pn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285720" y="3857628"/>
            <a:ext cx="3143272" cy="2761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1" descr="bottom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83912" y="4786322"/>
            <a:ext cx="5660088" cy="1071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55221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889844"/>
            <a:ext cx="764386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3. Осмысливать и оценивать содержание и    форму текста</a:t>
            </a: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</a:rPr>
              <a:t>3.1 Оценивать содержание текста или его элементов (примеров, аргументов, иллюстраций и т.п.) относительно целей автора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</a:rPr>
              <a:t>3.2 Оценивать форму текста (структуру, стиль и т.д.), целесообразность использованных автором приемов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</a:rPr>
              <a:t>3.3 Понимать назначение структурной единицы текста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</a:rPr>
              <a:t>3.4 Оценивать полноту, достоверность информации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</a:rPr>
              <a:t>3.5 Обнаруживать противоречия, содержащиеся в одном или нескольких текстах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</a:rPr>
              <a:t>3.6 Высказывать и обосновывать собственную точку зрения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785786" y="357166"/>
            <a:ext cx="7572428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5 класс.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Прочитайте предложения и выполните задания: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А. Мальчик так засмотрелся на все эти диковины, что чуть не свалился с плота.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Б. А между растениями сновали, плавали и кувыркались тысячи разнообразных жучков и букашек.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В. Целые заросли каких-то длинных растений тянули свои гибкие стебли из глубины к поверхности.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Г. Ваня нагнулся с плота над водой, и увидел удивительный подводный мир.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№ 1. Укажите предложение с пунктуационной ошибкой.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                          2. Б                         3. В                        4. Г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№ 2. В каком порядке должны следовать предложения, чтобы получился текст?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В, Б, Г, А            2. Г, А, В, Б            3. Г, В, Б, А           4. А, Г, В, Б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№ 3. Найдите ошибочное утверждение о предложениях текста.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Предложение А сложное, состоит из двух простых, из которых одно главное, другое зависимое.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Предложение Б простое, с однородными членами.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Предложение В простое, двусоставное.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Предложение Г сложное, состоит их двух простых.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№ 4. Напишите небольшой текст «Приметы весны».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Объем работы не менее 5-6 предложений. Тип речи – описание и повествование. Включите в текст слова с орфограммой «Чередование гласной в корне». Используйте простые осложненные и сложные предложения разных видов.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45" name="Рисунок 3" descr="wxQ38N0TnIPMgSWwCrJYwUt3tRte3j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285728"/>
            <a:ext cx="2127255" cy="2862124"/>
          </a:xfrm>
          <a:prstGeom prst="rect">
            <a:avLst/>
          </a:prstGeom>
          <a:noFill/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571472" y="428604"/>
            <a:ext cx="354212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задание: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Ознакомьтесь с текстом рекламы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 rot="10800000" flipV="1">
            <a:off x="642910" y="2595886"/>
            <a:ext cx="7572396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Ситуация 1.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 являетесь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копирайтером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Копирайтер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— специалист в области написания текстов, создающий на основе творческого задания идеи и концепции текстов (а также сами тексты) для всех видов рекламы.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Задача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копирайтера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заключается в том, чтобы кратко, доходчиво и образно сформулировать достоинства и преимущества объекта рекламы (будь то товар, услуга или общественное движение) с целью воздействия на мнение и представления потребителя (читателя, слушателя или зрителя) и побуждения его к действию (покупке, подписке, заказу и т. п.) 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Создайте рекламный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слоган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 данной рекламе.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2.Грамматические задания.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Пользуясь словарем, дайте толкование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слов: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ноутбук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матрица, дисплей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357158" y="428604"/>
            <a:ext cx="8429684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0485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Выводы: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0485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04850" algn="l"/>
              </a:tabLst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Развитие читательских умений – весьма сложная задача, потому не стоит бояться делать обучающимся подсказки, так как они тоже вырабатывают определенные навыки и алгоритмы, например, такой важный навык, как написание сочинения по заранее составленному плану.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0485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04850" algn="l"/>
              </a:tabLst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Развитие навыка актуализации концептуальной информации и оценка достоверности информации формирует главные личностные и деловые качества – умение самостоятельно мыслить.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0485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tx2"/>
                </a:solidFill>
              </a:rPr>
              <a:t>Предметный кружок </a:t>
            </a:r>
            <a:br>
              <a:rPr lang="ru-RU" sz="2800" b="1" dirty="0" smtClean="0">
                <a:solidFill>
                  <a:schemeClr val="tx2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«Такие разные тексты»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chemeClr val="tx2"/>
                </a:solidFill>
              </a:rPr>
              <a:t>5- 7 классы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417638"/>
            <a:ext cx="8208912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КРУЖКА: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осмысленно читать и воспринимать на слух, а также продуцировать тексты разных типов (информационного и прикладного характера, литературные тексты);</a:t>
            </a:r>
            <a:endParaRPr lang="ru-RU" sz="1600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уметь извлекать информацию из разных источников;</a:t>
            </a:r>
            <a:b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chemeClr val="tx2"/>
                </a:solidFill>
                <a:latin typeface="Symbol" panose="05050102010706020507" pitchFamily="18" charset="2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учиться находить и критически оценивать информацию из СМИ и Интернета;</a:t>
            </a:r>
            <a:b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chemeClr val="tx2"/>
                </a:solidFill>
                <a:latin typeface="Symbol" panose="05050102010706020507" pitchFamily="18" charset="2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уметь пользоваться источниками и ссылаться на них;</a:t>
            </a:r>
            <a:b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chemeClr val="tx2"/>
                </a:solidFill>
                <a:latin typeface="Symbol" panose="05050102010706020507" pitchFamily="18" charset="2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уметь читать таблицы, диаграммы, схемы, условные обозначения и уметь применять их при подготовке собственных текстов.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7524" y="4437112"/>
            <a:ext cx="85689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Задания составлены по принципу таксономии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Блума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на знание, понимание, применение, анализ, синтез и оценку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Задания направлены на решение проблемных ситуаций, способствующих развитию компетенций у учащихся.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51857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b="1" dirty="0" smtClean="0">
                <a:solidFill>
                  <a:srgbClr val="C00000"/>
                </a:solidFill>
              </a:rPr>
              <a:t>Проблемный вопрос: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rgbClr val="002060"/>
                </a:solidFill>
              </a:rPr>
              <a:t>З</a:t>
            </a:r>
            <a:r>
              <a:rPr lang="ru-RU" sz="1800" b="1" dirty="0" smtClean="0">
                <a:solidFill>
                  <a:srgbClr val="002060"/>
                </a:solidFill>
              </a:rPr>
              <a:t>ачем нам сегодня знать данную информацию, правильно читать такие тексты ?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4" name="Содержимое 3" descr="C:\Users\User\Desktop\img8.jpg"/>
          <p:cNvPicPr>
            <a:picLocks noGrp="1"/>
          </p:cNvPicPr>
          <p:nvPr>
            <p:ph idx="1"/>
          </p:nvPr>
        </p:nvPicPr>
        <p:blipFill>
          <a:blip r:embed="rId2" cstate="print"/>
          <a:srcRect l="26562" t="26041" r="22656"/>
          <a:stretch>
            <a:fillRect/>
          </a:stretch>
        </p:blipFill>
        <p:spPr bwMode="auto">
          <a:xfrm>
            <a:off x="428596" y="1357298"/>
            <a:ext cx="2643206" cy="2857519"/>
          </a:xfrm>
          <a:prstGeom prst="rect">
            <a:avLst/>
          </a:prstGeom>
          <a:noFill/>
        </p:spPr>
      </p:pic>
      <p:pic>
        <p:nvPicPr>
          <p:cNvPr id="5" name="Рисунок 4" descr="C:\Users\User\Desktop\img4.jpg"/>
          <p:cNvPicPr/>
          <p:nvPr/>
        </p:nvPicPr>
        <p:blipFill>
          <a:blip r:embed="rId3"/>
          <a:srcRect l="68457" t="48828" r="4297"/>
          <a:stretch>
            <a:fillRect/>
          </a:stretch>
        </p:blipFill>
        <p:spPr bwMode="auto">
          <a:xfrm>
            <a:off x="3786182" y="2143116"/>
            <a:ext cx="2357454" cy="3857652"/>
          </a:xfrm>
          <a:prstGeom prst="rect">
            <a:avLst/>
          </a:prstGeom>
          <a:noFill/>
        </p:spPr>
      </p:pic>
      <p:pic>
        <p:nvPicPr>
          <p:cNvPr id="6" name="Рисунок 5" descr="C:\Users\User\Desktop\NPD7E2tdXV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1785926"/>
            <a:ext cx="2286016" cy="4286280"/>
          </a:xfrm>
          <a:prstGeom prst="rect">
            <a:avLst/>
          </a:prstGeom>
          <a:noFill/>
        </p:spPr>
      </p:pic>
      <p:pic>
        <p:nvPicPr>
          <p:cNvPr id="7" name="Рисунок 6" descr="C:\Users\User\Desktop\img18.jpg"/>
          <p:cNvPicPr/>
          <p:nvPr/>
        </p:nvPicPr>
        <p:blipFill>
          <a:blip r:embed="rId5"/>
          <a:srcRect l="22656" t="12500" r="22656" b="7291"/>
          <a:stretch>
            <a:fillRect/>
          </a:stretch>
        </p:blipFill>
        <p:spPr bwMode="auto">
          <a:xfrm>
            <a:off x="500034" y="4000504"/>
            <a:ext cx="2857520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slide-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6437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90184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</a:rPr>
              <a:t>Требования к текстам : </a:t>
            </a:r>
            <a:r>
              <a:rPr lang="ru-RU" dirty="0">
                <a:solidFill>
                  <a:srgbClr val="C00000"/>
                </a:solidFill>
                <a:latin typeface="Calibri" panose="020F0502020204030204" pitchFamily="34" charset="0"/>
              </a:rPr>
              <a:t/>
            </a:r>
            <a:br>
              <a:rPr lang="ru-RU" dirty="0">
                <a:solidFill>
                  <a:srgbClr val="C00000"/>
                </a:solidFill>
                <a:latin typeface="Calibri" panose="020F0502020204030204" pitchFamily="34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информационная насыщенность текстового материала; </a:t>
            </a:r>
          </a:p>
          <a:p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</a:rPr>
              <a:t>отсутствие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</a:rPr>
              <a:t>«привязки» к содержанию разных образовательных областей, представленных в школьном курсе;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</a:rPr>
              <a:t>соответствие возрастным особенностям восприятия ученика;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</a:rPr>
              <a:t>соответствие читательским и жизненным интересам учеников;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</a:rPr>
              <a:t>возможность разработать задания, «готовящие к жизни», на основе данного текстового материала.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489652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68640d1e3b6bcc734734bf4885fc6b8d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715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63" y="128618"/>
            <a:ext cx="4240294" cy="632189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9952" y="128618"/>
            <a:ext cx="4791871" cy="630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850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9512" y="260648"/>
            <a:ext cx="6907975" cy="6192688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419872" y="260648"/>
            <a:ext cx="3667615" cy="560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599440" lvl="0" indent="-342900">
              <a:lnSpc>
                <a:spcPct val="112000"/>
              </a:lnSpc>
              <a:spcAft>
                <a:spcPts val="0"/>
              </a:spcAft>
              <a:buFont typeface="Times New Roman" panose="02020603050405020304" pitchFamily="18" charset="0"/>
              <a:buAutoNum type="arabicPeriod" startAt="2"/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Отметьте верные утверждения значком </a:t>
            </a: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√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33031443"/>
              </p:ext>
            </p:extLst>
          </p:nvPr>
        </p:nvGraphicFramePr>
        <p:xfrm>
          <a:off x="3779912" y="836712"/>
          <a:ext cx="6768752" cy="3420963"/>
        </p:xfrm>
        <a:graphic>
          <a:graphicData uri="http://schemas.openxmlformats.org/presentationml/2006/ole">
            <p:oleObj spid="_x0000_s2062" name="Документ" r:id="rId4" imgW="9773630" imgH="2656100" progId="Word.Document.12">
              <p:embed/>
            </p:oleObj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09306618"/>
              </p:ext>
            </p:extLst>
          </p:nvPr>
        </p:nvGraphicFramePr>
        <p:xfrm>
          <a:off x="6681764" y="3938493"/>
          <a:ext cx="2317939" cy="28340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67507"/>
                <a:gridCol w="1350432"/>
              </a:tblGrid>
              <a:tr h="1526014">
                <a:tc>
                  <a:txBody>
                    <a:bodyPr/>
                    <a:lstStyle/>
                    <a:p>
                      <a:pPr marR="599440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marR="599440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marR="599440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          </a:t>
                      </a:r>
                      <a:endParaRPr lang="ru-RU" sz="1100" dirty="0">
                        <a:effectLst/>
                      </a:endParaRPr>
                    </a:p>
                    <a:p>
                      <a:pPr marR="599440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достоинства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599440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marR="599440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marR="599440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                          </a:t>
                      </a:r>
                      <a:endParaRPr lang="ru-RU" sz="1100" dirty="0">
                        <a:effectLst/>
                      </a:endParaRPr>
                    </a:p>
                    <a:p>
                      <a:pPr marR="599440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недостатки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308012">
                <a:tc>
                  <a:txBody>
                    <a:bodyPr/>
                    <a:lstStyle/>
                    <a:p>
                      <a:pPr marR="599440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        на улучшение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599440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если не было этого предмета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7001605" y="3331679"/>
            <a:ext cx="213030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Заполните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396745" y="3970412"/>
            <a:ext cx="3285019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3. Ситуация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</a:t>
            </a:r>
            <a:endParaRPr lang="ru-RU" sz="1400" dirty="0"/>
          </a:p>
          <a:p>
            <a:pPr marL="457200"/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Вы являетесь владельцем магазина бытовой техники. Дайте рекламное объявление в газету «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Голышмановский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вестник» об открытии вашего магазина. </a:t>
            </a:r>
            <a:endParaRPr lang="ru-RU" sz="1400" dirty="0"/>
          </a:p>
          <a:p>
            <a:pPr marL="457200"/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Ситуация 2.</a:t>
            </a:r>
            <a:endParaRPr lang="ru-RU" sz="1400" dirty="0"/>
          </a:p>
          <a:p>
            <a:pPr marL="457200"/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Вам необходимо продать телевизор известной фирмы. Разместите объявления в различные СМИ: газета «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Голышмановский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вестник», сайты «</a:t>
            </a:r>
            <a:r>
              <a:rPr lang="en-US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MANO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KZ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», «</a:t>
            </a:r>
            <a:r>
              <a:rPr lang="en-US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OLX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1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674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1727</TotalTime>
  <Words>1640</Words>
  <Application>Microsoft Office PowerPoint</Application>
  <PresentationFormat>Экран (4:3)</PresentationFormat>
  <Paragraphs>184</Paragraphs>
  <Slides>23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Тема Office</vt:lpstr>
      <vt:lpstr>Документ</vt:lpstr>
      <vt:lpstr> МАОУ «Голышмановская СОШ №1»</vt:lpstr>
      <vt:lpstr>Слайд 2</vt:lpstr>
      <vt:lpstr>Предметный кружок  «Такие разные тексты» 5- 7 классы</vt:lpstr>
      <vt:lpstr>Проблемный вопрос:  Зачем нам сегодня знать данную информацию, правильно читать такие тексты ? </vt:lpstr>
      <vt:lpstr>Слайд 5</vt:lpstr>
      <vt:lpstr>Требования к текстам :  </vt:lpstr>
      <vt:lpstr>Слайд 7</vt:lpstr>
      <vt:lpstr>Слайд 8</vt:lpstr>
      <vt:lpstr>Слайд 9</vt:lpstr>
      <vt:lpstr>КРАЕВЕДЧЕСКИЕ ТЕКСТЫ: Сказка П. Ершова «Конёк- горбунок»</vt:lpstr>
      <vt:lpstr>Оценка читательской грамотности  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Xenon</dc:creator>
  <cp:lastModifiedBy>User</cp:lastModifiedBy>
  <cp:revision>185</cp:revision>
  <dcterms:created xsi:type="dcterms:W3CDTF">2014-08-03T08:35:40Z</dcterms:created>
  <dcterms:modified xsi:type="dcterms:W3CDTF">2022-09-25T03:52:55Z</dcterms:modified>
</cp:coreProperties>
</file>