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304" r:id="rId2"/>
    <p:sldId id="305" r:id="rId3"/>
    <p:sldId id="307" r:id="rId4"/>
    <p:sldId id="306" r:id="rId5"/>
    <p:sldId id="256" r:id="rId6"/>
    <p:sldId id="262" r:id="rId7"/>
    <p:sldId id="267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81" r:id="rId22"/>
    <p:sldId id="282" r:id="rId23"/>
    <p:sldId id="279" r:id="rId24"/>
    <p:sldId id="280" r:id="rId25"/>
    <p:sldId id="283" r:id="rId26"/>
    <p:sldId id="284" r:id="rId27"/>
    <p:sldId id="285" r:id="rId28"/>
    <p:sldId id="276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A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4" autoAdjust="0"/>
    <p:restoredTop sz="94660"/>
  </p:normalViewPr>
  <p:slideViewPr>
    <p:cSldViewPr>
      <p:cViewPr varScale="1">
        <p:scale>
          <a:sx n="61" d="100"/>
          <a:sy n="61" d="100"/>
        </p:scale>
        <p:origin x="14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1449F-D7DA-4361-BD6D-83ACA153E683}" type="datetimeFigureOut">
              <a:rPr lang="ru-RU" smtClean="0"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9133C-C497-4116-B1D7-59BE490941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1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FC097-DC48-4B56-8BD7-4D0878AB2C90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1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2465F-5123-4659-9881-E2040C70DE40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2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E320-738B-4D05-99F7-29DC298F1B9E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9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0646-06F0-4513-A7C2-18794BB4CBE1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95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F2611-AB39-4113-B480-E274C5A4EDE2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8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4952-CCD4-432E-A77D-46A17B34C0BC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C7132-6BD0-4525-818A-78137D0B70D5}" type="datetime1">
              <a:rPr lang="ru-RU" smtClean="0"/>
              <a:t>08.08.2021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74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58D6-1887-4A3A-8421-2C1A2F90055E}" type="datetime1">
              <a:rPr lang="ru-RU" smtClean="0"/>
              <a:t>08.08.2021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7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692A3-29F2-468B-9776-543031CAA88D}" type="datetime1">
              <a:rPr lang="ru-RU" smtClean="0"/>
              <a:t>08.08.2021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9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F0D6E-FE22-41DB-A9D3-1F470F5D9686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9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1B47B-A706-46A7-9607-558E51CC0FF8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2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B20AD-9144-4E38-B92D-3F0F9D6D7B14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90BF-7EFC-457C-9B48-E20880056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82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84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Проверьте себя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83264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dirty="0" smtClean="0"/>
              <a:t>Перед вами извлечения из произведений французских философов, размышляющих о необходимости преобразования общества на основе научного знания и гуманистических ценностей. В своих трудах они призывали здесь, на земле, устроить жизнь человека лучше. Прочитайте тексты и подумайте, в чём проявлялся гуманизм мыслителей эпохи Просвещения. Ответ запишите.</a:t>
            </a:r>
          </a:p>
          <a:p>
            <a:pPr marL="0" indent="0">
              <a:buNone/>
            </a:pPr>
            <a:r>
              <a:rPr lang="ru-RU" dirty="0" smtClean="0"/>
              <a:t>«…Когда в одном и том же лице или в одном и том же правительственном органе законодательная власть соединена с властью исполнительной, - свободы нет, так как можно опасаться, что тот же самый монарх или тот же самый сенат, который может издавать тиранические законы, будет выполнять их тираническим же образом.</a:t>
            </a:r>
          </a:p>
          <a:p>
            <a:pPr marL="0" indent="0">
              <a:buNone/>
            </a:pPr>
            <a:r>
              <a:rPr lang="ru-RU" dirty="0" smtClean="0"/>
              <a:t>Свободы не бывает ещё в тех случаях, когда судебная власть не отделена от власти законодательной и исполнительной. Если она объединена с властью исполнительной, то судья превращается в притеснителя…» (Ш. </a:t>
            </a:r>
            <a:r>
              <a:rPr lang="ru-RU" dirty="0" err="1" smtClean="0"/>
              <a:t>Монтескьё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 smtClean="0"/>
              <a:t>«…Церковь всегда хотела распространиться и пользовалась всевозможным оружием, чтобы отнять у нас наше достояние и наши жизни… История церкви – это непрерывная цепь распрей, обмана, притеснений, мошенничества… убийств; и тем самым доказано, что злоупотребление относится к самому существу дела, как доказано, что волк всегда был хищником и вовсе не вследствие некоторых случайных злоупотреблений пил кровь наших овец.</a:t>
            </a:r>
          </a:p>
          <a:p>
            <a:pPr marL="0" indent="0">
              <a:buNone/>
            </a:pPr>
            <a:r>
              <a:rPr lang="ru-RU" dirty="0" smtClean="0"/>
              <a:t>Религия причиняет… только зло. Куда ни повернись, везде вы увидите, что священники неизменно проповедовали бойню…</a:t>
            </a:r>
          </a:p>
          <a:p>
            <a:pPr marL="0" indent="0">
              <a:buNone/>
            </a:pPr>
            <a:r>
              <a:rPr lang="ru-RU" dirty="0" smtClean="0"/>
              <a:t>Самый нелепый из всех деспотизмов, самый унизительный для человеческой природы, самый несообразный и самый зловредный – это деспотизм священников…</a:t>
            </a:r>
          </a:p>
          <a:p>
            <a:pPr marL="0" indent="0">
              <a:buNone/>
            </a:pPr>
            <a:r>
              <a:rPr lang="ru-RU" dirty="0" smtClean="0"/>
              <a:t>Трудно понять, как это святые, давшие обет смирения, покорности и целомудрия, владеют тем не менее целым государством в вашем государстве и повелевают рабами…» (Вольтер)</a:t>
            </a:r>
          </a:p>
          <a:p>
            <a:pPr marL="0" indent="0">
              <a:buNone/>
            </a:pPr>
            <a:r>
              <a:rPr lang="ru-RU" dirty="0" smtClean="0"/>
              <a:t>«Человек рождается свободным, а между тем везде он в оковах…</a:t>
            </a:r>
          </a:p>
          <a:p>
            <a:pPr marL="0" indent="0">
              <a:buNone/>
            </a:pPr>
            <a:r>
              <a:rPr lang="ru-RU" dirty="0" smtClean="0"/>
              <a:t>Найти такую форму ассоциации, которая защищала бы и охраняла совокупной силой личность и имущество каждого участника и в которой каждый, соединяясь со всеми, повиновался бы, однако, только самому себе и оставался бы таким же свободным, каким он был раньше. Вот основная проблема, которую разрешает общественный договор…» (Ж.-Ж. Руссо)</a:t>
            </a:r>
          </a:p>
          <a:p>
            <a:pPr marL="0" indent="0">
              <a:buNone/>
            </a:pPr>
            <a:r>
              <a:rPr lang="ru-RU" dirty="0" smtClean="0"/>
              <a:t>«Под словом «нетерпимость», как правило, понимают ту ужасную страсть, которая побуждает ненавидеть всех людей, пребывающих в заблуждениях, и преследовать их.</a:t>
            </a:r>
          </a:p>
          <a:p>
            <a:pPr marL="0" indent="0">
              <a:buNone/>
            </a:pPr>
            <a:r>
              <a:rPr lang="ru-RU" dirty="0" smtClean="0"/>
              <a:t>…Насилие делает человека лицемером, если он слаб, или же мучеником, если он храбр. Но слабые и храбрые в равной мере будут чувствовать несправедливость преследований и возмущаться ими.</a:t>
            </a:r>
          </a:p>
          <a:p>
            <a:pPr marL="0" indent="0">
              <a:buNone/>
            </a:pPr>
            <a:r>
              <a:rPr lang="ru-RU" dirty="0" smtClean="0"/>
              <a:t>…Всякое средство, которое возбуждает ненависть, негодование и презрение, - безбожно.</a:t>
            </a:r>
          </a:p>
          <a:p>
            <a:pPr marL="0" indent="0">
              <a:buNone/>
            </a:pPr>
            <a:r>
              <a:rPr lang="ru-RU" dirty="0" smtClean="0"/>
              <a:t>…Всякое средство, которое стремится возбудить людей, вооружить нации и залить землю кровью, - безбожно.</a:t>
            </a:r>
          </a:p>
          <a:p>
            <a:pPr marL="0" indent="0">
              <a:buNone/>
            </a:pPr>
            <a:r>
              <a:rPr lang="ru-RU" dirty="0" smtClean="0"/>
              <a:t>Безбожно стремиться навязать законы совести, универсальные правила действия. Необходимо просвещать, а не принуждать» (Д. Дидро)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62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«Человек ценней, чем мнили вы»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68760"/>
            <a:ext cx="2816352" cy="33467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1268760"/>
            <a:ext cx="5688632" cy="54661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Вторая половина </a:t>
            </a:r>
            <a:r>
              <a:rPr lang="en-US" dirty="0" smtClean="0"/>
              <a:t>XVIII</a:t>
            </a:r>
            <a:r>
              <a:rPr lang="ru-RU" dirty="0" smtClean="0"/>
              <a:t> в. ознаменована появлением комедии </a:t>
            </a:r>
            <a:r>
              <a:rPr lang="ru-RU" b="1" dirty="0" smtClean="0"/>
              <a:t>«Женитьба Фигаро»</a:t>
            </a:r>
            <a:r>
              <a:rPr lang="ru-RU" dirty="0" smtClean="0"/>
              <a:t> П. Бомарше.</a:t>
            </a:r>
          </a:p>
          <a:p>
            <a:pPr marL="2241550" indent="-2241550">
              <a:buNone/>
            </a:pPr>
            <a:r>
              <a:rPr lang="ru-RU" dirty="0" smtClean="0"/>
              <a:t>Людовик </a:t>
            </a:r>
            <a:r>
              <a:rPr lang="en-US" dirty="0" smtClean="0"/>
              <a:t>XVI </a:t>
            </a:r>
            <a:r>
              <a:rPr lang="ru-RU" dirty="0" smtClean="0"/>
              <a:t>отзывался о комедии таким образом: «Нужно разрушить Бастилию, чтобы допустить это на сцену!»</a:t>
            </a:r>
          </a:p>
          <a:p>
            <a:pPr marL="2241550" indent="0">
              <a:buNone/>
            </a:pPr>
            <a:r>
              <a:rPr lang="ru-RU" dirty="0" smtClean="0"/>
              <a:t>Но, несмотря на все запреты, комедия была поставлена. Она имела такой ошеломляющий успех, что многие </a:t>
            </a:r>
            <a:r>
              <a:rPr lang="ru-RU" dirty="0"/>
              <a:t>высказывания </a:t>
            </a:r>
            <a:r>
              <a:rPr lang="ru-RU" dirty="0" smtClean="0"/>
              <a:t>стали </a:t>
            </a:r>
            <a:r>
              <a:rPr lang="ru-RU" dirty="0"/>
              <a:t>крылатыми.</a:t>
            </a:r>
          </a:p>
          <a:p>
            <a:pPr marL="2241550" indent="0">
              <a:buNone/>
            </a:pPr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85" y="2924944"/>
            <a:ext cx="2352675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Багетная рамка 7"/>
          <p:cNvSpPr/>
          <p:nvPr/>
        </p:nvSpPr>
        <p:spPr>
          <a:xfrm>
            <a:off x="6048504" y="4725144"/>
            <a:ext cx="2952000" cy="720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</a:rPr>
              <a:t>Пьер Огюстен </a:t>
            </a:r>
            <a:r>
              <a:rPr lang="ru-RU" sz="1600" b="1" dirty="0" err="1">
                <a:solidFill>
                  <a:schemeClr val="tx1"/>
                </a:solidFill>
              </a:rPr>
              <a:t>Карон</a:t>
            </a:r>
            <a:r>
              <a:rPr lang="ru-RU" sz="1600" b="1" dirty="0">
                <a:solidFill>
                  <a:schemeClr val="tx1"/>
                </a:solidFill>
              </a:rPr>
              <a:t> де </a:t>
            </a:r>
            <a:r>
              <a:rPr lang="ru-RU" sz="1600" b="1" dirty="0" smtClean="0">
                <a:solidFill>
                  <a:schemeClr val="tx1"/>
                </a:solidFill>
              </a:rPr>
              <a:t>Бомарше </a:t>
            </a:r>
            <a:r>
              <a:rPr lang="ru-RU" sz="1600" b="1" dirty="0">
                <a:solidFill>
                  <a:schemeClr val="tx1"/>
                </a:solidFill>
              </a:rPr>
              <a:t>(1732-1799</a:t>
            </a:r>
            <a:r>
              <a:rPr lang="ru-RU" sz="1600" b="1" dirty="0" smtClean="0">
                <a:solidFill>
                  <a:schemeClr val="tx1"/>
                </a:solidFill>
              </a:rPr>
              <a:t>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88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«Человек ценней, чем мнили вы»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412776"/>
            <a:ext cx="3121152" cy="35539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Почти одновременно с «Женитьбой Фигаро» написаны пьесы Ф. Шиллера, воспевавшие идеи Просвещения в раздробленной Германии.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179512" y="5076056"/>
            <a:ext cx="3276000" cy="468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Фридрих Шиллер (1759-1805)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779912" y="4509120"/>
            <a:ext cx="5112568" cy="2160240"/>
          </a:xfrm>
          <a:prstGeom prst="horizontalScrol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…человек ценней, чем мнили вы,</a:t>
            </a:r>
          </a:p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Порвёт он путы векового сна,</a:t>
            </a:r>
          </a:p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Свои права потребует обратно.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9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«Человек ценней, чем мнили вы»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340768"/>
            <a:ext cx="3561479" cy="442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4" y="3789040"/>
            <a:ext cx="2346960" cy="2828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Багетная рамка 7"/>
          <p:cNvSpPr/>
          <p:nvPr/>
        </p:nvSpPr>
        <p:spPr>
          <a:xfrm>
            <a:off x="5328488" y="5805264"/>
            <a:ext cx="3636000" cy="504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Иоганн Вольфганг Гёте (1749-1832)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3374" y="1196752"/>
            <a:ext cx="4470634" cy="25922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Другой великий немецкий писатель И. Гёте в течение 60 лет писал философскую драму </a:t>
            </a:r>
            <a:r>
              <a:rPr lang="ru-RU" b="1" dirty="0" smtClean="0"/>
              <a:t>«Фауст»</a:t>
            </a:r>
            <a:r>
              <a:rPr lang="ru-RU" dirty="0" smtClean="0"/>
              <a:t>, завершившую век Просвещения в литературе.</a:t>
            </a:r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520334" y="3755656"/>
            <a:ext cx="2808154" cy="2861927"/>
          </a:xfrm>
          <a:prstGeom prst="horizontalScroll">
            <a:avLst>
              <a:gd name="adj" fmla="val 7248"/>
            </a:avLst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6213" indent="-176213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Лишь тот достоин жизни и свободы,</a:t>
            </a:r>
          </a:p>
          <a:p>
            <a:pPr marL="176213" indent="-176213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каждый день идёт за них на бой!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12</a:t>
            </a:fld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>
            <a:off x="7740352" y="6381328"/>
            <a:ext cx="1152128" cy="404664"/>
          </a:xfrm>
          <a:prstGeom prst="homePlat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Ключ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72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Живописцы знати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5"/>
            <a:ext cx="6546467" cy="460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9920" y="1340768"/>
            <a:ext cx="2196576" cy="5004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 первой половине </a:t>
            </a:r>
            <a:r>
              <a:rPr lang="en-US" dirty="0" smtClean="0"/>
              <a:t>XVIII</a:t>
            </a:r>
            <a:r>
              <a:rPr lang="ru-RU" dirty="0" smtClean="0"/>
              <a:t> века процветало придворное искусство. «Первым живописцем короля» Людовика </a:t>
            </a:r>
            <a:r>
              <a:rPr lang="en-US" dirty="0" smtClean="0"/>
              <a:t>XV</a:t>
            </a:r>
            <a:r>
              <a:rPr lang="ru-RU" dirty="0" smtClean="0"/>
              <a:t> стал </a:t>
            </a:r>
            <a:r>
              <a:rPr lang="ru-RU" b="1" dirty="0" smtClean="0"/>
              <a:t>Франсуа Буше</a:t>
            </a:r>
            <a:r>
              <a:rPr lang="ru-RU" b="1" dirty="0" smtClean="0">
                <a:latin typeface="Times New Roman"/>
                <a:cs typeface="Times New Roman"/>
              </a:rPr>
              <a:t>́ (1703-1770)</a:t>
            </a:r>
            <a:r>
              <a:rPr lang="ru-RU" dirty="0" smtClean="0">
                <a:latin typeface="Times New Roman"/>
                <a:cs typeface="Times New Roman"/>
              </a:rPr>
              <a:t>.</a:t>
            </a:r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215920" y="6093352"/>
            <a:ext cx="6624000" cy="504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Буше Ф. Пейзаж в окрестностях Бове.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79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Живописцы знати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272" y="1268760"/>
            <a:ext cx="2412496" cy="52206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Темой «галантных празднеств» увлекался </a:t>
            </a:r>
            <a:r>
              <a:rPr lang="ru-RU" b="1" dirty="0" smtClean="0"/>
              <a:t>Антуан Ватто (1684-1721)</a:t>
            </a:r>
            <a:r>
              <a:rPr lang="ru-RU" dirty="0" smtClean="0"/>
              <a:t>. Слава о художнике достигла России и несколько его картин были приобретены для </a:t>
            </a:r>
            <a:r>
              <a:rPr lang="ru-RU" sz="3000" dirty="0" smtClean="0"/>
              <a:t>Екатерины </a:t>
            </a:r>
            <a:r>
              <a:rPr lang="en-US" sz="3000" dirty="0" smtClean="0"/>
              <a:t>II</a:t>
            </a:r>
            <a:r>
              <a:rPr lang="ru-RU" sz="3000" dirty="0" smtClean="0"/>
              <a:t>, в числе которых и «Затруднительное предложение».</a:t>
            </a:r>
            <a:endParaRPr lang="ru-RU" sz="3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59" y="1124744"/>
            <a:ext cx="6550544" cy="507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14</a:t>
            </a:fld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2412496" y="6237368"/>
            <a:ext cx="6624000" cy="504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Ватто А. Затруднительное предложение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0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2800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«Певцы третьего сословия»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40768"/>
            <a:ext cx="3488218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15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107504" y="5373216"/>
            <a:ext cx="5274992" cy="144016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В середине </a:t>
            </a:r>
            <a:r>
              <a:rPr lang="en-US" dirty="0" smtClean="0"/>
              <a:t>XVIII </a:t>
            </a:r>
            <a:r>
              <a:rPr lang="ru-RU" dirty="0" smtClean="0"/>
              <a:t>столетия в живописи приобретает популярность изображение нравов современного общества. Наиболее известны гравюры </a:t>
            </a:r>
            <a:r>
              <a:rPr lang="ru-RU" b="1" dirty="0" smtClean="0"/>
              <a:t>Уильяма </a:t>
            </a:r>
            <a:r>
              <a:rPr lang="ru-RU" b="1" dirty="0"/>
              <a:t>Хогарта (1697-1764)</a:t>
            </a:r>
            <a:r>
              <a:rPr lang="ru-RU" dirty="0" smtClean="0"/>
              <a:t> – серия картин «Модный брак». Также художник изображает на своих холстах лица простых людей.</a:t>
            </a:r>
            <a:endParaRPr lang="ru-RU" dirty="0"/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3" y="908719"/>
            <a:ext cx="5079570" cy="385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Багетная рамка 8"/>
          <p:cNvSpPr/>
          <p:nvPr/>
        </p:nvSpPr>
        <p:spPr>
          <a:xfrm>
            <a:off x="5382496" y="5949280"/>
            <a:ext cx="3636000" cy="468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Хогарт У. Девушка с креветками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107493" y="4869160"/>
            <a:ext cx="5184000" cy="468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Хогарт У. Модный брак. Заключение брачного контракта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95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«Певцы третьего сословия»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33312"/>
            <a:ext cx="4377047" cy="320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16</a:t>
            </a:fld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572000" y="6321938"/>
            <a:ext cx="4500000" cy="468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Шарден Ж. Натюрморт с атрибутами искусств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107504" y="4581128"/>
            <a:ext cx="2772000" cy="360000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Шарден Ж. Возвращение с рынка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2987824" y="1289109"/>
            <a:ext cx="5904656" cy="161765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Подлинным «певцом третьего сословия» стал </a:t>
            </a:r>
            <a:r>
              <a:rPr lang="ru-RU" b="1" dirty="0" smtClean="0"/>
              <a:t>Жан Батист </a:t>
            </a:r>
            <a:r>
              <a:rPr lang="ru-RU" b="1" dirty="0" err="1" smtClean="0"/>
              <a:t>Симеон</a:t>
            </a:r>
            <a:r>
              <a:rPr lang="ru-RU" b="1" dirty="0" smtClean="0"/>
              <a:t> Шарден (1699-1779)</a:t>
            </a:r>
            <a:r>
              <a:rPr lang="ru-RU" dirty="0" smtClean="0"/>
              <a:t>. С полотен художника предстают торговцы, ремесленники, служанки и их непритязательный быт.</a:t>
            </a:r>
            <a:endParaRPr lang="ru-RU" dirty="0"/>
          </a:p>
        </p:txBody>
      </p:sp>
      <p:pic>
        <p:nvPicPr>
          <p:cNvPr id="10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2615340" cy="327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Объект 8"/>
          <p:cNvSpPr txBox="1">
            <a:spLocks/>
          </p:cNvSpPr>
          <p:nvPr/>
        </p:nvSpPr>
        <p:spPr>
          <a:xfrm>
            <a:off x="179512" y="2963477"/>
            <a:ext cx="4266320" cy="38264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06675" indent="0">
              <a:buFont typeface="Arial" panose="020B0604020202020204" pitchFamily="34" charset="0"/>
              <a:buNone/>
            </a:pPr>
            <a:r>
              <a:rPr lang="ru-RU" dirty="0" smtClean="0"/>
              <a:t>Другое знаменитое полотно Шардена было написано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для конференц-зала Петербургской Академии художеств по заказу Екатерины </a:t>
            </a:r>
            <a:r>
              <a:rPr lang="en-US" dirty="0" smtClean="0"/>
              <a:t>II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3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Свидетель эпохи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21696" y="1484784"/>
            <a:ext cx="382676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творчестве Жака Луи Давида отражены настроения предреволюционной и революционной Франции. Сюжеты, созвучные современным ему событиям, художник ищет в античной истории.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3" t="16735" r="9200" b="16789"/>
          <a:stretch/>
        </p:blipFill>
        <p:spPr bwMode="auto">
          <a:xfrm rot="5400000">
            <a:off x="452835" y="984196"/>
            <a:ext cx="3744418" cy="4601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Бакеева Т.А.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17</a:t>
            </a:fld>
            <a:endParaRPr lang="ru-RU"/>
          </a:p>
        </p:txBody>
      </p:sp>
      <p:sp>
        <p:nvSpPr>
          <p:cNvPr id="6" name="Пятиугольник 5"/>
          <p:cNvSpPr/>
          <p:nvPr/>
        </p:nvSpPr>
        <p:spPr>
          <a:xfrm>
            <a:off x="7956376" y="6093296"/>
            <a:ext cx="936104" cy="432048"/>
          </a:xfrm>
          <a:prstGeom prst="homePlat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Ключ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15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274638"/>
            <a:ext cx="8579296" cy="684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Музыкальные перекрёстки Европы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059832" y="1196752"/>
            <a:ext cx="5626968" cy="49294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vi-VN" b="1" dirty="0"/>
              <a:t>Иога́нн Себастья́н Бах </a:t>
            </a:r>
            <a:r>
              <a:rPr lang="vi-VN" dirty="0" smtClean="0"/>
              <a:t>(</a:t>
            </a:r>
            <a:r>
              <a:rPr lang="ru-RU" dirty="0" smtClean="0"/>
              <a:t>21 </a:t>
            </a:r>
            <a:r>
              <a:rPr lang="ru-RU" dirty="0"/>
              <a:t>[31] марта </a:t>
            </a:r>
            <a:r>
              <a:rPr lang="ru-RU" dirty="0" smtClean="0"/>
              <a:t>1685— </a:t>
            </a:r>
            <a:r>
              <a:rPr lang="ru-RU" dirty="0"/>
              <a:t>28 июля </a:t>
            </a:r>
            <a:r>
              <a:rPr lang="ru-RU" dirty="0" smtClean="0"/>
              <a:t>1750) </a:t>
            </a:r>
            <a:r>
              <a:rPr lang="ru-RU" dirty="0"/>
              <a:t>— немецкий композитор, органист,</a:t>
            </a:r>
          </a:p>
          <a:p>
            <a:pPr marL="0" indent="0">
              <a:buNone/>
            </a:pPr>
            <a:r>
              <a:rPr lang="ru-RU" dirty="0"/>
              <a:t>капельмейстер, музыкальный педагог.</a:t>
            </a:r>
          </a:p>
          <a:p>
            <a:pPr marL="0" indent="0">
              <a:buNone/>
            </a:pPr>
            <a:r>
              <a:rPr lang="ru-RU" dirty="0"/>
              <a:t>Бах — автор более 1000 музыкальных произведений во всех</a:t>
            </a:r>
          </a:p>
          <a:p>
            <a:pPr marL="0" indent="0">
              <a:buNone/>
            </a:pPr>
            <a:r>
              <a:rPr lang="ru-RU" dirty="0"/>
              <a:t>значимых жанрах своего времени (кроме оперы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r>
              <a:rPr lang="ru-RU" dirty="0" smtClean="0"/>
              <a:t>При жизни Бах не был знаменит.</a:t>
            </a:r>
          </a:p>
          <a:p>
            <a:pPr marL="0" indent="0">
              <a:buNone/>
            </a:pPr>
            <a:r>
              <a:rPr lang="ru-RU" dirty="0" smtClean="0"/>
              <a:t>Среди самых известных произведений Баха – «Страсти по Матфею».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18</a:t>
            </a:fld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1" t="26171" r="39379" b="18321"/>
          <a:stretch/>
        </p:blipFill>
        <p:spPr bwMode="auto">
          <a:xfrm>
            <a:off x="251520" y="1268760"/>
            <a:ext cx="2494734" cy="36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65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о жизни Баха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Татьяна\Pictures\Художественная культура Просвещения\Музыка Просвещения\Скрины\Спальня в доме Бах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356992"/>
            <a:ext cx="4038600" cy="318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44008" y="1268760"/>
            <a:ext cx="4320480" cy="532859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Бах был не единственной творческой личностью в своей </a:t>
            </a:r>
            <a:r>
              <a:rPr lang="ru-RU" dirty="0" smtClean="0"/>
              <a:t>семье. Считается</a:t>
            </a:r>
            <a:r>
              <a:rPr lang="ru-RU" dirty="0"/>
              <a:t>, что он принадлежал к пятому поколению музыкантов. </a:t>
            </a:r>
            <a:r>
              <a:rPr lang="ru-RU" dirty="0" smtClean="0"/>
              <a:t>Около 50 </a:t>
            </a:r>
            <a:r>
              <a:rPr lang="ru-RU" dirty="0"/>
              <a:t>его близких родственников также занимались </a:t>
            </a:r>
            <a:r>
              <a:rPr lang="ru-RU" dirty="0" smtClean="0"/>
              <a:t>музыкальным творчеством</a:t>
            </a:r>
            <a:r>
              <a:rPr lang="ru-RU" dirty="0"/>
              <a:t>, двое его детей смогли стать довольно </a:t>
            </a:r>
            <a:r>
              <a:rPr lang="ru-RU" dirty="0" smtClean="0"/>
              <a:t>известными композиторами.</a:t>
            </a:r>
          </a:p>
          <a:p>
            <a:pPr marL="0" indent="0">
              <a:buNone/>
            </a:pPr>
            <a:r>
              <a:rPr lang="ru-RU" dirty="0"/>
              <a:t>Бах любил свободное творчество и один раз даже просидел месяц </a:t>
            </a:r>
            <a:r>
              <a:rPr lang="ru-RU" dirty="0" smtClean="0"/>
              <a:t>в тюрьме </a:t>
            </a:r>
            <a:r>
              <a:rPr lang="ru-RU" dirty="0"/>
              <a:t>за то, что постоянно просился в отставку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Любимым блюдом композитора были селедочные головы. Как-то раз </a:t>
            </a:r>
            <a:r>
              <a:rPr lang="ru-RU" dirty="0" smtClean="0"/>
              <a:t>он нашел </a:t>
            </a:r>
            <a:r>
              <a:rPr lang="ru-RU" dirty="0"/>
              <a:t>внутри них настоящие золотые дукаты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Бах обожал засыпать под музыку и вообще любил крепкий и </a:t>
            </a:r>
            <a:r>
              <a:rPr lang="ru-RU" dirty="0" smtClean="0"/>
              <a:t>здоровый сон</a:t>
            </a:r>
            <a:r>
              <a:rPr lang="ru-RU" dirty="0"/>
              <a:t>. Его любимой поговоркой была такая: «Чтобы хорошо </a:t>
            </a:r>
            <a:r>
              <a:rPr lang="ru-RU" dirty="0" smtClean="0"/>
              <a:t>выспаться надо</a:t>
            </a:r>
            <a:r>
              <a:rPr lang="ru-RU" dirty="0"/>
              <a:t>, ложиться спать не в тот день, в котором нужно проснуться».</a:t>
            </a:r>
          </a:p>
          <a:p>
            <a:pPr marL="0" indent="0">
              <a:buNone/>
            </a:pPr>
            <a:r>
              <a:rPr lang="ru-RU" dirty="0"/>
              <a:t>Известно, что несколько клиентов заказывали ему композиции, </a:t>
            </a:r>
            <a:r>
              <a:rPr lang="ru-RU" dirty="0" smtClean="0"/>
              <a:t>под которые </a:t>
            </a:r>
            <a:r>
              <a:rPr lang="ru-RU" dirty="0"/>
              <a:t>было бы хорошо засыпать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В последние годы жизни великий композитор почти ослеп, и, хотя он </a:t>
            </a:r>
            <a:r>
              <a:rPr lang="ru-RU" dirty="0" smtClean="0"/>
              <a:t>не раз </a:t>
            </a:r>
            <a:r>
              <a:rPr lang="ru-RU" dirty="0"/>
              <a:t>делал операции, они ему не помогали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Бах оставил очень большое наследство (это были и деньги, </a:t>
            </a:r>
            <a:r>
              <a:rPr lang="ru-RU" dirty="0" smtClean="0"/>
              <a:t>и недвижимость</a:t>
            </a:r>
            <a:r>
              <a:rPr lang="ru-RU" dirty="0"/>
              <a:t>, и коллекция музыкальных инструментов, и </a:t>
            </a:r>
            <a:r>
              <a:rPr lang="ru-RU" dirty="0" smtClean="0"/>
              <a:t>коллекция уникальных </a:t>
            </a:r>
            <a:r>
              <a:rPr lang="ru-RU" dirty="0"/>
              <a:t>церковных книг).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19</a:t>
            </a:fld>
            <a:endParaRPr lang="ru-RU"/>
          </a:p>
        </p:txBody>
      </p:sp>
      <p:sp>
        <p:nvSpPr>
          <p:cNvPr id="11" name="Объект 8"/>
          <p:cNvSpPr txBox="1">
            <a:spLocks/>
          </p:cNvSpPr>
          <p:nvPr/>
        </p:nvSpPr>
        <p:spPr>
          <a:xfrm>
            <a:off x="251520" y="1340769"/>
            <a:ext cx="4038600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Бах обладал уникальным слухом. Он мог исполнить один </a:t>
            </a:r>
            <a:r>
              <a:rPr lang="ru-RU" dirty="0" smtClean="0"/>
              <a:t>раз услышанное </a:t>
            </a:r>
            <a:r>
              <a:rPr lang="ru-RU" dirty="0"/>
              <a:t>произведение без единой ошибки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За свою долгую музыкальную карьеру Бах написал более 1000 музыкальных произведений, первое из которых он создал в 15 лет.</a:t>
            </a:r>
          </a:p>
        </p:txBody>
      </p:sp>
    </p:spTree>
    <p:extLst>
      <p:ext uri="{BB962C8B-B14F-4D97-AF65-F5344CB8AC3E}">
        <p14:creationId xmlns:p14="http://schemas.microsoft.com/office/powerpoint/2010/main" val="21050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8"/>
            <a:ext cx="5184000" cy="405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5013176"/>
            <a:ext cx="5184000" cy="179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ятиугольник 5"/>
          <p:cNvSpPr/>
          <p:nvPr/>
        </p:nvSpPr>
        <p:spPr>
          <a:xfrm>
            <a:off x="7668344" y="6237312"/>
            <a:ext cx="1008112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65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274638"/>
            <a:ext cx="8579296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Музыкальные перекрёстки Европы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3638315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340768"/>
            <a:ext cx="4824536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1400" b="1" dirty="0"/>
              <a:t>Во́льфганг Амад</a:t>
            </a:r>
            <a:r>
              <a:rPr lang="en-US" sz="1400" b="1" dirty="0"/>
              <a:t>é</a:t>
            </a:r>
            <a:r>
              <a:rPr lang="vi-VN" sz="1400" b="1" dirty="0"/>
              <a:t>й Мо́царт </a:t>
            </a:r>
            <a:r>
              <a:rPr lang="vi-VN" sz="1400" dirty="0" smtClean="0"/>
              <a:t>(полное </a:t>
            </a:r>
            <a:r>
              <a:rPr lang="vi-VN" sz="1400" dirty="0"/>
              <a:t>имя — </a:t>
            </a:r>
            <a:r>
              <a:rPr lang="vi-VN" sz="1400" b="1" dirty="0" smtClean="0"/>
              <a:t>Иога́нн</a:t>
            </a:r>
            <a:r>
              <a:rPr lang="ru-RU" sz="1400" b="1" dirty="0" smtClean="0"/>
              <a:t> </a:t>
            </a:r>
            <a:r>
              <a:rPr lang="vi-VN" sz="1400" b="1" dirty="0" smtClean="0"/>
              <a:t>Хризосто́м </a:t>
            </a:r>
            <a:r>
              <a:rPr lang="vi-VN" sz="1400" b="1" dirty="0"/>
              <a:t>Во́льфганг Амад</a:t>
            </a:r>
            <a:r>
              <a:rPr lang="en-US" sz="1400" b="1" dirty="0"/>
              <a:t>é</a:t>
            </a:r>
            <a:r>
              <a:rPr lang="vi-VN" sz="1400" b="1" dirty="0"/>
              <a:t>й Мо́царт</a:t>
            </a:r>
            <a:r>
              <a:rPr lang="vi-VN" sz="1400" dirty="0"/>
              <a:t>; 27 января </a:t>
            </a:r>
            <a:r>
              <a:rPr lang="vi-VN" sz="1400" dirty="0" smtClean="0"/>
              <a:t>1756,</a:t>
            </a:r>
            <a:r>
              <a:rPr lang="ru-RU" sz="1400" dirty="0" smtClean="0"/>
              <a:t> Зальцбург </a:t>
            </a:r>
            <a:r>
              <a:rPr lang="ru-RU" sz="1400" dirty="0"/>
              <a:t>— 5 декабря 1791, Вена) — австрийский композитор </a:t>
            </a:r>
            <a:r>
              <a:rPr lang="ru-RU" sz="1400" dirty="0" smtClean="0"/>
              <a:t>и музыкант-виртуоз</a:t>
            </a:r>
            <a:r>
              <a:rPr lang="ru-RU" sz="1400" dirty="0"/>
              <a:t>. Один из самых популярных </a:t>
            </a:r>
            <a:r>
              <a:rPr lang="ru-RU" sz="1400" dirty="0" smtClean="0"/>
              <a:t>классических композиторов</a:t>
            </a:r>
            <a:r>
              <a:rPr lang="ru-RU" sz="1400" dirty="0"/>
              <a:t>, Моцарт оказал большое влияние на </a:t>
            </a:r>
            <a:r>
              <a:rPr lang="ru-RU" sz="1400" dirty="0" smtClean="0"/>
              <a:t>мировую музыкальную </a:t>
            </a:r>
            <a:r>
              <a:rPr lang="ru-RU" sz="1400" dirty="0"/>
              <a:t>культуру. По свидетельству современников, </a:t>
            </a:r>
            <a:r>
              <a:rPr lang="ru-RU" sz="1400" dirty="0" smtClean="0"/>
              <a:t>Моцарт обладал </a:t>
            </a:r>
            <a:r>
              <a:rPr lang="ru-RU" sz="1400" dirty="0"/>
              <a:t>феноменальным музыкальным слухом, памятью </a:t>
            </a:r>
            <a:r>
              <a:rPr lang="ru-RU" sz="1400" dirty="0" smtClean="0"/>
              <a:t>и способностью </a:t>
            </a:r>
            <a:r>
              <a:rPr lang="ru-RU" sz="1400" dirty="0"/>
              <a:t>к импровизации. Самый молодой </a:t>
            </a:r>
            <a:r>
              <a:rPr lang="ru-RU" sz="1400" dirty="0" smtClean="0"/>
              <a:t>член</a:t>
            </a:r>
            <a:r>
              <a:rPr lang="ru-RU" sz="1400" dirty="0"/>
              <a:t> </a:t>
            </a:r>
            <a:r>
              <a:rPr lang="ru-RU" sz="1400" dirty="0" smtClean="0"/>
              <a:t>Болонской </a:t>
            </a:r>
            <a:r>
              <a:rPr lang="ru-RU" sz="1400" dirty="0"/>
              <a:t>филармонической академии (с 1770 года) за всю </a:t>
            </a:r>
            <a:r>
              <a:rPr lang="ru-RU" sz="1400" dirty="0" smtClean="0"/>
              <a:t>её историю</a:t>
            </a:r>
            <a:r>
              <a:rPr lang="ru-RU" sz="1400" dirty="0"/>
              <a:t>, а также самый молодой кавалер ордена Золотой </a:t>
            </a:r>
            <a:r>
              <a:rPr lang="ru-RU" sz="1400" dirty="0" smtClean="0"/>
              <a:t>шпоры (</a:t>
            </a:r>
            <a:r>
              <a:rPr lang="ru-RU" sz="1400" dirty="0"/>
              <a:t>1770).</a:t>
            </a:r>
          </a:p>
          <a:p>
            <a:pPr marL="0" indent="0">
              <a:buNone/>
            </a:pPr>
            <a:r>
              <a:rPr lang="ru-RU" sz="1400" dirty="0"/>
              <a:t>В отличие от многих композиторов XVIII века, Моцарт не </a:t>
            </a:r>
            <a:r>
              <a:rPr lang="ru-RU" sz="1400" dirty="0" smtClean="0"/>
              <a:t>просто работал </a:t>
            </a:r>
            <a:r>
              <a:rPr lang="ru-RU" sz="1400" dirty="0"/>
              <a:t>во всех музыкальных формах своего времени, но </a:t>
            </a:r>
            <a:r>
              <a:rPr lang="ru-RU" sz="1400" dirty="0" smtClean="0"/>
              <a:t>и добился </a:t>
            </a:r>
            <a:r>
              <a:rPr lang="ru-RU" sz="1400" dirty="0"/>
              <a:t>в них большого успеха. Многие из его </a:t>
            </a:r>
            <a:r>
              <a:rPr lang="ru-RU" sz="1400" dirty="0" smtClean="0"/>
              <a:t>сочинений признаны </a:t>
            </a:r>
            <a:r>
              <a:rPr lang="ru-RU" sz="1400" dirty="0"/>
              <a:t>шедеврами симфонической, концертной, </a:t>
            </a:r>
            <a:r>
              <a:rPr lang="ru-RU" sz="1400" dirty="0" smtClean="0"/>
              <a:t>камерной, оперной </a:t>
            </a:r>
            <a:r>
              <a:rPr lang="ru-RU" sz="1400" dirty="0"/>
              <a:t>и хоровой музыки. Наряду с Гайдном и </a:t>
            </a:r>
            <a:r>
              <a:rPr lang="ru-RU" sz="1400" dirty="0" smtClean="0"/>
              <a:t>Бетховеном принадлежит </a:t>
            </a:r>
            <a:r>
              <a:rPr lang="ru-RU" sz="1400" dirty="0"/>
              <a:t>к наиболее значительным представителям </a:t>
            </a:r>
            <a:r>
              <a:rPr lang="ru-RU" sz="1400" dirty="0" smtClean="0"/>
              <a:t>Венской классической школы. </a:t>
            </a:r>
            <a:r>
              <a:rPr lang="ru-RU" sz="1400" dirty="0"/>
              <a:t>Биография Моцарта, в особенности </a:t>
            </a:r>
            <a:r>
              <a:rPr lang="ru-RU" sz="1400" dirty="0" smtClean="0"/>
              <a:t>его образ </a:t>
            </a:r>
            <a:r>
              <a:rPr lang="ru-RU" sz="1400" dirty="0"/>
              <a:t>жизни и обстоятельства его ранней смерти, </a:t>
            </a:r>
            <a:r>
              <a:rPr lang="ru-RU" sz="1400" dirty="0" smtClean="0"/>
              <a:t>была предметом </a:t>
            </a:r>
            <a:r>
              <a:rPr lang="ru-RU" sz="1400" dirty="0"/>
              <a:t>многочисленных спекуляций и споров, которые в </a:t>
            </a:r>
            <a:r>
              <a:rPr lang="ru-RU" sz="1400" dirty="0" smtClean="0"/>
              <a:t>свою очередь </a:t>
            </a:r>
            <a:r>
              <a:rPr lang="ru-RU" sz="1400" dirty="0"/>
              <a:t>дали почву для появления различных </a:t>
            </a:r>
            <a:r>
              <a:rPr lang="ru-RU" sz="1400" dirty="0" smtClean="0"/>
              <a:t>художественных вымыслов </a:t>
            </a:r>
            <a:r>
              <a:rPr lang="ru-RU" sz="1400" dirty="0"/>
              <a:t>и расхожих мифов.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0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из жизни Моцарта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5472607" cy="56162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Всем известно, что первую свою музыкальную композицию Моцарт написал в шесть лет. А к семнадцати годам среди произведений уже известного музыканта насчитывались 4 оперы, несколько духовных сочинений, 13 симфоний, 24 сонаты, не говоря о массе более мелких композиций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одном из концертов Моцарта-ребенка на сцену выбежала кошка. Когда мальчик увидел животное, он с восторгом бросился к нему, забыв о зрителях и о том, что он играет концерт. Рассерженный отец призывал сына вернуться к инструменту. На что мальчик отвечал, что клавесин никуда не денется, а вот кошка может убежать.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21</a:t>
            </a:fld>
            <a:endParaRPr lang="ru-RU"/>
          </a:p>
        </p:txBody>
      </p:sp>
      <p:pic>
        <p:nvPicPr>
          <p:cNvPr id="11" name="Picture 3" descr="C:\Users\Татьяна\Pictures\Художественная культура Просвещения\Музыка Просвещения\Скрины\Леопольд Моцар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2736"/>
            <a:ext cx="3543244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9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4008" y="1124744"/>
            <a:ext cx="4320480" cy="5400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Однажды 17-летний Моцарт давал концерты во </a:t>
            </a:r>
            <a:r>
              <a:rPr lang="ru-RU" dirty="0" err="1"/>
              <a:t>Франфкурте</a:t>
            </a:r>
            <a:r>
              <a:rPr lang="ru-RU" dirty="0"/>
              <a:t>-на-Майне. После одного из выступлений к нему подошел 14-летний мальчик и сказал, как тот замечательно играет, и что ему самому так играть никогда не научиться. На это композитор ответил, что играть — это же так просто. Еще Моцарт спросил у мальчика, пробовал ли он записывать музыку, которая приходит ему в голову. Мальчик сказал, что ему в голову приходят только стихи и что их писать — вот это на самом деле легко. Собеседником Моцарта был юный Гете. </a:t>
            </a:r>
          </a:p>
          <a:p>
            <a:pPr marL="0" indent="0">
              <a:buNone/>
            </a:pPr>
            <a:r>
              <a:rPr lang="ru-RU" dirty="0"/>
              <a:t>Как то раз, когда Вольфганг Амадей Моцарт оформлял бумагу со сведениями о своих доходах, к записи о жаловании придворного композитора императора Иосифа он сделал приписку, в которой содержалось следующее: «Это слишком много за то, что я делаю, и слишком мало за то, что мог бы делать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22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из жизни Моцарта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5" descr="C:\Users\Татьяна\Pictures\Художественная культура Просвещения\Музыка Просвещения\Скрины\Портрет маленького Моцарт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1612"/>
            <a:ext cx="3672408" cy="5035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01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63408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из жизни Моцарта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23</a:t>
            </a:fld>
            <a:endParaRPr lang="ru-RU"/>
          </a:p>
        </p:txBody>
      </p:sp>
      <p:pic>
        <p:nvPicPr>
          <p:cNvPr id="4100" name="Picture 4" descr="C:\Users\Татьяна\Pictures\Художественная культура Просвещения\Музыка Просвещения\Скрины\Ноты Моц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" y="1412776"/>
            <a:ext cx="4937691" cy="432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4048" y="1196752"/>
            <a:ext cx="3672408" cy="49685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Моцарт стал самым юным студентом болонской академии, сдав очень </a:t>
            </a:r>
            <a:r>
              <a:rPr lang="ru-RU" dirty="0" smtClean="0"/>
              <a:t>сложный экзамен</a:t>
            </a:r>
            <a:r>
              <a:rPr lang="ru-RU" dirty="0"/>
              <a:t>, на котором требовалось написать, сидя в запертой комнате, </a:t>
            </a:r>
            <a:r>
              <a:rPr lang="ru-RU" dirty="0" smtClean="0"/>
              <a:t>сложную многоголосную </a:t>
            </a:r>
            <a:r>
              <a:rPr lang="ru-RU" dirty="0"/>
              <a:t>фугу. С заданием, на которое по регламенту отводился </a:t>
            </a:r>
            <a:r>
              <a:rPr lang="ru-RU" dirty="0" smtClean="0"/>
              <a:t>почти целый </a:t>
            </a:r>
            <a:r>
              <a:rPr lang="ru-RU" dirty="0"/>
              <a:t>день, Моцарт в 14 лет справился за 2 </a:t>
            </a:r>
            <a:r>
              <a:rPr lang="ru-RU" dirty="0" smtClean="0"/>
              <a:t>часа</a:t>
            </a:r>
            <a:r>
              <a:rPr lang="ru-RU" dirty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0698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04664"/>
            <a:ext cx="4316288" cy="57214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/>
              <a:t>О </a:t>
            </a:r>
            <a:r>
              <a:rPr lang="ru-RU" sz="1400" dirty="0" smtClean="0"/>
              <a:t>феноменальной </a:t>
            </a:r>
            <a:r>
              <a:rPr lang="ru-RU" sz="1400" dirty="0"/>
              <a:t>памяти Моцарта ходят </a:t>
            </a:r>
            <a:r>
              <a:rPr lang="ru-RU" sz="1400" dirty="0" smtClean="0"/>
              <a:t>легенды</a:t>
            </a:r>
            <a:r>
              <a:rPr lang="ru-RU" sz="1400" dirty="0"/>
              <a:t> Гигантское </a:t>
            </a:r>
            <a:r>
              <a:rPr lang="ru-RU" sz="1400" dirty="0" err="1"/>
              <a:t>девятиголосное</a:t>
            </a:r>
            <a:r>
              <a:rPr lang="ru-RU" sz="1400" dirty="0"/>
              <a:t> сочинение «</a:t>
            </a:r>
            <a:r>
              <a:rPr lang="ru-RU" sz="1400" dirty="0" err="1"/>
              <a:t>Miserere</a:t>
            </a:r>
            <a:r>
              <a:rPr lang="ru-RU" sz="1400" dirty="0"/>
              <a:t>» Аллегри для двух хоров исполнялось в Ватикане всего один раз в год. По приказу Папы Римского партитура этого произведения тщательно охранялась и никому не </a:t>
            </a:r>
            <a:r>
              <a:rPr lang="ru-RU" sz="1400" dirty="0" smtClean="0"/>
              <a:t>показывалась. </a:t>
            </a:r>
          </a:p>
          <a:p>
            <a:pPr marL="0" indent="0">
              <a:buNone/>
            </a:pPr>
            <a:r>
              <a:rPr lang="ru-RU" sz="1400" dirty="0" smtClean="0"/>
              <a:t>Моцарт </a:t>
            </a:r>
            <a:r>
              <a:rPr lang="ru-RU" sz="1400" dirty="0"/>
              <a:t>присутствовал при одном </a:t>
            </a:r>
            <a:r>
              <a:rPr lang="ru-RU" sz="1400" dirty="0" smtClean="0"/>
              <a:t>из великолепных </a:t>
            </a:r>
            <a:r>
              <a:rPr lang="ru-RU" sz="1400" dirty="0"/>
              <a:t>исполнений этого произведения и был поражён его красотой </a:t>
            </a:r>
            <a:r>
              <a:rPr lang="ru-RU" sz="1400" dirty="0" smtClean="0"/>
              <a:t>и великим </a:t>
            </a:r>
            <a:r>
              <a:rPr lang="ru-RU" sz="1400" dirty="0"/>
              <a:t>мастерством автора до глубины души. Через некоторое время </a:t>
            </a:r>
            <a:r>
              <a:rPr lang="ru-RU" sz="1400" dirty="0" smtClean="0"/>
              <a:t>это сочинение </a:t>
            </a:r>
            <a:r>
              <a:rPr lang="ru-RU" sz="1400" dirty="0"/>
              <a:t>прозвучало за пределами храма. Все искали "преступника</a:t>
            </a:r>
            <a:r>
              <a:rPr lang="ru-RU" sz="1400" dirty="0" smtClean="0"/>
              <a:t>", укравшего ноты. </a:t>
            </a:r>
            <a:r>
              <a:rPr lang="ru-RU" sz="1400" dirty="0"/>
              <a:t>Оказалось, что этим нарушителем стал Моцарт. Только </a:t>
            </a:r>
            <a:r>
              <a:rPr lang="ru-RU" sz="1400" dirty="0" smtClean="0"/>
              <a:t>можно ли </a:t>
            </a:r>
            <a:r>
              <a:rPr lang="ru-RU" sz="1400" dirty="0"/>
              <a:t>его считать вором? Ведь он не переписывал ноты, он всё </a:t>
            </a:r>
            <a:r>
              <a:rPr lang="ru-RU" sz="1400" dirty="0" smtClean="0"/>
              <a:t>двухчасовое произведение </a:t>
            </a:r>
            <a:r>
              <a:rPr lang="ru-RU" sz="1400" dirty="0"/>
              <a:t>прослушал очень внимательно и</a:t>
            </a:r>
            <a:r>
              <a:rPr lang="ru-RU" sz="1400" dirty="0" smtClean="0"/>
              <a:t>... ЗАПОМНИЛ его.</a:t>
            </a:r>
          </a:p>
          <a:p>
            <a:pPr marL="0" indent="0">
              <a:buNone/>
            </a:pPr>
            <a:r>
              <a:rPr lang="ru-RU" sz="1400" dirty="0" smtClean="0"/>
              <a:t>Он </a:t>
            </a:r>
            <a:r>
              <a:rPr lang="ru-RU" sz="1400" dirty="0"/>
              <a:t>хотел сделать подарок для своей сестры </a:t>
            </a:r>
            <a:r>
              <a:rPr lang="ru-RU" sz="1400" dirty="0" err="1"/>
              <a:t>Наннель</a:t>
            </a:r>
            <a:r>
              <a:rPr lang="ru-RU" sz="1400" dirty="0"/>
              <a:t> - преподнести ей ноты, которые имеются только у Папы Римского. </a:t>
            </a:r>
            <a:r>
              <a:rPr lang="ru-RU" sz="1400" dirty="0" smtClean="0"/>
              <a:t>Когда </a:t>
            </a:r>
            <a:r>
              <a:rPr lang="ru-RU" sz="1400" dirty="0"/>
              <a:t>современники пытались узнать, как же ему это удалось, Моцарт сказал</a:t>
            </a:r>
            <a:r>
              <a:rPr lang="ru-RU" sz="1400" dirty="0" smtClean="0"/>
              <a:t>, что </a:t>
            </a:r>
            <a:r>
              <a:rPr lang="ru-RU" sz="1400" dirty="0"/>
              <a:t>представил себе </a:t>
            </a:r>
            <a:r>
              <a:rPr lang="ru-RU" sz="1400" dirty="0" smtClean="0"/>
              <a:t>9-голосную </a:t>
            </a:r>
            <a:r>
              <a:rPr lang="ru-RU" sz="1400" dirty="0"/>
              <a:t>партитуру и, слушая произведение, </a:t>
            </a:r>
            <a:r>
              <a:rPr lang="ru-RU" sz="1400" dirty="0" smtClean="0"/>
              <a:t>словно "</a:t>
            </a:r>
            <a:r>
              <a:rPr lang="ru-RU" sz="1400" dirty="0"/>
              <a:t>записывал" его себе в память</a:t>
            </a:r>
            <a:r>
              <a:rPr lang="ru-RU" sz="1400" dirty="0" smtClean="0"/>
              <a:t>.</a:t>
            </a:r>
          </a:p>
          <a:p>
            <a:pPr marL="0" indent="0">
              <a:buNone/>
            </a:pPr>
            <a:r>
              <a:rPr lang="ru-RU" sz="1400" dirty="0"/>
              <a:t>Когда об этом прослышали в Ватикане, Папа пришел в крайнее изумление и, убедившись, что нотная запись безупречна, </a:t>
            </a:r>
            <a:r>
              <a:rPr lang="ru-RU" sz="1400" dirty="0" smtClean="0"/>
              <a:t>лично наградил </a:t>
            </a:r>
            <a:r>
              <a:rPr lang="ru-RU" sz="1400" dirty="0"/>
              <a:t>Моцарта </a:t>
            </a:r>
            <a:r>
              <a:rPr lang="ru-RU" sz="1400" dirty="0" smtClean="0"/>
              <a:t>орденом Рыцаря </a:t>
            </a:r>
            <a:r>
              <a:rPr lang="ru-RU" sz="1400" dirty="0"/>
              <a:t>золотой </a:t>
            </a:r>
            <a:r>
              <a:rPr lang="ru-RU" sz="1400" dirty="0" smtClean="0"/>
              <a:t>шпоры.</a:t>
            </a:r>
            <a:endParaRPr lang="ru-RU" sz="14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24</a:t>
            </a:fld>
            <a:endParaRPr lang="ru-RU"/>
          </a:p>
        </p:txBody>
      </p:sp>
      <p:pic>
        <p:nvPicPr>
          <p:cNvPr id="7" name="Picture 2" descr="C:\Users\Татьяна\Pictures\Художественная культура Просвещения\Музыка Просвещения\Скрины\Дом где родился Моцар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48508"/>
            <a:ext cx="4244975" cy="55609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7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864096"/>
          </a:xfrm>
        </p:spPr>
        <p:txBody>
          <a:bodyPr>
            <a:norm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Музыкальные перекрёстки Европы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316288" cy="572149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vi-VN" b="1" dirty="0"/>
              <a:t>Лю́двиг ван </a:t>
            </a:r>
            <a:r>
              <a:rPr lang="vi-VN" b="1" dirty="0" smtClean="0"/>
              <a:t>Бетхо́вен</a:t>
            </a:r>
            <a:r>
              <a:rPr lang="ru-RU" b="1" dirty="0" smtClean="0"/>
              <a:t> </a:t>
            </a:r>
            <a:r>
              <a:rPr lang="ru-RU" dirty="0" smtClean="0"/>
              <a:t>(16 декабря 1770 — </a:t>
            </a:r>
            <a:r>
              <a:rPr lang="ru-RU" dirty="0"/>
              <a:t>26 </a:t>
            </a:r>
            <a:r>
              <a:rPr lang="ru-RU" dirty="0" smtClean="0"/>
              <a:t>марта 1827) </a:t>
            </a:r>
            <a:r>
              <a:rPr lang="ru-RU" dirty="0"/>
              <a:t>— </a:t>
            </a:r>
            <a:r>
              <a:rPr lang="ru-RU" dirty="0" smtClean="0"/>
              <a:t>немецкий композитор</a:t>
            </a:r>
            <a:r>
              <a:rPr lang="ru-RU" dirty="0"/>
              <a:t>, пианист и </a:t>
            </a:r>
            <a:r>
              <a:rPr lang="ru-RU" dirty="0" smtClean="0"/>
              <a:t>дирижёр, последний представитель «венской </a:t>
            </a:r>
            <a:r>
              <a:rPr lang="ru-RU" dirty="0"/>
              <a:t>классической школы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/>
              <a:t>Бетховен — ключевая </a:t>
            </a:r>
            <a:r>
              <a:rPr lang="ru-RU" dirty="0" smtClean="0"/>
              <a:t>фигура классической </a:t>
            </a:r>
            <a:r>
              <a:rPr lang="ru-RU" dirty="0"/>
              <a:t>музыки в </a:t>
            </a:r>
            <a:r>
              <a:rPr lang="ru-RU" dirty="0" smtClean="0"/>
              <a:t>период между </a:t>
            </a:r>
            <a:r>
              <a:rPr lang="ru-RU" dirty="0"/>
              <a:t>классицизмом </a:t>
            </a:r>
            <a:r>
              <a:rPr lang="ru-RU" dirty="0" smtClean="0"/>
              <a:t>и романтизмом</a:t>
            </a:r>
            <a:r>
              <a:rPr lang="ru-RU" dirty="0"/>
              <a:t>, один из </a:t>
            </a:r>
            <a:r>
              <a:rPr lang="ru-RU" dirty="0" smtClean="0"/>
              <a:t>наиболее исполняемых </a:t>
            </a:r>
            <a:r>
              <a:rPr lang="ru-RU" dirty="0"/>
              <a:t>композиторов </a:t>
            </a:r>
            <a:r>
              <a:rPr lang="ru-RU" dirty="0" smtClean="0"/>
              <a:t>в мире</a:t>
            </a:r>
            <a:r>
              <a:rPr lang="ru-RU" dirty="0"/>
              <a:t>. Он писал во </a:t>
            </a:r>
            <a:r>
              <a:rPr lang="ru-RU" dirty="0" smtClean="0"/>
              <a:t>всех существовавших </a:t>
            </a:r>
            <a:r>
              <a:rPr lang="ru-RU" dirty="0"/>
              <a:t>в его </a:t>
            </a:r>
            <a:r>
              <a:rPr lang="ru-RU" dirty="0" smtClean="0"/>
              <a:t>время жанрах</a:t>
            </a:r>
            <a:r>
              <a:rPr lang="ru-RU" dirty="0"/>
              <a:t>, включая оперу, музыку </a:t>
            </a:r>
            <a:r>
              <a:rPr lang="ru-RU" dirty="0" smtClean="0"/>
              <a:t>к драматическим спектаклям, хоровые </a:t>
            </a:r>
            <a:r>
              <a:rPr lang="ru-RU" dirty="0"/>
              <a:t>сочинения. </a:t>
            </a:r>
            <a:r>
              <a:rPr lang="ru-RU" dirty="0" smtClean="0"/>
              <a:t>Самыми значительными </a:t>
            </a:r>
            <a:r>
              <a:rPr lang="ru-RU" dirty="0"/>
              <a:t>в его </a:t>
            </a:r>
            <a:r>
              <a:rPr lang="ru-RU" dirty="0" smtClean="0"/>
              <a:t>наследии считаются инструментальные произведения</a:t>
            </a:r>
            <a:r>
              <a:rPr lang="ru-RU" dirty="0"/>
              <a:t>: </a:t>
            </a:r>
            <a:r>
              <a:rPr lang="ru-RU" dirty="0" smtClean="0"/>
              <a:t>фортепианные, скрипичные </a:t>
            </a:r>
            <a:r>
              <a:rPr lang="ru-RU" dirty="0"/>
              <a:t>и </a:t>
            </a:r>
            <a:r>
              <a:rPr lang="ru-RU" dirty="0" smtClean="0"/>
              <a:t>виолончельные сонаты</a:t>
            </a:r>
            <a:r>
              <a:rPr lang="ru-RU" dirty="0"/>
              <a:t>, концерты </a:t>
            </a:r>
            <a:r>
              <a:rPr lang="ru-RU" dirty="0" smtClean="0"/>
              <a:t>для фортепиано</a:t>
            </a:r>
            <a:r>
              <a:rPr lang="ru-RU" dirty="0"/>
              <a:t>, для </a:t>
            </a:r>
            <a:r>
              <a:rPr lang="ru-RU" dirty="0" smtClean="0"/>
              <a:t>скрипки, квартеты</a:t>
            </a:r>
            <a:r>
              <a:rPr lang="ru-RU" dirty="0"/>
              <a:t>, увертюры, симфонии.</a:t>
            </a:r>
          </a:p>
          <a:p>
            <a:pPr marL="0" indent="0">
              <a:buNone/>
            </a:pPr>
            <a:r>
              <a:rPr lang="ru-RU" dirty="0"/>
              <a:t>Творчество Бетховена </a:t>
            </a:r>
            <a:r>
              <a:rPr lang="ru-RU" dirty="0" smtClean="0"/>
              <a:t>оказало </a:t>
            </a:r>
            <a:r>
              <a:rPr lang="ru-RU" dirty="0"/>
              <a:t>значительное воздействие </a:t>
            </a:r>
            <a:r>
              <a:rPr lang="ru-RU" dirty="0" smtClean="0"/>
              <a:t>на симфонизм </a:t>
            </a:r>
            <a:r>
              <a:rPr lang="ru-RU" dirty="0"/>
              <a:t>XIX и XX </a:t>
            </a:r>
            <a:r>
              <a:rPr lang="ru-RU" dirty="0" smtClean="0"/>
              <a:t>веков.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25</a:t>
            </a:fld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0" t="15293" r="27201" b="10534"/>
          <a:stretch/>
        </p:blipFill>
        <p:spPr bwMode="auto">
          <a:xfrm>
            <a:off x="4893761" y="1124744"/>
            <a:ext cx="371068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15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8" y="188640"/>
            <a:ext cx="8964488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из жизни Бетховена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26</a:t>
            </a:fld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05" t="27272" r="79793" b="49916"/>
          <a:stretch/>
        </p:blipFill>
        <p:spPr bwMode="auto">
          <a:xfrm>
            <a:off x="539551" y="1052736"/>
            <a:ext cx="3672409" cy="54150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Объект 3"/>
          <p:cNvSpPr txBox="1">
            <a:spLocks/>
          </p:cNvSpPr>
          <p:nvPr/>
        </p:nvSpPr>
        <p:spPr>
          <a:xfrm>
            <a:off x="4788024" y="980728"/>
            <a:ext cx="4176464" cy="561662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***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Людвиг Ван Бетховен рос в бедной семье, в связи с чем ему пришлось бросить школу.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***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Бетховен неплохо знал итальянский и французский языки, но лучше всего он выучил латынь.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***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Бетховен не умел умножать и делить.</a:t>
            </a:r>
          </a:p>
          <a:p>
            <a:pPr marL="0" indent="0" algn="ctr">
              <a:buNone/>
            </a:pPr>
            <a:r>
              <a:rPr lang="ru-RU" dirty="0"/>
              <a:t>***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В 27 лет Бетховен полностью потерял слух.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Многие считают, что Бетховен потерял слух из-за привычки окунать голову в холодную воду. Это он делал для того, чтобы не уснуть и больше времени проводить за музыкой.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6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6016" y="404664"/>
            <a:ext cx="4248472" cy="612068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***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другой раз Бетховен гостил </a:t>
            </a:r>
            <a:r>
              <a:rPr lang="ru-RU" dirty="0" smtClean="0"/>
              <a:t>у князя </a:t>
            </a:r>
            <a:r>
              <a:rPr lang="ru-RU" dirty="0" err="1"/>
              <a:t>Лихновского</a:t>
            </a:r>
            <a:r>
              <a:rPr lang="ru-RU" dirty="0"/>
              <a:t>. Князь </a:t>
            </a:r>
            <a:r>
              <a:rPr lang="ru-RU" dirty="0" smtClean="0"/>
              <a:t>очень уважал </a:t>
            </a:r>
            <a:r>
              <a:rPr lang="ru-RU" dirty="0"/>
              <a:t>композитора и </a:t>
            </a:r>
            <a:r>
              <a:rPr lang="ru-RU" dirty="0" smtClean="0"/>
              <a:t>был поклонником </a:t>
            </a:r>
            <a:r>
              <a:rPr lang="ru-RU" dirty="0"/>
              <a:t>его музыки. </a:t>
            </a:r>
            <a:r>
              <a:rPr lang="ru-RU" dirty="0" smtClean="0"/>
              <a:t>Он захотел</a:t>
            </a:r>
            <a:r>
              <a:rPr lang="ru-RU" dirty="0"/>
              <a:t>, чтобы Бетховен </a:t>
            </a:r>
            <a:r>
              <a:rPr lang="ru-RU" dirty="0" smtClean="0"/>
              <a:t>сыграл перед собравшимися. Композитор отказался. </a:t>
            </a:r>
            <a:r>
              <a:rPr lang="ru-RU" dirty="0" err="1" smtClean="0"/>
              <a:t>Лихновский</a:t>
            </a:r>
            <a:r>
              <a:rPr lang="ru-RU" dirty="0" smtClean="0"/>
              <a:t> </a:t>
            </a:r>
            <a:r>
              <a:rPr lang="ru-RU" dirty="0"/>
              <a:t>стал настаивать </a:t>
            </a:r>
            <a:r>
              <a:rPr lang="ru-RU" dirty="0" smtClean="0"/>
              <a:t>и даже </a:t>
            </a:r>
            <a:r>
              <a:rPr lang="ru-RU" dirty="0"/>
              <a:t>приказал выломать </a:t>
            </a:r>
            <a:r>
              <a:rPr lang="ru-RU" dirty="0" smtClean="0"/>
              <a:t>дверь комнаты</a:t>
            </a:r>
            <a:r>
              <a:rPr lang="ru-RU" dirty="0"/>
              <a:t>, где заперся </a:t>
            </a:r>
            <a:r>
              <a:rPr lang="ru-RU" dirty="0" smtClean="0"/>
              <a:t>Бетховен. Возмущённый композитор покинул </a:t>
            </a:r>
            <a:r>
              <a:rPr lang="ru-RU" dirty="0"/>
              <a:t>имение и вернулся </a:t>
            </a:r>
            <a:r>
              <a:rPr lang="ru-RU" dirty="0" smtClean="0"/>
              <a:t>в Вену</a:t>
            </a:r>
            <a:r>
              <a:rPr lang="ru-RU" dirty="0"/>
              <a:t>. Наутро Бетховен </a:t>
            </a:r>
            <a:r>
              <a:rPr lang="ru-RU" dirty="0" smtClean="0"/>
              <a:t>отправил </a:t>
            </a:r>
            <a:r>
              <a:rPr lang="ru-RU" dirty="0" err="1" smtClean="0"/>
              <a:t>Лихновскому</a:t>
            </a:r>
            <a:r>
              <a:rPr lang="ru-RU" dirty="0" smtClean="0"/>
              <a:t> письмо: </a:t>
            </a:r>
            <a:r>
              <a:rPr lang="ru-RU" i="1" dirty="0"/>
              <a:t>«</a:t>
            </a:r>
            <a:r>
              <a:rPr lang="ru-RU" i="1" dirty="0" smtClean="0"/>
              <a:t>Князь! Тем</a:t>
            </a:r>
            <a:r>
              <a:rPr lang="ru-RU" i="1" dirty="0"/>
              <a:t>, чем являюсь я, я </a:t>
            </a:r>
            <a:r>
              <a:rPr lang="ru-RU" i="1" dirty="0" smtClean="0"/>
              <a:t>обязан самому </a:t>
            </a:r>
            <a:r>
              <a:rPr lang="ru-RU" i="1" dirty="0"/>
              <a:t>себе. Князей </a:t>
            </a:r>
            <a:r>
              <a:rPr lang="ru-RU" i="1" dirty="0" smtClean="0"/>
              <a:t>существуют и </a:t>
            </a:r>
            <a:r>
              <a:rPr lang="ru-RU" i="1" dirty="0"/>
              <a:t>будут существовать </a:t>
            </a:r>
            <a:r>
              <a:rPr lang="ru-RU" i="1" dirty="0" smtClean="0"/>
              <a:t>тысячи, Бетховен </a:t>
            </a:r>
            <a:r>
              <a:rPr lang="ru-RU" i="1" dirty="0"/>
              <a:t>же — только один!»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27</a:t>
            </a:fld>
            <a:endParaRPr lang="ru-RU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251520" y="404664"/>
            <a:ext cx="4182616" cy="5750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В 1787 году Бетховен посетил Вену. Прослушав импровизацию Бетховена, Моцарт воскликнул: «Он всех заставит говорить о себе!»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***</a:t>
            </a:r>
          </a:p>
          <a:p>
            <a:pPr marL="0" indent="0">
              <a:buNone/>
            </a:pPr>
            <a:r>
              <a:rPr lang="ru-RU" dirty="0"/>
              <a:t>Бетховен отличался крайней резкостью суждений и поведения. Однажды, когда он играл в публичном месте, один из гостей начал разговаривать с дамой; Бетховен тотчас оборвал выступление и добавил:</a:t>
            </a:r>
          </a:p>
          <a:p>
            <a:pPr marL="0" indent="0">
              <a:buNone/>
            </a:pPr>
            <a:r>
              <a:rPr lang="ru-RU" dirty="0"/>
              <a:t>«</a:t>
            </a:r>
            <a:r>
              <a:rPr lang="ru-RU" i="1" dirty="0"/>
              <a:t>Таким свиньям я играть не буду!</a:t>
            </a:r>
            <a:r>
              <a:rPr lang="ru-RU" dirty="0"/>
              <a:t>».</a:t>
            </a:r>
          </a:p>
          <a:p>
            <a:pPr marL="0" indent="0">
              <a:buNone/>
            </a:pPr>
            <a:r>
              <a:rPr lang="ru-RU" dirty="0"/>
              <a:t>И никакие извинения и уговоры не помогли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8100392" y="6381328"/>
            <a:ext cx="936104" cy="404664"/>
          </a:xfrm>
          <a:prstGeom prst="homePlat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Ключ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49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000" y="4797152"/>
            <a:ext cx="1665000" cy="1800000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28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79512" y="1600200"/>
            <a:ext cx="8507288" cy="4525963"/>
          </a:xfrm>
        </p:spPr>
        <p:txBody>
          <a:bodyPr numCol="2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4000" dirty="0" smtClean="0"/>
              <a:t>§5-6 – учить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4000" dirty="0" smtClean="0"/>
              <a:t>Завершить составление таблицы «Художественная культура эпохи Просвещения»</a:t>
            </a:r>
          </a:p>
        </p:txBody>
      </p:sp>
    </p:spTree>
    <p:extLst>
      <p:ext uri="{BB962C8B-B14F-4D97-AF65-F5344CB8AC3E}">
        <p14:creationId xmlns:p14="http://schemas.microsoft.com/office/powerpoint/2010/main" val="72214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219256" cy="4781128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Придворных Короля-Солнце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Сторонников общественного движения, боровшихся с феодальными пережитками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Служителей церкви, освящавших новые постройки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Ремесленников, изготавливавших свечи для жилищ.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29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sz="3100" b="1" dirty="0" smtClean="0"/>
              <a:t>1.</a:t>
            </a:r>
            <a:r>
              <a:rPr lang="ru-RU" b="1" dirty="0" smtClean="0"/>
              <a:t> </a:t>
            </a:r>
            <a:r>
              <a:rPr lang="ru-RU" sz="4000" b="1" dirty="0" smtClean="0"/>
              <a:t>Просветителями</a:t>
            </a:r>
            <a:r>
              <a:rPr lang="ru-RU" b="1" dirty="0" smtClean="0"/>
              <a:t> </a:t>
            </a:r>
            <a:r>
              <a:rPr lang="ru-RU" sz="4000" b="1" dirty="0" smtClean="0"/>
              <a:t>называли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29713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</a:t>
            </a:fld>
            <a:endParaRPr lang="ru-RU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19"/>
            <a:ext cx="5400000" cy="473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661248"/>
            <a:ext cx="5400000" cy="100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ятиугольник 7"/>
          <p:cNvSpPr/>
          <p:nvPr/>
        </p:nvSpPr>
        <p:spPr>
          <a:xfrm>
            <a:off x="7668344" y="6237312"/>
            <a:ext cx="1008112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28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199" y="188640"/>
            <a:ext cx="8932321" cy="1642194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2. Одной из главных черт философии просветителей было стремление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2143397"/>
            <a:ext cx="8219256" cy="4525963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Укрепить силу и влияние Церкви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Упрочить власть первого и второго сословий в политической, экономической, общественной жизни государства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Избавить людей от предрассудков путём просвещения умов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Сохранить абсолютную монархию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8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640960" cy="2088232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3. В каком веке движение просветителей достигает своего наивысшего расцвета?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3645024"/>
            <a:ext cx="8640960" cy="2481139"/>
          </a:xfrm>
        </p:spPr>
        <p:txBody>
          <a:bodyPr numCol="2"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600" dirty="0"/>
              <a:t>в</a:t>
            </a:r>
            <a:r>
              <a:rPr lang="ru-RU" sz="3600" dirty="0" smtClean="0"/>
              <a:t> </a:t>
            </a:r>
            <a:r>
              <a:rPr lang="en-US" sz="3600" dirty="0" smtClean="0"/>
              <a:t>XV</a:t>
            </a:r>
            <a:r>
              <a:rPr lang="ru-RU" sz="3600" dirty="0" smtClean="0"/>
              <a:t> в.</a:t>
            </a:r>
            <a:endParaRPr lang="en-US" sz="36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в </a:t>
            </a:r>
            <a:r>
              <a:rPr lang="en-US" sz="3600" dirty="0" smtClean="0"/>
              <a:t>XVI</a:t>
            </a:r>
            <a:r>
              <a:rPr lang="ru-RU" sz="3600" dirty="0" smtClean="0"/>
              <a:t> в.</a:t>
            </a:r>
          </a:p>
          <a:p>
            <a:pPr marL="514350" indent="-514350">
              <a:buFont typeface="+mj-lt"/>
              <a:buAutoNum type="arabicParenR"/>
            </a:pPr>
            <a:endParaRPr lang="en-US" sz="36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в </a:t>
            </a:r>
            <a:r>
              <a:rPr lang="en-US" sz="3600" dirty="0" smtClean="0"/>
              <a:t>XVIII</a:t>
            </a:r>
            <a:r>
              <a:rPr lang="ru-RU" sz="3600" dirty="0" smtClean="0"/>
              <a:t> в.</a:t>
            </a:r>
            <a:endParaRPr lang="en-US" sz="36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в </a:t>
            </a:r>
            <a:r>
              <a:rPr lang="en-US" sz="3600" dirty="0" smtClean="0"/>
              <a:t>XIX</a:t>
            </a:r>
            <a:r>
              <a:rPr lang="ru-RU" sz="3600" dirty="0" smtClean="0"/>
              <a:t> в.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6" y="188640"/>
            <a:ext cx="8964488" cy="1930226"/>
          </a:xfrm>
        </p:spPr>
        <p:txBody>
          <a:bodyPr numCol="2" spcCol="144000">
            <a:normAutofit/>
          </a:bodyPr>
          <a:lstStyle/>
          <a:p>
            <a:pPr algn="l"/>
            <a:r>
              <a:rPr lang="ru-RU" sz="3600" b="1" dirty="0" smtClean="0"/>
              <a:t>4. </a:t>
            </a:r>
            <a:r>
              <a:rPr lang="ru-RU" sz="3600" b="1" dirty="0" err="1" smtClean="0"/>
              <a:t>Основополож-ником</a:t>
            </a:r>
            <a:r>
              <a:rPr lang="ru-RU" sz="3600" b="1" dirty="0" smtClean="0"/>
              <a:t> просветительской идеологии называли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2492896"/>
            <a:ext cx="8075240" cy="3633267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4000" dirty="0" smtClean="0"/>
              <a:t>Кромвеля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4000" dirty="0" smtClean="0"/>
              <a:t>Вольтера</a:t>
            </a:r>
          </a:p>
          <a:p>
            <a:pPr marL="514350" indent="-514350">
              <a:buFont typeface="+mj-lt"/>
              <a:buAutoNum type="arabicParenR"/>
            </a:pPr>
            <a:endParaRPr lang="ru-RU" sz="4000" dirty="0"/>
          </a:p>
          <a:p>
            <a:pPr marL="514350" indent="-514350">
              <a:buFont typeface="+mj-lt"/>
              <a:buAutoNum type="arabicParenR"/>
            </a:pPr>
            <a:endParaRPr lang="ru-RU" sz="4000" dirty="0" smtClean="0"/>
          </a:p>
          <a:p>
            <a:pPr marL="514350" indent="-514350">
              <a:buFont typeface="+mj-lt"/>
              <a:buAutoNum type="arabicParenR"/>
            </a:pPr>
            <a:endParaRPr lang="ru-RU" sz="40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4000" dirty="0" smtClean="0"/>
              <a:t>Ришелье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4000" dirty="0" smtClean="0"/>
              <a:t>Герцога Альбу</a:t>
            </a:r>
            <a:endParaRPr lang="ru-RU" sz="40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06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2362274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5. Кто из перечисленных ниже деятелей являлся активным участником движения просветителей?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2852936"/>
            <a:ext cx="8496944" cy="3600400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dirty="0" smtClean="0"/>
              <a:t>А) Дени Дидро</a:t>
            </a:r>
          </a:p>
          <a:p>
            <a:pPr marL="0" indent="0">
              <a:buNone/>
            </a:pPr>
            <a:r>
              <a:rPr lang="ru-RU" dirty="0" smtClean="0"/>
              <a:t>Б) Людовик </a:t>
            </a:r>
            <a:r>
              <a:rPr lang="en-US" dirty="0" smtClean="0"/>
              <a:t>XV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В) Вольфганг Амадей Моцарт</a:t>
            </a:r>
          </a:p>
          <a:p>
            <a:pPr marL="0" indent="0">
              <a:buNone/>
            </a:pPr>
            <a:r>
              <a:rPr lang="ru-RU" dirty="0" smtClean="0"/>
              <a:t>Г) Джонатан Свифт</a:t>
            </a:r>
          </a:p>
          <a:p>
            <a:pPr marL="0" indent="0">
              <a:buNone/>
            </a:pPr>
            <a:r>
              <a:rPr lang="ru-RU" dirty="0" smtClean="0"/>
              <a:t>Д) Елизавета Тюдор</a:t>
            </a:r>
          </a:p>
          <a:p>
            <a:pPr marL="0" indent="0">
              <a:buNone/>
            </a:pPr>
            <a:r>
              <a:rPr lang="ru-RU" dirty="0" smtClean="0"/>
              <a:t>Е) Альбрехт Валленштейн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АДЕ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ВГД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АВГ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ГДЕ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Бакеева Т.А.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928992" cy="3442394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6. Кто из знаменитых писателей эпохи Просвещения удостоился в годы Великой французской революции звания почётного гражданина Франции?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4620269"/>
            <a:ext cx="8352928" cy="2337123"/>
          </a:xfrm>
        </p:spPr>
        <p:txBody>
          <a:bodyPr numCol="2"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Фридрих Шиллер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Пьер Огюстен </a:t>
            </a:r>
            <a:r>
              <a:rPr lang="ru-RU" dirty="0" err="1" smtClean="0"/>
              <a:t>Каро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н</a:t>
            </a:r>
            <a:r>
              <a:rPr lang="ru-RU" dirty="0" smtClean="0"/>
              <a:t> </a:t>
            </a:r>
            <a:r>
              <a:rPr lang="ru-RU" dirty="0"/>
              <a:t>де </a:t>
            </a:r>
            <a:r>
              <a:rPr lang="ru-RU" dirty="0" smtClean="0"/>
              <a:t>Бомарше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endParaRPr lang="ru-RU" dirty="0" smtClean="0"/>
          </a:p>
          <a:p>
            <a:pPr marL="514350" indent="-514350">
              <a:buFont typeface="+mj-lt"/>
              <a:buAutoNum type="arabicParenR"/>
            </a:pPr>
            <a:endParaRPr lang="ru-RU" dirty="0" smtClean="0"/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Джонатан Свифт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Иоганн Вольфганг Гёте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39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418654"/>
            <a:ext cx="8229600" cy="2074242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7. Автор грандиозного музыкального произведения «Страсти по Матфею»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3284984"/>
            <a:ext cx="8352928" cy="1761059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Даниэль Дефо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Иоганн Себастьян Бах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Жан Антуан </a:t>
            </a:r>
            <a:r>
              <a:rPr lang="ru-RU" sz="3200" dirty="0" err="1" smtClean="0"/>
              <a:t>Гудон</a:t>
            </a:r>
            <a:endParaRPr lang="ru-RU" sz="32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Людвиг </a:t>
            </a:r>
            <a:r>
              <a:rPr lang="ru-RU" sz="3200" dirty="0" err="1" smtClean="0"/>
              <a:t>ван</a:t>
            </a:r>
            <a:r>
              <a:rPr lang="ru-RU" sz="3200" dirty="0" smtClean="0"/>
              <a:t> Бетховен</a:t>
            </a:r>
            <a:endParaRPr lang="ru-RU" sz="32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7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712968" cy="3514402"/>
          </a:xfrm>
        </p:spPr>
        <p:txBody>
          <a:bodyPr numCol="2">
            <a:normAutofit fontScale="90000"/>
          </a:bodyPr>
          <a:lstStyle/>
          <a:p>
            <a:pPr algn="l"/>
            <a:r>
              <a:rPr lang="ru-RU" b="1" dirty="0" smtClean="0"/>
              <a:t>8. Какого героя знаменитого литературного произведения века Просвещения современники окрестили «самым смышлёным человеком нации»?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4365104"/>
            <a:ext cx="8568952" cy="1761059"/>
          </a:xfrm>
        </p:spPr>
        <p:txBody>
          <a:bodyPr numCol="2"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Робинзона Крузо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Фердинанда фон Вальтера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err="1" smtClean="0"/>
              <a:t>Лэмюэля</a:t>
            </a:r>
            <a:r>
              <a:rPr lang="ru-RU" dirty="0" smtClean="0"/>
              <a:t> Гулливера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Фигаро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52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2506290"/>
          </a:xfrm>
        </p:spPr>
        <p:txBody>
          <a:bodyPr numCol="2" spcCol="144000">
            <a:normAutofit fontScale="90000"/>
          </a:bodyPr>
          <a:lstStyle/>
          <a:p>
            <a:pPr algn="l"/>
            <a:r>
              <a:rPr lang="ru-RU" b="1" dirty="0" smtClean="0"/>
              <a:t>9. «Натюрморт с атрибутами искусства» Шардена был написан художником для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3140968"/>
            <a:ext cx="8784976" cy="3240360"/>
          </a:xfrm>
        </p:spPr>
        <p:txBody>
          <a:bodyPr numCol="2" spcCol="144000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Королевского дворца в Версале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Петербургской Академии художеств</a:t>
            </a:r>
          </a:p>
          <a:p>
            <a:pPr marL="514350" indent="-514350">
              <a:buFont typeface="+mj-lt"/>
              <a:buAutoNum type="arabicParenR"/>
            </a:pPr>
            <a:endParaRPr lang="ru-RU" sz="3200" dirty="0" smtClean="0"/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Частной коллекции богатого испанского аристократа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Здания английского парламента</a:t>
            </a:r>
            <a:endParaRPr lang="ru-RU" sz="32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1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 numCol="2" spcCol="144000">
            <a:normAutofit fontScale="90000"/>
          </a:bodyPr>
          <a:lstStyle/>
          <a:p>
            <a:pPr algn="l"/>
            <a:r>
              <a:rPr lang="ru-RU" b="1" dirty="0" smtClean="0"/>
              <a:t>10. Серия работ «Брак </a:t>
            </a:r>
            <a:r>
              <a:rPr lang="en-US" b="1" dirty="0" smtClean="0"/>
              <a:t>a la mode</a:t>
            </a:r>
            <a:r>
              <a:rPr lang="ru-RU" b="1" dirty="0" smtClean="0"/>
              <a:t>» Уильяма Хогарта выполнена в технике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34888" y="3717032"/>
            <a:ext cx="8229600" cy="2409131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4800" dirty="0" smtClean="0"/>
              <a:t>Живописи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4800" dirty="0" smtClean="0"/>
              <a:t>Гобелена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4800" dirty="0" smtClean="0"/>
              <a:t>Графики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4800" dirty="0" smtClean="0"/>
              <a:t>Витража</a:t>
            </a:r>
            <a:endParaRPr lang="ru-RU" sz="4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2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38734"/>
            <a:ext cx="8291264" cy="4594522"/>
          </a:xfrm>
        </p:spPr>
        <p:txBody>
          <a:bodyPr numCol="2" spcCol="144000">
            <a:normAutofit fontScale="90000"/>
          </a:bodyPr>
          <a:lstStyle/>
          <a:p>
            <a:pPr algn="l"/>
            <a:r>
              <a:rPr lang="ru-RU" b="1" dirty="0" smtClean="0"/>
              <a:t>11. Кому из современников-музыкантов </a:t>
            </a:r>
            <a:r>
              <a:rPr lang="ru-RU" b="1" dirty="0" err="1" smtClean="0"/>
              <a:t>В.А.Моцарт</a:t>
            </a:r>
            <a:r>
              <a:rPr lang="ru-RU" b="1" dirty="0" smtClean="0"/>
              <a:t> предсказал блестящее будущее: «Придёт время, и о нём заговорит весь мир»?</a:t>
            </a:r>
            <a:endParaRPr lang="ru-RU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7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</a:t>
            </a:fld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708" y="764704"/>
            <a:ext cx="6326644" cy="59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ятиугольник 6"/>
          <p:cNvSpPr/>
          <p:nvPr/>
        </p:nvSpPr>
        <p:spPr>
          <a:xfrm>
            <a:off x="7884368" y="6237312"/>
            <a:ext cx="1008112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6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642194"/>
          </a:xfrm>
        </p:spPr>
        <p:txBody>
          <a:bodyPr numCol="2" spcCol="144000">
            <a:normAutofit/>
          </a:bodyPr>
          <a:lstStyle/>
          <a:p>
            <a:pPr algn="l"/>
            <a:r>
              <a:rPr lang="ru-RU" sz="2800" b="1" dirty="0" smtClean="0"/>
              <a:t>12. Прочтите извлечение из литературного произведения </a:t>
            </a:r>
            <a:r>
              <a:rPr lang="en-US" sz="2800" b="1" dirty="0" smtClean="0"/>
              <a:t>XVIII</a:t>
            </a:r>
            <a:r>
              <a:rPr lang="ru-RU" sz="2800" b="1" dirty="0" smtClean="0"/>
              <a:t> века и напишите имя автора и название романа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888232"/>
            <a:ext cx="8784976" cy="4925144"/>
          </a:xfrm>
        </p:spPr>
        <p:txBody>
          <a:bodyPr numCol="2" spcCol="288000">
            <a:normAutofit fontScale="62500" lnSpcReduction="20000"/>
          </a:bodyPr>
          <a:lstStyle/>
          <a:p>
            <a:pPr marL="0" indent="176213" algn="just">
              <a:buNone/>
            </a:pPr>
            <a:r>
              <a:rPr lang="ru-RU" dirty="0" smtClean="0"/>
              <a:t>«Как-то раз, когда я был занят всеми этими делами по устройству моего хозяйства, я шарил у себя в складе, отыскивая какую-то нужную вещь, и мне попался небольшой мешок с ячменем… Всё зерно, которое ещё оставалось в мешке, было изъедено крысами; по крайней мере, когда я глянул в него, мне показалось, что там одна труха. Так как мешок был мне нужен для пороха, я вынес его во дворик и вытряхнул на землю невдалеке от пещеры.</a:t>
            </a:r>
          </a:p>
          <a:p>
            <a:pPr marL="0" indent="176213" algn="just">
              <a:buNone/>
            </a:pPr>
            <a:r>
              <a:rPr lang="ru-RU" dirty="0" smtClean="0"/>
              <a:t>Это было незадолго до того, как начались проливные дожди, о которых я уже упоминал в своём дневнике. Я давно забыл про этот случай, не помнил даже, на каком месте я вытряхнул мешок.</a:t>
            </a:r>
          </a:p>
          <a:p>
            <a:pPr marL="0" indent="176213" algn="just">
              <a:buNone/>
            </a:pPr>
            <a:r>
              <a:rPr lang="ru-RU" dirty="0" smtClean="0"/>
              <a:t>Но вот прошло около месяца, и я увидел под горой, у самой пещеры, несколько зелёных ростков, только что выбившихся из-под земли. С начала я думал, что это какая-то туземная травка, которой я раньше не приметил. Но прошло несколько дней, и я с удивлением увидел, что зелёные стебельки (их было штук 10-12, не больше) заколосились и вскоре оказались колосьями обыкновенного ячменя, который растёт у нас в Англии. Невозможно передать, до чего меня взволновало это открытие. От радости у меня помутился рассудок, и я в первую минуту подумал, что произошло чудо: ячмень вырос сам собой, чтобы поддержать мою жизнь в ужасной пустыне!»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6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56984" cy="2506290"/>
          </a:xfrm>
        </p:spPr>
        <p:txBody>
          <a:bodyPr numCol="2" spcCol="144000">
            <a:normAutofit fontScale="90000"/>
          </a:bodyPr>
          <a:lstStyle/>
          <a:p>
            <a:pPr algn="l"/>
            <a:r>
              <a:rPr lang="ru-RU" b="1" dirty="0" smtClean="0"/>
              <a:t>13. Установите соответствие между именами творцов художественной культуры и названиями произведений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708920"/>
            <a:ext cx="8363272" cy="3816424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dirty="0" smtClean="0"/>
              <a:t>А) Джонатан Свифт</a:t>
            </a:r>
          </a:p>
          <a:p>
            <a:pPr marL="0" indent="0">
              <a:buNone/>
            </a:pPr>
            <a:r>
              <a:rPr lang="ru-RU" dirty="0" smtClean="0"/>
              <a:t>Б) Вольфганг Амадей Моцарт</a:t>
            </a:r>
          </a:p>
          <a:p>
            <a:pPr marL="0" indent="0">
              <a:buNone/>
            </a:pPr>
            <a:r>
              <a:rPr lang="ru-RU" dirty="0" smtClean="0"/>
              <a:t>В) Жак Луи Давид</a:t>
            </a:r>
          </a:p>
          <a:p>
            <a:pPr marL="0" indent="0">
              <a:buNone/>
            </a:pPr>
            <a:r>
              <a:rPr lang="ru-RU" dirty="0" smtClean="0"/>
              <a:t>Г) Пьер Бомарше</a:t>
            </a: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«Женитьба Фигаро»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«Путешествие Гулливера»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«Свадьба Фигаро»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«Клятва Горациев»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«Лунная соната»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54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90662"/>
            <a:ext cx="8784976" cy="5746650"/>
          </a:xfrm>
        </p:spPr>
        <p:txBody>
          <a:bodyPr numCol="2" spcCol="360000">
            <a:normAutofit/>
          </a:bodyPr>
          <a:lstStyle/>
          <a:p>
            <a:pPr algn="l"/>
            <a:r>
              <a:rPr lang="ru-RU" b="1" dirty="0" smtClean="0"/>
              <a:t>14. Напишите имя автора и название произведения, о котором Людовик </a:t>
            </a:r>
            <a:r>
              <a:rPr lang="en-US" b="1" dirty="0" smtClean="0"/>
              <a:t>XVI</a:t>
            </a:r>
            <a:r>
              <a:rPr lang="ru-RU" b="1" dirty="0" smtClean="0"/>
              <a:t> сказал: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«Нужно разрушить Бастилию, чтобы допустить это на сцену».</a:t>
            </a:r>
            <a:endParaRPr lang="ru-RU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9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20" y="116632"/>
            <a:ext cx="9108000" cy="2016000"/>
          </a:xfrm>
        </p:spPr>
        <p:txBody>
          <a:bodyPr numCol="2">
            <a:noAutofit/>
          </a:bodyPr>
          <a:lstStyle/>
          <a:p>
            <a:pPr algn="l"/>
            <a:r>
              <a:rPr lang="ru-RU" sz="2400" b="1" dirty="0" smtClean="0"/>
              <a:t>15. Прочтите извлечение из поэмы Дж. Свифта и ответьте на вопросы. Ответы предполагают использование информации из источника, а также применение исторических знаний по курсу истории соответствующего периода.</a:t>
            </a:r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2132856"/>
            <a:ext cx="8856984" cy="4680521"/>
          </a:xfrm>
        </p:spPr>
        <p:txBody>
          <a:bodyPr numCol="2" spcCol="360000"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О, как ты мне нужен, насмешник…</a:t>
            </a:r>
          </a:p>
          <a:p>
            <a:pPr marL="0" indent="0">
              <a:buNone/>
            </a:pPr>
            <a:r>
              <a:rPr lang="ru-RU" dirty="0" smtClean="0"/>
              <a:t>Я слышал, что ты большой весельчак.</a:t>
            </a:r>
          </a:p>
          <a:p>
            <a:pPr marL="0" indent="0">
              <a:buNone/>
            </a:pPr>
            <a:r>
              <a:rPr lang="ru-RU" dirty="0" smtClean="0"/>
              <a:t>И хотя мы с тобой не знакомы,</a:t>
            </a:r>
          </a:p>
          <a:p>
            <a:pPr marL="0" indent="0">
              <a:buNone/>
            </a:pPr>
            <a:r>
              <a:rPr lang="ru-RU" dirty="0" smtClean="0"/>
              <a:t>Тебе бы стоило попробовать свой резец</a:t>
            </a:r>
          </a:p>
          <a:p>
            <a:pPr marL="0" indent="0">
              <a:buNone/>
            </a:pPr>
            <a:r>
              <a:rPr lang="ru-RU" dirty="0" smtClean="0"/>
              <a:t>На этой отвратительной компании дураков;</a:t>
            </a:r>
          </a:p>
          <a:p>
            <a:pPr marL="0" indent="0">
              <a:buNone/>
            </a:pPr>
            <a:r>
              <a:rPr lang="ru-RU" dirty="0" smtClean="0"/>
              <a:t>Рисуй своих скотов, как я их описываю;</a:t>
            </a:r>
          </a:p>
          <a:p>
            <a:pPr marL="0" indent="0">
              <a:buNone/>
            </a:pPr>
            <a:r>
              <a:rPr lang="ru-RU" dirty="0" smtClean="0"/>
              <a:t>Рисуй их черты, а я их буду высмеивать,</a:t>
            </a:r>
          </a:p>
          <a:p>
            <a:pPr marL="0" indent="0">
              <a:buNone/>
            </a:pPr>
            <a:r>
              <a:rPr lang="ru-RU" dirty="0" smtClean="0"/>
              <a:t>Делай их похожими; уверяю тебя,</a:t>
            </a:r>
          </a:p>
          <a:p>
            <a:pPr marL="0" indent="0">
              <a:buNone/>
            </a:pPr>
            <a:r>
              <a:rPr lang="ru-RU" dirty="0" smtClean="0"/>
              <a:t>К карикатуре незачем будет прибегать.</a:t>
            </a:r>
          </a:p>
          <a:p>
            <a:pPr marL="0" indent="0">
              <a:buNone/>
            </a:pPr>
            <a:r>
              <a:rPr lang="ru-RU" dirty="0" smtClean="0"/>
              <a:t>Изобрази их так, чтобы каждый из нас</a:t>
            </a:r>
          </a:p>
          <a:p>
            <a:pPr marL="0" indent="0">
              <a:buNone/>
            </a:pPr>
            <a:r>
              <a:rPr lang="ru-RU" dirty="0" smtClean="0"/>
              <a:t>Мог понять их душу по портретам.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1. Напишите имя художника, к которому обращается автор, считая его своим единомышленником.</a:t>
            </a:r>
          </a:p>
          <a:p>
            <a:pPr marL="0" indent="0">
              <a:buNone/>
            </a:pPr>
            <a:r>
              <a:rPr lang="ru-RU" dirty="0" smtClean="0"/>
              <a:t>2. Почему именно к этому художнику обращается Свифт?</a:t>
            </a:r>
          </a:p>
          <a:p>
            <a:pPr marL="0" indent="0">
              <a:buNone/>
            </a:pPr>
            <a:r>
              <a:rPr lang="ru-RU" dirty="0" smtClean="0"/>
              <a:t>3. Выскажите своё суждение по вопросу о том, в чём видел Свифт одну из важнейших задач искусства?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4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88640"/>
            <a:ext cx="9036496" cy="2218258"/>
          </a:xfrm>
        </p:spPr>
        <p:txBody>
          <a:bodyPr numCol="2">
            <a:noAutofit/>
          </a:bodyPr>
          <a:lstStyle/>
          <a:p>
            <a:pPr algn="l"/>
            <a:r>
              <a:rPr lang="ru-RU" sz="2400" b="1" dirty="0" smtClean="0"/>
              <a:t>16. Прочтите два высказывания об искусстве деятелей художественной культуры эпохи Просвещения и кратко ответьте на вопросы. </a:t>
            </a:r>
            <a:r>
              <a:rPr lang="ru-RU" sz="2400" b="1" dirty="0"/>
              <a:t>Ответы предполагают использование информации из источника, а также применение исторических знаний по курсу истории соответствующего периода.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420888"/>
            <a:ext cx="8712968" cy="4392488"/>
          </a:xfrm>
        </p:spPr>
        <p:txBody>
          <a:bodyPr numCol="2" spcCol="360000">
            <a:normAutofit fontScale="92500" lnSpcReduction="20000"/>
          </a:bodyPr>
          <a:lstStyle/>
          <a:p>
            <a:pPr marL="0" indent="0">
              <a:buNone/>
            </a:pPr>
            <a:r>
              <a:rPr lang="ru-RU" sz="3900" dirty="0" smtClean="0"/>
              <a:t>«Искусство должно поучать» (Дидро)</a:t>
            </a:r>
          </a:p>
          <a:p>
            <a:pPr marL="0" indent="0">
              <a:buNone/>
            </a:pPr>
            <a:r>
              <a:rPr lang="ru-RU" sz="3900" dirty="0" smtClean="0"/>
              <a:t>«Забавлять поучая» (Бомарше)</a:t>
            </a:r>
          </a:p>
          <a:p>
            <a:pPr marL="0" indent="0">
              <a:buNone/>
            </a:pPr>
            <a:r>
              <a:rPr lang="ru-RU" dirty="0" smtClean="0"/>
              <a:t>1. Можно ли на основании приведённых цитат говорить об общности взглядов Дидро и Бомарше?</a:t>
            </a:r>
          </a:p>
          <a:p>
            <a:pPr marL="0" indent="0">
              <a:buNone/>
            </a:pPr>
            <a:r>
              <a:rPr lang="ru-RU" dirty="0" smtClean="0"/>
              <a:t>2. Какое суждение о роли искусства в общественной жизни можно сформулировать на основе этих высказываний?</a:t>
            </a:r>
          </a:p>
          <a:p>
            <a:pPr marL="0" indent="0">
              <a:buNone/>
            </a:pPr>
            <a:r>
              <a:rPr lang="ru-RU" dirty="0" smtClean="0"/>
              <a:t>3. Выскажите и обоснуйте своё суждение о взглядах просветителей на искусство.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37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656184"/>
          </a:xfrm>
        </p:spPr>
        <p:txBody>
          <a:bodyPr numCol="2" spcCol="144000">
            <a:normAutofit/>
          </a:bodyPr>
          <a:lstStyle/>
          <a:p>
            <a:pPr algn="l"/>
            <a:r>
              <a:rPr lang="ru-RU" sz="2000" b="1" dirty="0" smtClean="0"/>
              <a:t>17. Прочтите фрагмент романа </a:t>
            </a:r>
            <a:r>
              <a:rPr lang="ru-RU" sz="2000" b="1" dirty="0" err="1" smtClean="0"/>
              <a:t>Д.Дефо</a:t>
            </a:r>
            <a:r>
              <a:rPr lang="ru-RU" sz="2000" b="1" dirty="0" smtClean="0"/>
              <a:t> «Жизнь и удивительные приключения Робинзона Крузо» и кратко </a:t>
            </a:r>
            <a:r>
              <a:rPr lang="ru-RU" sz="2000" b="1" dirty="0"/>
              <a:t>ответьте на вопросы. Ответы предполагают использование информации из источника, а также применение исторических знаний по курсу истории соответствующего периода.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4896544"/>
          </a:xfrm>
        </p:spPr>
        <p:txBody>
          <a:bodyPr numCol="2" spcCol="360000">
            <a:normAutofit fontScale="55000" lnSpcReduction="20000"/>
          </a:bodyPr>
          <a:lstStyle/>
          <a:p>
            <a:pPr marL="0" indent="176213" algn="just">
              <a:buNone/>
            </a:pPr>
            <a:r>
              <a:rPr lang="ru-RU" dirty="0" smtClean="0"/>
              <a:t>«Очутившись на земле целым и невредимым, я поднял взор к небу, возблагодарил бога за спасение моей жизни, на которое всего лишь несколько минут назад у меня не было никакой надежды. </a:t>
            </a:r>
            <a:r>
              <a:rPr lang="en-US" dirty="0" smtClean="0"/>
              <a:t>&lt;…&gt;</a:t>
            </a:r>
            <a:r>
              <a:rPr lang="ru-RU" dirty="0" smtClean="0"/>
              <a:t> Утешившись мыслями о благополучном избавлении от </a:t>
            </a:r>
            <a:r>
              <a:rPr lang="ru-RU" dirty="0" err="1" smtClean="0"/>
              <a:t>смертель</a:t>
            </a:r>
            <a:r>
              <a:rPr lang="ru-RU" dirty="0" smtClean="0"/>
              <a:t>-ной опасности, я стал осматриваться кругом, чтобы узнать, куда я попал и что мне прежде всего делать. Моё радостное настроение резко упало: я понял, что хотя и спасён, но не избавлен от дальнейших ужасов и бед. На мне не оставалось сухой нитки, переодеться было не во что: мне нечего было есть, у меня не было даже воды, чтобы подкрепить свои силы, а в будущем мне предстояло или умереть голодной смертью, или быть растер-</a:t>
            </a:r>
            <a:r>
              <a:rPr lang="ru-RU" dirty="0" err="1" smtClean="0"/>
              <a:t>занным</a:t>
            </a:r>
            <a:r>
              <a:rPr lang="ru-RU" dirty="0" smtClean="0"/>
              <a:t> хищными зверями. </a:t>
            </a:r>
            <a:r>
              <a:rPr lang="en-US" dirty="0" smtClean="0"/>
              <a:t>&lt;…&gt;</a:t>
            </a:r>
            <a:r>
              <a:rPr lang="ru-RU" dirty="0" smtClean="0"/>
              <a:t>Прежде всего мне нужна была лодка, чтобы перевезти на берег те вещи, которые, по моим соображениям, могли мне </a:t>
            </a:r>
            <a:r>
              <a:rPr lang="ru-RU" dirty="0" err="1" smtClean="0"/>
              <a:t>пона</a:t>
            </a:r>
            <a:r>
              <a:rPr lang="ru-RU" dirty="0" smtClean="0"/>
              <a:t>-добиться. Однако бесполезно сидеть сложа руки и мечтать о том, чего нельзя получить. Надежда изощряет </a:t>
            </a:r>
            <a:r>
              <a:rPr lang="ru-RU" dirty="0" err="1" smtClean="0"/>
              <a:t>изобрета-тельность</a:t>
            </a:r>
            <a:r>
              <a:rPr lang="ru-RU" dirty="0" smtClean="0"/>
              <a:t>, и я живо принялся за дело».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1. О каких качествах характера героя романа свидетельствует отрывок?</a:t>
            </a:r>
          </a:p>
          <a:p>
            <a:pPr marL="0" indent="0">
              <a:buNone/>
            </a:pPr>
            <a:r>
              <a:rPr lang="ru-RU" dirty="0" smtClean="0"/>
              <a:t>2. Почему именно эти особенности личности Робинзона так стремится подчеркнуть автор?</a:t>
            </a:r>
          </a:p>
          <a:p>
            <a:pPr marL="0" indent="0">
              <a:buNone/>
            </a:pPr>
            <a:r>
              <a:rPr lang="ru-RU" dirty="0" smtClean="0"/>
              <a:t>3. Какое суждение о распространении идей просветителей в английском обществе можно вынести на основании данного отрывка?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68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2880320"/>
          </a:xfrm>
        </p:spPr>
        <p:txBody>
          <a:bodyPr numCol="2" spcCol="144000">
            <a:noAutofit/>
          </a:bodyPr>
          <a:lstStyle/>
          <a:p>
            <a:pPr algn="l"/>
            <a:r>
              <a:rPr lang="ru-RU" sz="3600" b="1" dirty="0" smtClean="0"/>
              <a:t>18. Бетховен оценил творческое наследие Баха, сказав о нём:</a:t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«Не ручей! Море должно быть ему имя» </a:t>
            </a:r>
            <a:r>
              <a:rPr lang="ru-RU" sz="2800" b="1" dirty="0" smtClean="0"/>
              <a:t>(Бах в переводе с немецкого означает ручей)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3284984"/>
            <a:ext cx="8856984" cy="3384376"/>
          </a:xfrm>
        </p:spPr>
        <p:txBody>
          <a:bodyPr numCol="2" spcCol="360000"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1.Что имел в виду Бетховен, говоря о том, что Баха лучше сравнивать с морем?</a:t>
            </a:r>
          </a:p>
          <a:p>
            <a:pPr marL="0" indent="0">
              <a:buNone/>
            </a:pPr>
            <a:r>
              <a:rPr lang="ru-RU" dirty="0" smtClean="0"/>
              <a:t>2.Какое суждение об отношении Бетховена к произведениям Баха можно сделать на основании этого высказывания?</a:t>
            </a:r>
          </a:p>
          <a:p>
            <a:pPr marL="0" indent="0">
              <a:buNone/>
            </a:pPr>
            <a:r>
              <a:rPr lang="ru-RU" dirty="0" smtClean="0"/>
              <a:t>3. Какое суждение о творчестве Баха можете предложить вы?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1196753"/>
            <a:ext cx="8134672" cy="4320480"/>
          </a:xfrm>
        </p:spPr>
        <p:txBody>
          <a:bodyPr anchor="t"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§5-6. Мир </a:t>
            </a:r>
            <a:r>
              <a:rPr lang="ru-RU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художественной культуры Просвещения</a:t>
            </a:r>
          </a:p>
        </p:txBody>
      </p:sp>
    </p:spTree>
    <p:extLst>
      <p:ext uri="{BB962C8B-B14F-4D97-AF65-F5344CB8AC3E}">
        <p14:creationId xmlns:p14="http://schemas.microsoft.com/office/powerpoint/2010/main" val="209591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496" y="1052736"/>
            <a:ext cx="4608512" cy="5805264"/>
          </a:xfrm>
        </p:spPr>
        <p:txBody>
          <a:bodyPr>
            <a:noAutofit/>
          </a:bodyPr>
          <a:lstStyle/>
          <a:p>
            <a:pPr marL="176213" indent="-176213">
              <a:buBlip>
                <a:blip r:embed="rId2"/>
              </a:buBlip>
            </a:pPr>
            <a:r>
              <a:rPr lang="ru-RU" sz="2100" b="1" dirty="0" smtClean="0">
                <a:solidFill>
                  <a:srgbClr val="C00000"/>
                </a:solidFill>
              </a:rPr>
              <a:t>Венгерский учёный Г. Лукач, рас-</a:t>
            </a:r>
            <a:r>
              <a:rPr lang="ru-RU" sz="2100" b="1" dirty="0" err="1" smtClean="0">
                <a:solidFill>
                  <a:srgbClr val="C00000"/>
                </a:solidFill>
              </a:rPr>
              <a:t>суждая</a:t>
            </a:r>
            <a:r>
              <a:rPr lang="ru-RU" sz="2100" b="1" dirty="0" smtClean="0">
                <a:solidFill>
                  <a:srgbClr val="C00000"/>
                </a:solidFill>
              </a:rPr>
              <a:t> об эпохе Просвещения, </a:t>
            </a:r>
            <a:r>
              <a:rPr lang="ru-RU" sz="2100" b="1" dirty="0" err="1" smtClean="0">
                <a:solidFill>
                  <a:srgbClr val="C00000"/>
                </a:solidFill>
              </a:rPr>
              <a:t>го-ворил</a:t>
            </a:r>
            <a:r>
              <a:rPr lang="ru-RU" sz="2100" b="1" dirty="0" smtClean="0">
                <a:solidFill>
                  <a:srgbClr val="C00000"/>
                </a:solidFill>
              </a:rPr>
              <a:t>, что она была необходима «прежде всего для того, чтобы до-казать «неразумность» феодально-абсолютистского строя, </a:t>
            </a:r>
            <a:r>
              <a:rPr lang="ru-RU" sz="2100" b="1" dirty="0" err="1" smtClean="0">
                <a:solidFill>
                  <a:srgbClr val="C00000"/>
                </a:solidFill>
              </a:rPr>
              <a:t>необходи-мость</a:t>
            </a:r>
            <a:r>
              <a:rPr lang="ru-RU" sz="2100" b="1" dirty="0" smtClean="0">
                <a:solidFill>
                  <a:srgbClr val="C00000"/>
                </a:solidFill>
              </a:rPr>
              <a:t> его свержения  и вывести из опыта предшествующей истории те принципы, с помощью которых можно создать новое «разумное» общество и новое «разумное» государство». Почему период </a:t>
            </a:r>
            <a:r>
              <a:rPr lang="en-US" sz="2100" b="1" dirty="0" smtClean="0">
                <a:solidFill>
                  <a:srgbClr val="C00000"/>
                </a:solidFill>
              </a:rPr>
              <a:t>XVII – XVIII</a:t>
            </a:r>
            <a:r>
              <a:rPr lang="ru-RU" sz="2100" b="1" dirty="0" smtClean="0">
                <a:solidFill>
                  <a:srgbClr val="C00000"/>
                </a:solidFill>
              </a:rPr>
              <a:t> вв. получил название эпохи Просвещения? Какие идеи появились и получили развитие в это время? Как они отразились на художественной культуре?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320480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1. Удивительные приключения Робинзона и Гулливера.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2. «Человек ценней, чем мнили вы».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3. Живописцы знати.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4</a:t>
            </a:r>
            <a:r>
              <a:rPr lang="ru-RU" dirty="0"/>
              <a:t>. «Певцы третьего сословия».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5. Свидетель эпохи.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6. Музыкальные перекрёстки Европы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05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8835783"/>
              </p:ext>
            </p:extLst>
          </p:nvPr>
        </p:nvGraphicFramePr>
        <p:xfrm>
          <a:off x="251520" y="43200"/>
          <a:ext cx="8640959" cy="671716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3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8875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Имя деятеля культуры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Годы</a:t>
                      </a:r>
                      <a:r>
                        <a:rPr lang="ru-RU" baseline="0" dirty="0" smtClean="0"/>
                        <a:t> жизни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Название произведений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Осн</a:t>
                      </a:r>
                      <a:r>
                        <a:rPr lang="ru-RU" dirty="0" smtClean="0"/>
                        <a:t>. идеи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493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Литература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Даниэль Дефо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(1660-1731)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Джонатан</a:t>
                      </a:r>
                      <a:r>
                        <a:rPr lang="ru-RU" baseline="0" dirty="0" smtClean="0"/>
                        <a:t> Свифт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(1667-1745)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Пьер Огюстен </a:t>
                      </a:r>
                      <a:r>
                        <a:rPr lang="ru-RU" dirty="0" err="1" smtClean="0"/>
                        <a:t>Карон</a:t>
                      </a:r>
                      <a:r>
                        <a:rPr lang="ru-RU" dirty="0" smtClean="0"/>
                        <a:t> де Бомарше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(1732-1799)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Фридрих Шиллер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(1759-1805)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Иоганн Вольфганг Гёте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(1749-1832)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493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Живопись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Франсуа Буше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(1703-1770)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Антуан Ватто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(1684-1721)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Уильям Хогарт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(1697-1764)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Жан Батист </a:t>
                      </a:r>
                      <a:r>
                        <a:rPr lang="ru-RU" dirty="0" err="1" smtClean="0"/>
                        <a:t>Симеон</a:t>
                      </a:r>
                      <a:r>
                        <a:rPr lang="ru-RU" dirty="0" smtClean="0"/>
                        <a:t> Шарден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(1699-1779)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Жак Луи Давид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(1748-1825)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4493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Музыка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Иоганн Себастьян Бах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(1685-1750)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Вольфганг Амадей Моцарт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(1756-1791)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Людвиг </a:t>
                      </a:r>
                      <a:r>
                        <a:rPr lang="ru-RU" dirty="0" err="1" smtClean="0"/>
                        <a:t>ван</a:t>
                      </a:r>
                      <a:r>
                        <a:rPr lang="ru-RU" dirty="0" smtClean="0"/>
                        <a:t> Бетховен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(1770-1828)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9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приключения Робинзона и Гулливера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1556792"/>
            <a:ext cx="2802271" cy="36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16692" y="1556793"/>
            <a:ext cx="6047795" cy="2304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«Жизнь и удивительные приключения Робинзона Крузо»</a:t>
            </a:r>
            <a:r>
              <a:rPr lang="ru-RU" dirty="0" smtClean="0"/>
              <a:t> – одна из самых читаемых книг </a:t>
            </a:r>
            <a:r>
              <a:rPr lang="en-US" dirty="0" smtClean="0"/>
              <a:t>XVIII</a:t>
            </a:r>
            <a:r>
              <a:rPr lang="ru-RU" dirty="0" smtClean="0"/>
              <a:t> в. – гимн труду, настойчивости и смелости человека в борьбе с любыми невзгодами и превратностями судьбы. </a:t>
            </a:r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107504" y="5229200"/>
            <a:ext cx="2808312" cy="504056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Даниэль Дефо (1660-1731)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6" t="12873" r="13096" b="7292"/>
          <a:stretch/>
        </p:blipFill>
        <p:spPr bwMode="auto">
          <a:xfrm>
            <a:off x="5558464" y="3861368"/>
            <a:ext cx="355004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Багетная рамка 7"/>
          <p:cNvSpPr/>
          <p:nvPr/>
        </p:nvSpPr>
        <p:spPr>
          <a:xfrm>
            <a:off x="129152" y="6237312"/>
            <a:ext cx="5450960" cy="504056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Первое издание романа о Робинзоне Крузо в 1719 г.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576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приключения Робинзона и Гулливера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05197" y="836712"/>
            <a:ext cx="3203559" cy="36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240" y="3789040"/>
            <a:ext cx="2169720" cy="295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Багетная рамка 18"/>
          <p:cNvSpPr/>
          <p:nvPr/>
        </p:nvSpPr>
        <p:spPr>
          <a:xfrm>
            <a:off x="5824291" y="4365104"/>
            <a:ext cx="3168000" cy="504056"/>
          </a:xfrm>
          <a:prstGeom prst="bevel">
            <a:avLst/>
          </a:prstGeom>
          <a:solidFill>
            <a:srgbClr val="ACA76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</a:rPr>
              <a:t>Джонатан </a:t>
            </a:r>
            <a:r>
              <a:rPr lang="ru-RU" sz="1600" b="1" dirty="0" smtClean="0">
                <a:solidFill>
                  <a:schemeClr val="tx1"/>
                </a:solidFill>
              </a:rPr>
              <a:t>Свифт (</a:t>
            </a:r>
            <a:r>
              <a:rPr lang="ru-RU" sz="1600" b="1" dirty="0">
                <a:solidFill>
                  <a:schemeClr val="tx1"/>
                </a:solidFill>
              </a:rPr>
              <a:t>1667-1745</a:t>
            </a:r>
            <a:r>
              <a:rPr lang="ru-RU" sz="1600" b="1" dirty="0" smtClean="0">
                <a:solidFill>
                  <a:schemeClr val="tx1"/>
                </a:solidFill>
              </a:rPr>
              <a:t>)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1" y="908720"/>
            <a:ext cx="2067458" cy="273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67744" y="860297"/>
            <a:ext cx="3528744" cy="30727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 1726 г. увидел свет другой замечательный роман </a:t>
            </a:r>
            <a:r>
              <a:rPr lang="en-US" dirty="0" smtClean="0"/>
              <a:t>XVIII </a:t>
            </a:r>
            <a:r>
              <a:rPr lang="ru-RU" dirty="0" smtClean="0"/>
              <a:t>столетия – </a:t>
            </a:r>
            <a:r>
              <a:rPr lang="ru-RU" b="1" dirty="0" smtClean="0"/>
              <a:t>«Путешествия Гулливера»</a:t>
            </a:r>
            <a:r>
              <a:rPr lang="ru-RU" dirty="0" smtClean="0"/>
              <a:t> Д. Свифта, задуманный как пародия на буржуазное общество. </a:t>
            </a:r>
            <a:endParaRPr lang="ru-RU" dirty="0"/>
          </a:p>
        </p:txBody>
      </p:sp>
      <p:pic>
        <p:nvPicPr>
          <p:cNvPr id="10" name="Объект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" y="4437368"/>
            <a:ext cx="3398022" cy="230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90BF-7EFC-457C-9B48-E208800567A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1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3958</Words>
  <Application>Microsoft Office PowerPoint</Application>
  <PresentationFormat>Экран (4:3)</PresentationFormat>
  <Paragraphs>378</Paragraphs>
  <Slides>46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Arial</vt:lpstr>
      <vt:lpstr>Calibri</vt:lpstr>
      <vt:lpstr>Monotype Corsiva</vt:lpstr>
      <vt:lpstr>Times New Roman</vt:lpstr>
      <vt:lpstr>Wingdings</vt:lpstr>
      <vt:lpstr>Тема Office</vt:lpstr>
      <vt:lpstr>Проверьте себя</vt:lpstr>
      <vt:lpstr>Ключи</vt:lpstr>
      <vt:lpstr>Ключи</vt:lpstr>
      <vt:lpstr>Ключи</vt:lpstr>
      <vt:lpstr>§5-6. Мир художественной культуры Просвещения</vt:lpstr>
      <vt:lpstr>План</vt:lpstr>
      <vt:lpstr>Задание</vt:lpstr>
      <vt:lpstr>Удивительные приключения Робинзона и Гулливера</vt:lpstr>
      <vt:lpstr>Удивительные приключения Робинзона и Гулливера</vt:lpstr>
      <vt:lpstr>«Человек ценней, чем мнили вы»</vt:lpstr>
      <vt:lpstr>«Человек ценней, чем мнили вы»</vt:lpstr>
      <vt:lpstr>«Человек ценней, чем мнили вы»</vt:lpstr>
      <vt:lpstr>Живописцы знати</vt:lpstr>
      <vt:lpstr>Живописцы знати</vt:lpstr>
      <vt:lpstr>«Певцы третьего сословия»</vt:lpstr>
      <vt:lpstr>«Певцы третьего сословия»</vt:lpstr>
      <vt:lpstr>Свидетель эпохи</vt:lpstr>
      <vt:lpstr>Музыкальные перекрёстки Европы</vt:lpstr>
      <vt:lpstr>Интересные факты о жизни Баха</vt:lpstr>
      <vt:lpstr>Музыкальные перекрёстки Европы</vt:lpstr>
      <vt:lpstr>Интересные факты из жизни Моцарта</vt:lpstr>
      <vt:lpstr>Интересные факты из жизни Моцарта</vt:lpstr>
      <vt:lpstr>Интересные факты из жизни Моцарта</vt:lpstr>
      <vt:lpstr>Презентация PowerPoint</vt:lpstr>
      <vt:lpstr>Музыкальные перекрёстки Европы</vt:lpstr>
      <vt:lpstr>Интересные факты из жизни Бетховена</vt:lpstr>
      <vt:lpstr>Презентация PowerPoint</vt:lpstr>
      <vt:lpstr>Домашнее задание</vt:lpstr>
      <vt:lpstr>1. Просветителями называли</vt:lpstr>
      <vt:lpstr>2. Одной из главных черт философии просветителей было стремление</vt:lpstr>
      <vt:lpstr>3. В каком веке движение просветителей достигает своего наивысшего расцвета?</vt:lpstr>
      <vt:lpstr>4. Основополож-ником просветительской идеологии называли</vt:lpstr>
      <vt:lpstr>5. Кто из перечисленных ниже деятелей являлся активным участником движения просветителей?</vt:lpstr>
      <vt:lpstr>6. Кто из знаменитых писателей эпохи Просвещения удостоился в годы Великой французской революции звания почётного гражданина Франции?</vt:lpstr>
      <vt:lpstr>7. Автор грандиозного музыкального произведения «Страсти по Матфею»</vt:lpstr>
      <vt:lpstr>8. Какого героя знаменитого литературного произведения века Просвещения современники окрестили «самым смышлёным человеком нации»?</vt:lpstr>
      <vt:lpstr>9. «Натюрморт с атрибутами искусства» Шардена был написан художником для</vt:lpstr>
      <vt:lpstr>10. Серия работ «Брак a la mode» Уильяма Хогарта выполнена в технике</vt:lpstr>
      <vt:lpstr>11. Кому из современников-музыкантов В.А.Моцарт предсказал блестящее будущее: «Придёт время, и о нём заговорит весь мир»?</vt:lpstr>
      <vt:lpstr>12. Прочтите извлечение из литературного произведения XVIII века и напишите имя автора и название романа</vt:lpstr>
      <vt:lpstr>13. Установите соответствие между именами творцов художественной культуры и названиями произведений</vt:lpstr>
      <vt:lpstr>14. Напишите имя автора и название произведения, о котором Людовик XVI сказал:  «Нужно разрушить Бастилию, чтобы допустить это на сцену».</vt:lpstr>
      <vt:lpstr>15. Прочтите извлечение из поэмы Дж. Свифта и ответьте на вопросы. Ответы предполагают использование информации из источника, а также применение исторических знаний по курсу истории соответствующего периода.</vt:lpstr>
      <vt:lpstr>16. Прочтите два высказывания об искусстве деятелей художественной культуры эпохи Просвещения и кратко ответьте на вопросы. Ответы предполагают использование информации из источника, а также применение исторических знаний по курсу истории соответствующего периода.</vt:lpstr>
      <vt:lpstr>17. Прочтите фрагмент романа Д.Дефо «Жизнь и удивительные приключения Робинзона Крузо» и кратко ответьте на вопросы. Ответы предполагают использование информации из источника, а также применение исторических знаний по курсу истории соответствующего периода.</vt:lpstr>
      <vt:lpstr>18. Бетховен оценил творческое наследие Баха, сказав о нём:  «Не ручей! Море должно быть ему имя» (Бах в переводе с немецкого означает ручей).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Учитель</cp:lastModifiedBy>
  <cp:revision>79</cp:revision>
  <dcterms:created xsi:type="dcterms:W3CDTF">2020-06-01T17:53:24Z</dcterms:created>
  <dcterms:modified xsi:type="dcterms:W3CDTF">2021-08-08T18:10:44Z</dcterms:modified>
</cp:coreProperties>
</file>