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CCD4CB"/>
          </a:solidFill>
        </a:fill>
      </a:tcStyle>
    </a:wholeTbl>
    <a:band2H>
      <a:tcTxStyle/>
      <a:tcStyle>
        <a:tcBdr/>
        <a:fill>
          <a:solidFill>
            <a:srgbClr val="E7EBE7"/>
          </a:solidFill>
        </a:fill>
      </a:tcStyle>
    </a:band2H>
    <a:firstCol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381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381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D6ECD1"/>
          </a:solidFill>
        </a:fill>
      </a:tcStyle>
    </a:wholeTbl>
    <a:band2H>
      <a:tcTxStyle/>
      <a:tcStyle>
        <a:tcBdr/>
        <a:fill>
          <a:solidFill>
            <a:srgbClr val="ECF5EA"/>
          </a:solidFill>
        </a:fill>
      </a:tcStyle>
    </a:band2H>
    <a:firstCol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381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381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E0E9CE"/>
          </a:solidFill>
        </a:fill>
      </a:tcStyle>
    </a:wholeTbl>
    <a:band2H>
      <a:tcTxStyle/>
      <a:tcStyle>
        <a:tcBdr/>
        <a:fill>
          <a:solidFill>
            <a:srgbClr val="F0F4E8"/>
          </a:solidFill>
        </a:fill>
      </a:tcStyle>
    </a:band2H>
    <a:firstCol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381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381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C8EFF5"/>
          </a:solidFill>
        </a:fill>
      </a:tcStyle>
    </a:band2H>
    <a:firstCol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8EFF5"/>
          </a:solidFill>
        </a:fill>
      </a:tcStyle>
    </a:lastRow>
    <a:fir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38100" cap="flat">
              <a:solidFill>
                <a:srgbClr val="C8EFF5"/>
              </a:solidFill>
              <a:prstDash val="solid"/>
              <a:round/>
            </a:ln>
          </a:top>
          <a:bottom>
            <a:ln w="127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C8EFF5"/>
        </a:fontRef>
        <a:srgbClr val="C8EFF5"/>
      </a:tcTxStyle>
      <a:tcStyle>
        <a:tcBdr>
          <a:left>
            <a:ln w="12700" cap="flat">
              <a:solidFill>
                <a:srgbClr val="C8EFF5"/>
              </a:solidFill>
              <a:prstDash val="solid"/>
              <a:round/>
            </a:ln>
          </a:left>
          <a:right>
            <a:ln w="12700" cap="flat">
              <a:solidFill>
                <a:srgbClr val="C8EFF5"/>
              </a:solidFill>
              <a:prstDash val="solid"/>
              <a:round/>
            </a:ln>
          </a:right>
          <a:top>
            <a:ln w="12700" cap="flat">
              <a:solidFill>
                <a:srgbClr val="C8EFF5"/>
              </a:solidFill>
              <a:prstDash val="solid"/>
              <a:round/>
            </a:ln>
          </a:top>
          <a:bottom>
            <a:ln w="38100" cap="flat">
              <a:solidFill>
                <a:srgbClr val="C8EFF5"/>
              </a:solidFill>
              <a:prstDash val="solid"/>
              <a:round/>
            </a:ln>
          </a:bottom>
          <a:insideH>
            <a:ln w="12700" cap="flat">
              <a:solidFill>
                <a:srgbClr val="C8EFF5"/>
              </a:solidFill>
              <a:prstDash val="solid"/>
              <a:round/>
            </a:ln>
          </a:insideH>
          <a:insideV>
            <a:ln w="12700" cap="flat">
              <a:solidFill>
                <a:srgbClr val="C8EFF5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2851516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Текст заголовка</a:t>
            </a:r>
          </a:p>
        </p:txBody>
      </p:sp>
      <p:sp>
        <p:nvSpPr>
          <p:cNvPr id="3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E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28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xns69t6n22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Скругленный прямоугольник 3"/>
          <p:cNvSpPr/>
          <p:nvPr/>
        </p:nvSpPr>
        <p:spPr>
          <a:xfrm>
            <a:off x="696744" y="499103"/>
            <a:ext cx="7990879" cy="37027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2060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C8EFF5"/>
                </a:solidFill>
              </a:defRPr>
            </a:pPr>
            <a:endParaRPr/>
          </a:p>
        </p:txBody>
      </p:sp>
      <p:sp>
        <p:nvSpPr>
          <p:cNvPr id="95" name="Прямоугольник 1"/>
          <p:cNvSpPr txBox="1"/>
          <p:nvPr/>
        </p:nvSpPr>
        <p:spPr>
          <a:xfrm>
            <a:off x="1198273" y="2039782"/>
            <a:ext cx="6987823" cy="3477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Внеурочное</a:t>
            </a:r>
            <a:r>
              <a:rPr dirty="0"/>
              <a:t> </a:t>
            </a:r>
            <a:r>
              <a:rPr dirty="0" err="1"/>
              <a:t>занятие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lang="ru-RU" dirty="0" smtClean="0"/>
              <a:t>теме </a:t>
            </a:r>
            <a:r>
              <a:rPr dirty="0" smtClean="0"/>
              <a:t>«</a:t>
            </a:r>
            <a:r>
              <a:rPr dirty="0" err="1" smtClean="0"/>
              <a:t>Азбука</a:t>
            </a:r>
            <a:r>
              <a:rPr dirty="0" smtClean="0"/>
              <a:t> </a:t>
            </a:r>
            <a:r>
              <a:rPr dirty="0" err="1"/>
              <a:t>содержания</a:t>
            </a:r>
            <a:r>
              <a:rPr dirty="0"/>
              <a:t> </a:t>
            </a:r>
            <a:r>
              <a:rPr dirty="0" err="1"/>
              <a:t>животных</a:t>
            </a:r>
            <a:r>
              <a:rPr dirty="0"/>
              <a:t>», 1-2 </a:t>
            </a:r>
            <a:r>
              <a:rPr dirty="0" err="1"/>
              <a:t>класс</a:t>
            </a:r>
            <a:endParaRPr dirty="0"/>
          </a:p>
          <a:p>
            <a:pPr>
              <a:defRPr sz="1000"/>
            </a:pPr>
            <a:r>
              <a:rPr sz="4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sz="4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4400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6523" y="4743383"/>
            <a:ext cx="4419600" cy="923328"/>
          </a:xfrm>
          <a:prstGeom prst="rect">
            <a:avLst/>
          </a:prstGeom>
          <a:solidFill>
            <a:srgbClr val="C8EFF5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Выполнила: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Савченко Ольга </a:t>
            </a:r>
            <a:r>
              <a:rPr lang="ru-RU" dirty="0" smtClean="0"/>
              <a:t>В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алериевна, учитель начальных классов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МБОУ </a:t>
            </a:r>
            <a:r>
              <a:rPr kumimoji="0" lang="ru-RU" sz="18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Барвихинская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СОШ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021" y="188639"/>
            <a:ext cx="4358258" cy="29081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67943" y="3356991"/>
            <a:ext cx="4922244" cy="3284513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Прямоугольник 2"/>
          <p:cNvSpPr txBox="1"/>
          <p:nvPr/>
        </p:nvSpPr>
        <p:spPr>
          <a:xfrm>
            <a:off x="4905752" y="1350339"/>
            <a:ext cx="1239798" cy="544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Омуль</a:t>
            </a:r>
          </a:p>
        </p:txBody>
      </p:sp>
      <p:sp>
        <p:nvSpPr>
          <p:cNvPr id="171" name="Прямоугольник 3"/>
          <p:cNvSpPr txBox="1"/>
          <p:nvPr/>
        </p:nvSpPr>
        <p:spPr>
          <a:xfrm>
            <a:off x="2169448" y="5157192"/>
            <a:ext cx="1336437" cy="544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Налим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5573" y="306344"/>
            <a:ext cx="3912370" cy="2934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55975" y="3429000"/>
            <a:ext cx="4540191" cy="3096344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Прямоугольник 3"/>
          <p:cNvSpPr txBox="1"/>
          <p:nvPr/>
        </p:nvSpPr>
        <p:spPr>
          <a:xfrm>
            <a:off x="4401696" y="1481096"/>
            <a:ext cx="1195348" cy="544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Окунь</a:t>
            </a:r>
          </a:p>
        </p:txBody>
      </p:sp>
      <p:sp>
        <p:nvSpPr>
          <p:cNvPr id="176" name="Прямоугольник 4"/>
          <p:cNvSpPr txBox="1"/>
          <p:nvPr/>
        </p:nvSpPr>
        <p:spPr>
          <a:xfrm>
            <a:off x="3333265" y="4969766"/>
            <a:ext cx="728425" cy="544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Язь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1763" y="0"/>
            <a:ext cx="940752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38731" y="1916832"/>
            <a:ext cx="2919899" cy="439248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2" name="Скругленный прямоугольник 3"/>
          <p:cNvGrpSpPr/>
          <p:nvPr/>
        </p:nvGrpSpPr>
        <p:grpSpPr>
          <a:xfrm>
            <a:off x="539551" y="765471"/>
            <a:ext cx="4788026" cy="4546736"/>
            <a:chOff x="0" y="0"/>
            <a:chExt cx="4788024" cy="4546734"/>
          </a:xfrm>
        </p:grpSpPr>
        <p:sp>
          <p:nvSpPr>
            <p:cNvPr id="180" name="Сквиркл"/>
            <p:cNvSpPr/>
            <p:nvPr/>
          </p:nvSpPr>
          <p:spPr>
            <a:xfrm>
              <a:off x="0" y="575295"/>
              <a:ext cx="4788025" cy="339614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81" name="Соломенная моя голова! Ребята, в Изумрудном городе, у одного из жителей есть аквариум, предлагаю отправиться к нему и узнать, кто в нём живет."/>
            <p:cNvSpPr txBox="1"/>
            <p:nvPr/>
          </p:nvSpPr>
          <p:spPr>
            <a:xfrm>
              <a:off x="224205" y="-1"/>
              <a:ext cx="4339613" cy="45467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Соломенная моя голова! Ребята, в Изумрудном городе, у одного из жителей есть аквариум, предлагаю отправиться к нему и узнать, кто в нём живет.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37123" t="30864" r="34395" b="24617"/>
          <a:stretch>
            <a:fillRect/>
          </a:stretch>
        </p:blipFill>
        <p:spPr>
          <a:xfrm>
            <a:off x="-1" y="0"/>
            <a:ext cx="9376230" cy="6858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7" name="Скругленный прямоугольник 2"/>
          <p:cNvGrpSpPr/>
          <p:nvPr/>
        </p:nvGrpSpPr>
        <p:grpSpPr>
          <a:xfrm>
            <a:off x="107504" y="-418964"/>
            <a:ext cx="3168352" cy="3164592"/>
            <a:chOff x="0" y="0"/>
            <a:chExt cx="3168351" cy="3164591"/>
          </a:xfrm>
        </p:grpSpPr>
        <p:sp>
          <p:nvSpPr>
            <p:cNvPr id="185" name="Сквиркл"/>
            <p:cNvSpPr/>
            <p:nvPr/>
          </p:nvSpPr>
          <p:spPr>
            <a:xfrm>
              <a:off x="0" y="538179"/>
              <a:ext cx="3168352" cy="208823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86" name="Здравствуй, Страшила, давно ты не заходил! Здравствуйте, ребята!"/>
            <p:cNvSpPr txBox="1"/>
            <p:nvPr/>
          </p:nvSpPr>
          <p:spPr>
            <a:xfrm>
              <a:off x="160358" y="0"/>
              <a:ext cx="2847636" cy="31645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Здравствуй, Страшила, давно ты не заходил! Здравствуйте, ребята!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2400"/>
                <a:t/>
              </a:r>
              <a:br>
                <a:rPr sz="2400"/>
              </a:br>
              <a:endParaRPr sz="2400"/>
            </a:p>
          </p:txBody>
        </p:sp>
      </p:grpSp>
      <p:pic>
        <p:nvPicPr>
          <p:cNvPr id="188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40152" y="2204864"/>
            <a:ext cx="2873126" cy="432048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1" name="Скругленный прямоугольник 4"/>
          <p:cNvGrpSpPr/>
          <p:nvPr/>
        </p:nvGrpSpPr>
        <p:grpSpPr>
          <a:xfrm>
            <a:off x="4705772" y="-508582"/>
            <a:ext cx="3322612" cy="3507494"/>
            <a:chOff x="0" y="0"/>
            <a:chExt cx="3322611" cy="3507492"/>
          </a:xfrm>
        </p:grpSpPr>
        <p:sp>
          <p:nvSpPr>
            <p:cNvPr id="189" name="Сквиркл"/>
            <p:cNvSpPr/>
            <p:nvPr/>
          </p:nvSpPr>
          <p:spPr>
            <a:xfrm>
              <a:off x="0" y="650031"/>
              <a:ext cx="3322612" cy="220743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90" name="Здравствуй, приятель! Мы с ребятами изучаем рыб, и я вспомнил, что у тебя есть аквариум."/>
            <p:cNvSpPr txBox="1"/>
            <p:nvPr/>
          </p:nvSpPr>
          <p:spPr>
            <a:xfrm>
              <a:off x="166177" y="0"/>
              <a:ext cx="2990258" cy="3507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Здравствуй, приятель! Мы с ребятами изучаем рыб, и я вспомнил, что у тебя есть аквариум.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2400"/>
                <a:t/>
              </a:r>
              <a:br>
                <a:rPr sz="2400"/>
              </a:br>
              <a:endParaRPr sz="240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37123" t="30864" r="34395" b="24617"/>
          <a:stretch>
            <a:fillRect/>
          </a:stretch>
        </p:blipFill>
        <p:spPr>
          <a:xfrm>
            <a:off x="-1" y="0"/>
            <a:ext cx="9376230" cy="6858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6" name="Скругленный прямоугольник 4"/>
          <p:cNvGrpSpPr/>
          <p:nvPr/>
        </p:nvGrpSpPr>
        <p:grpSpPr>
          <a:xfrm>
            <a:off x="4788024" y="-142980"/>
            <a:ext cx="3600401" cy="3327536"/>
            <a:chOff x="0" y="0"/>
            <a:chExt cx="3600400" cy="3327534"/>
          </a:xfrm>
        </p:grpSpPr>
        <p:sp>
          <p:nvSpPr>
            <p:cNvPr id="194" name="Сквиркл"/>
            <p:cNvSpPr/>
            <p:nvPr/>
          </p:nvSpPr>
          <p:spPr>
            <a:xfrm>
              <a:off x="0" y="475634"/>
              <a:ext cx="3600401" cy="237626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95" name="Ой, друзья мои, я уже и забыл про него, давно я им не занимался."/>
            <p:cNvSpPr txBox="1"/>
            <p:nvPr/>
          </p:nvSpPr>
          <p:spPr>
            <a:xfrm>
              <a:off x="174419" y="-1"/>
              <a:ext cx="3251561" cy="33275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Ой, друзья мои, я уже и забыл про него, давно я им не занимался.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7" y="537749"/>
            <a:ext cx="8401644" cy="57237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Скругленный прямоугольник 2"/>
          <p:cNvGrpSpPr/>
          <p:nvPr/>
        </p:nvGrpSpPr>
        <p:grpSpPr>
          <a:xfrm>
            <a:off x="827583" y="1953517"/>
            <a:ext cx="7596338" cy="2108334"/>
            <a:chOff x="0" y="0"/>
            <a:chExt cx="7596336" cy="2108333"/>
          </a:xfrm>
        </p:grpSpPr>
        <p:sp>
          <p:nvSpPr>
            <p:cNvPr id="200" name="Сквиркл"/>
            <p:cNvSpPr/>
            <p:nvPr/>
          </p:nvSpPr>
          <p:spPr>
            <a:xfrm>
              <a:off x="0" y="226074"/>
              <a:ext cx="7596337" cy="16561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201" name="https://learningapps.org/watch?v=pxns69t6n22"/>
            <p:cNvSpPr txBox="1"/>
            <p:nvPr/>
          </p:nvSpPr>
          <p:spPr>
            <a:xfrm>
              <a:off x="139268" y="0"/>
              <a:ext cx="7317800" cy="21083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800" b="1" i="1" u="sng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 u="sng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>
                  <a:solidFill>
                    <a:srgbClr val="11053B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>
                  <a:uFill>
                    <a:solidFill>
                      <a:srgbClr val="F49100"/>
                    </a:solidFill>
                  </a:uFill>
                  <a:hlinkClick r:id="rId2"/>
                </a:rPr>
                <a:t>https://learningapps.org/watch?v=pxns69t6n22</a:t>
              </a:r>
              <a:endParaRPr>
                <a:solidFill>
                  <a:srgbClr val="002060"/>
                </a:solidFill>
              </a:endParaRP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511" y="260648"/>
            <a:ext cx="4893606" cy="32403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39951" y="3717032"/>
            <a:ext cx="4384206" cy="2807693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Прямоугольник 1"/>
          <p:cNvSpPr txBox="1"/>
          <p:nvPr/>
        </p:nvSpPr>
        <p:spPr>
          <a:xfrm>
            <a:off x="5337800" y="1619218"/>
            <a:ext cx="1613704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Петушок</a:t>
            </a:r>
          </a:p>
        </p:txBody>
      </p:sp>
      <p:sp>
        <p:nvSpPr>
          <p:cNvPr id="207" name="Прямоугольник 4"/>
          <p:cNvSpPr txBox="1"/>
          <p:nvPr/>
        </p:nvSpPr>
        <p:spPr>
          <a:xfrm>
            <a:off x="1953423" y="4859268"/>
            <a:ext cx="1614921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Скалярия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7" y="332656"/>
            <a:ext cx="4567365" cy="3024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06238" y="3789040"/>
            <a:ext cx="4293431" cy="2842948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Прямоугольник 3"/>
          <p:cNvSpPr txBox="1"/>
          <p:nvPr/>
        </p:nvSpPr>
        <p:spPr>
          <a:xfrm>
            <a:off x="5337800" y="1619218"/>
            <a:ext cx="1420798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Барбусы</a:t>
            </a:r>
          </a:p>
        </p:txBody>
      </p:sp>
      <p:sp>
        <p:nvSpPr>
          <p:cNvPr id="212" name="Прямоугольник 4"/>
          <p:cNvSpPr txBox="1"/>
          <p:nvPr/>
        </p:nvSpPr>
        <p:spPr>
          <a:xfrm>
            <a:off x="2620998" y="4948902"/>
            <a:ext cx="1097841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Данио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511" y="188639"/>
            <a:ext cx="4458618" cy="29523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83676" y="3429000"/>
            <a:ext cx="4431487" cy="2952328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Прямоугольник 3"/>
          <p:cNvSpPr txBox="1"/>
          <p:nvPr/>
        </p:nvSpPr>
        <p:spPr>
          <a:xfrm>
            <a:off x="5337800" y="1619218"/>
            <a:ext cx="1857485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Анииструс</a:t>
            </a:r>
          </a:p>
        </p:txBody>
      </p:sp>
      <p:sp>
        <p:nvSpPr>
          <p:cNvPr id="217" name="Прямоугольник 4"/>
          <p:cNvSpPr txBox="1"/>
          <p:nvPr/>
        </p:nvSpPr>
        <p:spPr>
          <a:xfrm>
            <a:off x="2025431" y="4643554"/>
            <a:ext cx="2017228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Моллинезия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Заголовок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" name="Подзаголовок 2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99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0586" y="-2"/>
            <a:ext cx="9154585" cy="68659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Песенка друзей из _Волшебник страны Оз_ — Мы в город Изумрудный идем дорогой трудной (www.lightaudio.ru).mp3" descr="Песенка друзей из _Волшебник страны Оз_ — Мы в город Изумрудный идем дорогой трудной (www.lightaudio.ru)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7896096" y="435873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rcRect l="25323" t="16667" r="22137" b="13293"/>
          <a:stretch>
            <a:fillRect/>
          </a:stretch>
        </p:blipFill>
        <p:spPr>
          <a:xfrm>
            <a:off x="0" y="0"/>
            <a:ext cx="9144000" cy="68531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81830" y="2132856"/>
            <a:ext cx="2967766" cy="44644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3" name="Скругленный прямоугольник 5"/>
          <p:cNvGrpSpPr/>
          <p:nvPr/>
        </p:nvGrpSpPr>
        <p:grpSpPr>
          <a:xfrm>
            <a:off x="179511" y="296651"/>
            <a:ext cx="4176466" cy="3129922"/>
            <a:chOff x="0" y="0"/>
            <a:chExt cx="4176464" cy="3129920"/>
          </a:xfrm>
        </p:grpSpPr>
        <p:sp>
          <p:nvSpPr>
            <p:cNvPr id="221" name="Сквиркл"/>
            <p:cNvSpPr/>
            <p:nvPr/>
          </p:nvSpPr>
          <p:spPr>
            <a:xfrm>
              <a:off x="0" y="0"/>
              <a:ext cx="4176465" cy="312992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222" name="Ребята, вы очень умные и мне было интересно с вами путешествовать. Приятно было познакомиться, но мне пора.…"/>
            <p:cNvSpPr txBox="1"/>
            <p:nvPr/>
          </p:nvSpPr>
          <p:spPr>
            <a:xfrm>
              <a:off x="211210" y="325564"/>
              <a:ext cx="3754044" cy="2478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Ребята, вы очень умные и мне было интересно с вами путешествовать. Приятно было познакомиться, но мне пора.</a:t>
              </a:r>
              <a:endParaRPr>
                <a:solidFill>
                  <a:srgbClr val="C8EFF5"/>
                </a:solidFill>
              </a:endParaRPr>
            </a:p>
            <a:p>
              <a:pPr algn="ctr">
                <a:defRPr sz="2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До новых встреч!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7" y="-7285"/>
            <a:ext cx="9139243" cy="68652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3642" y="2060848"/>
            <a:ext cx="3110358" cy="4679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Скругленный прямоугольник 3"/>
          <p:cNvSpPr/>
          <p:nvPr/>
        </p:nvSpPr>
        <p:spPr>
          <a:xfrm>
            <a:off x="1367644" y="1498509"/>
            <a:ext cx="3564397" cy="1926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002060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C8EFF5"/>
                </a:solidFill>
              </a:defRPr>
            </a:pPr>
            <a:endParaRPr/>
          </a:p>
        </p:txBody>
      </p:sp>
      <p:sp>
        <p:nvSpPr>
          <p:cNvPr id="136" name="Прямоугольник 1"/>
          <p:cNvSpPr txBox="1"/>
          <p:nvPr/>
        </p:nvSpPr>
        <p:spPr>
          <a:xfrm>
            <a:off x="1467370" y="1700808"/>
            <a:ext cx="3364944" cy="210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Здравствуйте, ребята! Спасибо, что помогли!</a:t>
            </a:r>
          </a:p>
          <a:p>
            <a:pPr algn="ctr"/>
            <a:r>
              <a:rPr sz="2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sz="2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7494" y="-14242"/>
            <a:ext cx="9151494" cy="68636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plesk-voln.mp3" descr="plesk-voln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7968046" y="306363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03" fill="hold"/>
                                        <p:tgtEl>
                                          <p:spTgt spid="1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3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7" y="-7285"/>
            <a:ext cx="9139243" cy="686528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4" name="Скругленный прямоугольник 3"/>
          <p:cNvGrpSpPr/>
          <p:nvPr/>
        </p:nvGrpSpPr>
        <p:grpSpPr>
          <a:xfrm>
            <a:off x="1358414" y="1179075"/>
            <a:ext cx="3599134" cy="2539242"/>
            <a:chOff x="0" y="0"/>
            <a:chExt cx="3599133" cy="2539241"/>
          </a:xfrm>
        </p:grpSpPr>
        <p:sp>
          <p:nvSpPr>
            <p:cNvPr id="142" name="Сквиркл"/>
            <p:cNvSpPr/>
            <p:nvPr/>
          </p:nvSpPr>
          <p:spPr>
            <a:xfrm>
              <a:off x="0" y="296807"/>
              <a:ext cx="3599134" cy="19456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43" name="Предлагаю найти откуда идёт звук!"/>
            <p:cNvSpPr txBox="1"/>
            <p:nvPr/>
          </p:nvSpPr>
          <p:spPr>
            <a:xfrm>
              <a:off x="153966" y="0"/>
              <a:ext cx="3291201" cy="2539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Предлагаю найти откуда идёт звук!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endParaRPr/>
            </a:p>
          </p:txBody>
        </p:sp>
      </p:grpSp>
      <p:pic>
        <p:nvPicPr>
          <p:cNvPr id="14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3642" y="2060848"/>
            <a:ext cx="3110358" cy="467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65044" y="-1736"/>
            <a:ext cx="9409045" cy="68597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28184" y="2492896"/>
            <a:ext cx="2680563" cy="403244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1" name="Скругленный прямоугольник 3"/>
          <p:cNvGrpSpPr/>
          <p:nvPr/>
        </p:nvGrpSpPr>
        <p:grpSpPr>
          <a:xfrm>
            <a:off x="1383681" y="1085419"/>
            <a:ext cx="3573867" cy="3336376"/>
            <a:chOff x="0" y="0"/>
            <a:chExt cx="3573866" cy="3336375"/>
          </a:xfrm>
        </p:grpSpPr>
        <p:sp>
          <p:nvSpPr>
            <p:cNvPr id="149" name="Сквиркл"/>
            <p:cNvSpPr/>
            <p:nvPr/>
          </p:nvSpPr>
          <p:spPr>
            <a:xfrm>
              <a:off x="0" y="702203"/>
              <a:ext cx="3573867" cy="193196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50" name="Ребята, как вы думаете, кто может жить в озере?"/>
            <p:cNvSpPr txBox="1"/>
            <p:nvPr/>
          </p:nvSpPr>
          <p:spPr>
            <a:xfrm>
              <a:off x="152886" y="0"/>
              <a:ext cx="3268094" cy="33363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28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Ребята, как вы думаете, кто может жить в озере? </a:t>
              </a:r>
            </a:p>
            <a:p>
              <a:pPr>
                <a:defRPr sz="28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65044" y="-1736"/>
            <a:ext cx="9409045" cy="685973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6" name="Скругленный прямоугольник 2"/>
          <p:cNvGrpSpPr/>
          <p:nvPr/>
        </p:nvGrpSpPr>
        <p:grpSpPr>
          <a:xfrm>
            <a:off x="1037354" y="1988840"/>
            <a:ext cx="6804249" cy="2376265"/>
            <a:chOff x="0" y="0"/>
            <a:chExt cx="6804248" cy="2376264"/>
          </a:xfrm>
        </p:grpSpPr>
        <p:sp>
          <p:nvSpPr>
            <p:cNvPr id="154" name="Сквиркл"/>
            <p:cNvSpPr/>
            <p:nvPr/>
          </p:nvSpPr>
          <p:spPr>
            <a:xfrm>
              <a:off x="0" y="0"/>
              <a:ext cx="6804249" cy="237626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55" name="Тема:…"/>
            <p:cNvSpPr txBox="1"/>
            <p:nvPr/>
          </p:nvSpPr>
          <p:spPr>
            <a:xfrm>
              <a:off x="174419" y="182731"/>
              <a:ext cx="6455410" cy="20108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Тема:</a:t>
              </a:r>
              <a:endParaRPr>
                <a:solidFill>
                  <a:srgbClr val="C8EFF5"/>
                </a:solidFill>
              </a:endParaRPr>
            </a:p>
            <a:p>
              <a:pPr algn="ctr">
                <a:defRPr sz="4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Рыбы – самые тихие соседи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65044" y="-1736"/>
            <a:ext cx="9409045" cy="685973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1" name="Скругленный прямоугольник 2"/>
          <p:cNvGrpSpPr/>
          <p:nvPr/>
        </p:nvGrpSpPr>
        <p:grpSpPr>
          <a:xfrm>
            <a:off x="1037354" y="1847720"/>
            <a:ext cx="7069292" cy="2762059"/>
            <a:chOff x="0" y="0"/>
            <a:chExt cx="7069291" cy="2762057"/>
          </a:xfrm>
        </p:grpSpPr>
        <p:sp>
          <p:nvSpPr>
            <p:cNvPr id="159" name="Сквиркл"/>
            <p:cNvSpPr/>
            <p:nvPr/>
          </p:nvSpPr>
          <p:spPr>
            <a:xfrm>
              <a:off x="0" y="146615"/>
              <a:ext cx="7069292" cy="24688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60" name="Цель:…"/>
            <p:cNvSpPr txBox="1"/>
            <p:nvPr/>
          </p:nvSpPr>
          <p:spPr>
            <a:xfrm>
              <a:off x="181213" y="0"/>
              <a:ext cx="6706865" cy="27620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Цель:</a:t>
              </a:r>
              <a:endParaRPr>
                <a:solidFill>
                  <a:srgbClr val="C8EFF5"/>
                </a:solidFill>
              </a:endParaRPr>
            </a:p>
            <a:p>
              <a:pPr algn="ctr">
                <a:defRPr sz="4400" b="1" i="1">
                  <a:solidFill>
                    <a:srgbClr val="00206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Узнать о рыбах, которые живут в аквариуме 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348" y="260647"/>
            <a:ext cx="3903892" cy="26049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77511" y="3068959"/>
            <a:ext cx="4584000" cy="3168353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Прямоугольник 1"/>
          <p:cNvSpPr txBox="1"/>
          <p:nvPr/>
        </p:nvSpPr>
        <p:spPr>
          <a:xfrm>
            <a:off x="4414670" y="1209197"/>
            <a:ext cx="1334426" cy="666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Лещ</a:t>
            </a:r>
          </a:p>
        </p:txBody>
      </p:sp>
      <p:sp>
        <p:nvSpPr>
          <p:cNvPr id="166" name="Прямоугольник 5"/>
          <p:cNvSpPr txBox="1"/>
          <p:nvPr/>
        </p:nvSpPr>
        <p:spPr>
          <a:xfrm>
            <a:off x="1254093" y="4669361"/>
            <a:ext cx="1746088" cy="60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 i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Пескарь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C8EFF5"/>
      </a:lt1>
      <a:dk2>
        <a:srgbClr val="A7A7A7"/>
      </a:dk2>
      <a:lt2>
        <a:srgbClr val="535353"/>
      </a:lt2>
      <a:accent1>
        <a:srgbClr val="387025"/>
      </a:accent1>
      <a:accent2>
        <a:srgbClr val="7E9532"/>
      </a:accent2>
      <a:accent3>
        <a:srgbClr val="7CCA62"/>
      </a:accent3>
      <a:accent4>
        <a:srgbClr val="B0DFA0"/>
      </a:accent4>
      <a:accent5>
        <a:srgbClr val="54A838"/>
      </a:accent5>
      <a:accent6>
        <a:srgbClr val="A5C249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8EFF5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87025"/>
      </a:accent1>
      <a:accent2>
        <a:srgbClr val="7E9532"/>
      </a:accent2>
      <a:accent3>
        <a:srgbClr val="7CCA62"/>
      </a:accent3>
      <a:accent4>
        <a:srgbClr val="B0DFA0"/>
      </a:accent4>
      <a:accent5>
        <a:srgbClr val="54A838"/>
      </a:accent5>
      <a:accent6>
        <a:srgbClr val="A5C249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8EFF5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187</Words>
  <Application>Microsoft Office PowerPoint</Application>
  <PresentationFormat>Экран (4:3)</PresentationFormat>
  <Paragraphs>52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dell</cp:lastModifiedBy>
  <cp:revision>2</cp:revision>
  <dcterms:modified xsi:type="dcterms:W3CDTF">2022-09-25T14:24:07Z</dcterms:modified>
</cp:coreProperties>
</file>