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sldIdLst>
    <p:sldId id="256" r:id="rId3"/>
    <p:sldId id="257" r:id="rId4"/>
    <p:sldId id="265" r:id="rId5"/>
    <p:sldId id="266" r:id="rId6"/>
    <p:sldId id="267" r:id="rId7"/>
    <p:sldId id="259" r:id="rId8"/>
    <p:sldId id="277" r:id="rId9"/>
    <p:sldId id="260" r:id="rId10"/>
    <p:sldId id="261" r:id="rId11"/>
    <p:sldId id="262" r:id="rId12"/>
    <p:sldId id="263" r:id="rId13"/>
    <p:sldId id="264" r:id="rId14"/>
    <p:sldId id="270" r:id="rId15"/>
    <p:sldId id="276" r:id="rId16"/>
    <p:sldId id="272" r:id="rId17"/>
    <p:sldId id="274" r:id="rId18"/>
    <p:sldId id="275" r:id="rId19"/>
    <p:sldId id="279" r:id="rId20"/>
    <p:sldId id="280" r:id="rId21"/>
    <p:sldId id="281" r:id="rId22"/>
    <p:sldId id="282" r:id="rId23"/>
    <p:sldId id="284" r:id="rId24"/>
    <p:sldId id="285" r:id="rId25"/>
    <p:sldId id="289" r:id="rId26"/>
    <p:sldId id="287" r:id="rId27"/>
    <p:sldId id="28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8.0410141557313936E-2"/>
          <c:y val="0.23649463442445251"/>
          <c:w val="0.87802704012812782"/>
          <c:h val="0.62995485864962286"/>
        </c:manualLayout>
      </c:layout>
      <c:lineChart>
        <c:grouping val="standard"/>
        <c:varyColors val="0"/>
        <c:ser>
          <c:idx val="0"/>
          <c:order val="0"/>
          <c:tx>
            <c:v>Температура воздуха</c:v>
          </c:tx>
          <c:marker>
            <c:symbol val="none"/>
          </c:marker>
          <c:cat>
            <c:numRef>
              <c:f>апрель22!$A$2:$A$49</c:f>
              <c:numCache>
                <c:formatCode>m/d/yyyy</c:formatCode>
                <c:ptCount val="48"/>
                <c:pt idx="0">
                  <c:v>44652</c:v>
                </c:pt>
                <c:pt idx="1">
                  <c:v>44653</c:v>
                </c:pt>
                <c:pt idx="2">
                  <c:v>44654</c:v>
                </c:pt>
                <c:pt idx="3">
                  <c:v>44655</c:v>
                </c:pt>
                <c:pt idx="4">
                  <c:v>44656</c:v>
                </c:pt>
                <c:pt idx="5">
                  <c:v>44657</c:v>
                </c:pt>
                <c:pt idx="6">
                  <c:v>44658</c:v>
                </c:pt>
                <c:pt idx="7">
                  <c:v>44659</c:v>
                </c:pt>
                <c:pt idx="8">
                  <c:v>44660</c:v>
                </c:pt>
                <c:pt idx="9">
                  <c:v>44661</c:v>
                </c:pt>
                <c:pt idx="10">
                  <c:v>44662</c:v>
                </c:pt>
                <c:pt idx="11">
                  <c:v>44663</c:v>
                </c:pt>
                <c:pt idx="12">
                  <c:v>44664</c:v>
                </c:pt>
                <c:pt idx="13">
                  <c:v>44664</c:v>
                </c:pt>
                <c:pt idx="14">
                  <c:v>44665</c:v>
                </c:pt>
                <c:pt idx="15">
                  <c:v>44665</c:v>
                </c:pt>
                <c:pt idx="16">
                  <c:v>44666</c:v>
                </c:pt>
                <c:pt idx="17">
                  <c:v>44666</c:v>
                </c:pt>
                <c:pt idx="18">
                  <c:v>44667</c:v>
                </c:pt>
                <c:pt idx="19">
                  <c:v>44667</c:v>
                </c:pt>
                <c:pt idx="20">
                  <c:v>44668</c:v>
                </c:pt>
                <c:pt idx="21">
                  <c:v>44668</c:v>
                </c:pt>
                <c:pt idx="22">
                  <c:v>44669</c:v>
                </c:pt>
                <c:pt idx="23">
                  <c:v>44669</c:v>
                </c:pt>
                <c:pt idx="24">
                  <c:v>44670</c:v>
                </c:pt>
                <c:pt idx="25">
                  <c:v>44670</c:v>
                </c:pt>
                <c:pt idx="26">
                  <c:v>44671</c:v>
                </c:pt>
                <c:pt idx="27">
                  <c:v>44671</c:v>
                </c:pt>
                <c:pt idx="28">
                  <c:v>44672</c:v>
                </c:pt>
                <c:pt idx="29">
                  <c:v>44672</c:v>
                </c:pt>
                <c:pt idx="30">
                  <c:v>44673</c:v>
                </c:pt>
                <c:pt idx="31">
                  <c:v>44673</c:v>
                </c:pt>
                <c:pt idx="32">
                  <c:v>44674</c:v>
                </c:pt>
                <c:pt idx="33">
                  <c:v>44674</c:v>
                </c:pt>
                <c:pt idx="34">
                  <c:v>44675</c:v>
                </c:pt>
                <c:pt idx="35">
                  <c:v>44675</c:v>
                </c:pt>
                <c:pt idx="36">
                  <c:v>44676</c:v>
                </c:pt>
                <c:pt idx="37">
                  <c:v>44676</c:v>
                </c:pt>
                <c:pt idx="38">
                  <c:v>44677</c:v>
                </c:pt>
                <c:pt idx="39">
                  <c:v>44677</c:v>
                </c:pt>
                <c:pt idx="40">
                  <c:v>44678</c:v>
                </c:pt>
                <c:pt idx="41">
                  <c:v>44678</c:v>
                </c:pt>
                <c:pt idx="42">
                  <c:v>44678</c:v>
                </c:pt>
                <c:pt idx="43">
                  <c:v>44679</c:v>
                </c:pt>
                <c:pt idx="44">
                  <c:v>44679</c:v>
                </c:pt>
                <c:pt idx="45">
                  <c:v>44680</c:v>
                </c:pt>
                <c:pt idx="46">
                  <c:v>44680</c:v>
                </c:pt>
                <c:pt idx="47">
                  <c:v>44681</c:v>
                </c:pt>
              </c:numCache>
            </c:numRef>
          </c:cat>
          <c:val>
            <c:numRef>
              <c:f>апрель22!$F$2:$F$49</c:f>
              <c:numCache>
                <c:formatCode>General</c:formatCode>
                <c:ptCount val="48"/>
                <c:pt idx="0">
                  <c:v>6</c:v>
                </c:pt>
                <c:pt idx="1">
                  <c:v>8</c:v>
                </c:pt>
                <c:pt idx="2">
                  <c:v>-2</c:v>
                </c:pt>
                <c:pt idx="3">
                  <c:v>-1</c:v>
                </c:pt>
                <c:pt idx="4">
                  <c:v>-1</c:v>
                </c:pt>
                <c:pt idx="5">
                  <c:v>7</c:v>
                </c:pt>
                <c:pt idx="6">
                  <c:v>9</c:v>
                </c:pt>
                <c:pt idx="7">
                  <c:v>6</c:v>
                </c:pt>
                <c:pt idx="8">
                  <c:v>3</c:v>
                </c:pt>
                <c:pt idx="9">
                  <c:v>2</c:v>
                </c:pt>
                <c:pt idx="10">
                  <c:v>1</c:v>
                </c:pt>
                <c:pt idx="11">
                  <c:v>-2</c:v>
                </c:pt>
                <c:pt idx="12">
                  <c:v>-1</c:v>
                </c:pt>
                <c:pt idx="13">
                  <c:v>-2</c:v>
                </c:pt>
                <c:pt idx="14">
                  <c:v>-1</c:v>
                </c:pt>
                <c:pt idx="15">
                  <c:v>-7</c:v>
                </c:pt>
                <c:pt idx="16">
                  <c:v>3</c:v>
                </c:pt>
                <c:pt idx="17">
                  <c:v>5</c:v>
                </c:pt>
                <c:pt idx="18">
                  <c:v>13</c:v>
                </c:pt>
                <c:pt idx="19">
                  <c:v>14</c:v>
                </c:pt>
                <c:pt idx="20">
                  <c:v>6</c:v>
                </c:pt>
                <c:pt idx="21">
                  <c:v>18</c:v>
                </c:pt>
                <c:pt idx="22">
                  <c:v>4</c:v>
                </c:pt>
                <c:pt idx="23">
                  <c:v>9</c:v>
                </c:pt>
                <c:pt idx="24">
                  <c:v>6</c:v>
                </c:pt>
                <c:pt idx="25">
                  <c:v>12</c:v>
                </c:pt>
                <c:pt idx="26">
                  <c:v>3</c:v>
                </c:pt>
                <c:pt idx="27">
                  <c:v>5</c:v>
                </c:pt>
                <c:pt idx="28">
                  <c:v>5</c:v>
                </c:pt>
                <c:pt idx="29">
                  <c:v>14</c:v>
                </c:pt>
                <c:pt idx="30">
                  <c:v>7</c:v>
                </c:pt>
                <c:pt idx="31">
                  <c:v>5</c:v>
                </c:pt>
                <c:pt idx="32">
                  <c:v>3</c:v>
                </c:pt>
                <c:pt idx="33">
                  <c:v>5</c:v>
                </c:pt>
                <c:pt idx="34">
                  <c:v>2</c:v>
                </c:pt>
                <c:pt idx="35">
                  <c:v>4</c:v>
                </c:pt>
                <c:pt idx="36">
                  <c:v>0</c:v>
                </c:pt>
                <c:pt idx="37">
                  <c:v>-2</c:v>
                </c:pt>
                <c:pt idx="38">
                  <c:v>-4</c:v>
                </c:pt>
                <c:pt idx="39">
                  <c:v>7</c:v>
                </c:pt>
                <c:pt idx="40">
                  <c:v>4</c:v>
                </c:pt>
                <c:pt idx="41">
                  <c:v>8</c:v>
                </c:pt>
                <c:pt idx="42">
                  <c:v>7</c:v>
                </c:pt>
                <c:pt idx="43">
                  <c:v>11</c:v>
                </c:pt>
                <c:pt idx="44">
                  <c:v>5</c:v>
                </c:pt>
                <c:pt idx="45">
                  <c:v>12</c:v>
                </c:pt>
                <c:pt idx="46">
                  <c:v>4</c:v>
                </c:pt>
                <c:pt idx="47">
                  <c:v>16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952192"/>
        <c:axId val="106953728"/>
      </c:lineChart>
      <c:dateAx>
        <c:axId val="10695219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crossAx val="106953728"/>
        <c:crosses val="autoZero"/>
        <c:auto val="1"/>
        <c:lblOffset val="100"/>
        <c:baseTimeUnit val="days"/>
      </c:dateAx>
      <c:valAx>
        <c:axId val="1069537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69521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уровень воды</c:v>
          </c:tx>
          <c:marker>
            <c:symbol val="none"/>
          </c:marker>
          <c:cat>
            <c:numRef>
              <c:f>апрель22!$A$2:$A$49</c:f>
              <c:numCache>
                <c:formatCode>m/d/yyyy</c:formatCode>
                <c:ptCount val="48"/>
                <c:pt idx="0">
                  <c:v>44652</c:v>
                </c:pt>
                <c:pt idx="1">
                  <c:v>44653</c:v>
                </c:pt>
                <c:pt idx="2">
                  <c:v>44654</c:v>
                </c:pt>
                <c:pt idx="3">
                  <c:v>44655</c:v>
                </c:pt>
                <c:pt idx="4">
                  <c:v>44656</c:v>
                </c:pt>
                <c:pt idx="5">
                  <c:v>44657</c:v>
                </c:pt>
                <c:pt idx="6">
                  <c:v>44658</c:v>
                </c:pt>
                <c:pt idx="7">
                  <c:v>44659</c:v>
                </c:pt>
                <c:pt idx="8">
                  <c:v>44660</c:v>
                </c:pt>
                <c:pt idx="9">
                  <c:v>44661</c:v>
                </c:pt>
                <c:pt idx="10">
                  <c:v>44662</c:v>
                </c:pt>
                <c:pt idx="11">
                  <c:v>44663</c:v>
                </c:pt>
                <c:pt idx="12">
                  <c:v>44664</c:v>
                </c:pt>
                <c:pt idx="13">
                  <c:v>44664</c:v>
                </c:pt>
                <c:pt idx="14">
                  <c:v>44665</c:v>
                </c:pt>
                <c:pt idx="15">
                  <c:v>44665</c:v>
                </c:pt>
                <c:pt idx="16">
                  <c:v>44666</c:v>
                </c:pt>
                <c:pt idx="17">
                  <c:v>44666</c:v>
                </c:pt>
                <c:pt idx="18">
                  <c:v>44667</c:v>
                </c:pt>
                <c:pt idx="19">
                  <c:v>44667</c:v>
                </c:pt>
                <c:pt idx="20">
                  <c:v>44668</c:v>
                </c:pt>
                <c:pt idx="21">
                  <c:v>44668</c:v>
                </c:pt>
                <c:pt idx="22">
                  <c:v>44669</c:v>
                </c:pt>
                <c:pt idx="23">
                  <c:v>44669</c:v>
                </c:pt>
                <c:pt idx="24">
                  <c:v>44670</c:v>
                </c:pt>
                <c:pt idx="25">
                  <c:v>44670</c:v>
                </c:pt>
                <c:pt idx="26">
                  <c:v>44671</c:v>
                </c:pt>
                <c:pt idx="27">
                  <c:v>44671</c:v>
                </c:pt>
                <c:pt idx="28">
                  <c:v>44672</c:v>
                </c:pt>
                <c:pt idx="29">
                  <c:v>44672</c:v>
                </c:pt>
                <c:pt idx="30">
                  <c:v>44673</c:v>
                </c:pt>
                <c:pt idx="31">
                  <c:v>44673</c:v>
                </c:pt>
                <c:pt idx="32">
                  <c:v>44674</c:v>
                </c:pt>
                <c:pt idx="33">
                  <c:v>44674</c:v>
                </c:pt>
                <c:pt idx="34">
                  <c:v>44675</c:v>
                </c:pt>
                <c:pt idx="35">
                  <c:v>44675</c:v>
                </c:pt>
                <c:pt idx="36">
                  <c:v>44676</c:v>
                </c:pt>
                <c:pt idx="37">
                  <c:v>44676</c:v>
                </c:pt>
                <c:pt idx="38">
                  <c:v>44677</c:v>
                </c:pt>
                <c:pt idx="39">
                  <c:v>44677</c:v>
                </c:pt>
                <c:pt idx="40">
                  <c:v>44678</c:v>
                </c:pt>
                <c:pt idx="41">
                  <c:v>44678</c:v>
                </c:pt>
                <c:pt idx="42">
                  <c:v>44678</c:v>
                </c:pt>
                <c:pt idx="43">
                  <c:v>44679</c:v>
                </c:pt>
                <c:pt idx="44">
                  <c:v>44679</c:v>
                </c:pt>
                <c:pt idx="45">
                  <c:v>44680</c:v>
                </c:pt>
                <c:pt idx="46">
                  <c:v>44680</c:v>
                </c:pt>
                <c:pt idx="47">
                  <c:v>44681</c:v>
                </c:pt>
              </c:numCache>
            </c:numRef>
          </c:cat>
          <c:val>
            <c:numRef>
              <c:f>апрель22!$D$2:$D$49</c:f>
              <c:numCache>
                <c:formatCode>General</c:formatCode>
                <c:ptCount val="4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2</c:v>
                </c:pt>
                <c:pt idx="9">
                  <c:v>4</c:v>
                </c:pt>
                <c:pt idx="10">
                  <c:v>2</c:v>
                </c:pt>
                <c:pt idx="11">
                  <c:v>2</c:v>
                </c:pt>
                <c:pt idx="12">
                  <c:v>4</c:v>
                </c:pt>
                <c:pt idx="13">
                  <c:v>4</c:v>
                </c:pt>
                <c:pt idx="14">
                  <c:v>3</c:v>
                </c:pt>
                <c:pt idx="15">
                  <c:v>2</c:v>
                </c:pt>
                <c:pt idx="16">
                  <c:v>2</c:v>
                </c:pt>
                <c:pt idx="17">
                  <c:v>4</c:v>
                </c:pt>
                <c:pt idx="18">
                  <c:v>3</c:v>
                </c:pt>
                <c:pt idx="19">
                  <c:v>5</c:v>
                </c:pt>
                <c:pt idx="20">
                  <c:v>4</c:v>
                </c:pt>
                <c:pt idx="21">
                  <c:v>3</c:v>
                </c:pt>
                <c:pt idx="22">
                  <c:v>3</c:v>
                </c:pt>
                <c:pt idx="23">
                  <c:v>2</c:v>
                </c:pt>
                <c:pt idx="24">
                  <c:v>4</c:v>
                </c:pt>
                <c:pt idx="25">
                  <c:v>6</c:v>
                </c:pt>
                <c:pt idx="26">
                  <c:v>4</c:v>
                </c:pt>
                <c:pt idx="27">
                  <c:v>-2</c:v>
                </c:pt>
                <c:pt idx="28">
                  <c:v>3</c:v>
                </c:pt>
                <c:pt idx="29">
                  <c:v>2</c:v>
                </c:pt>
                <c:pt idx="30">
                  <c:v>3</c:v>
                </c:pt>
                <c:pt idx="31">
                  <c:v>2</c:v>
                </c:pt>
                <c:pt idx="32">
                  <c:v>2</c:v>
                </c:pt>
                <c:pt idx="33">
                  <c:v>1</c:v>
                </c:pt>
                <c:pt idx="34">
                  <c:v>4</c:v>
                </c:pt>
                <c:pt idx="35">
                  <c:v>3</c:v>
                </c:pt>
                <c:pt idx="36">
                  <c:v>3</c:v>
                </c:pt>
                <c:pt idx="37">
                  <c:v>4</c:v>
                </c:pt>
                <c:pt idx="38">
                  <c:v>-2</c:v>
                </c:pt>
                <c:pt idx="39">
                  <c:v>1</c:v>
                </c:pt>
                <c:pt idx="40">
                  <c:v>-1</c:v>
                </c:pt>
                <c:pt idx="41">
                  <c:v>-5</c:v>
                </c:pt>
                <c:pt idx="42">
                  <c:v>2</c:v>
                </c:pt>
                <c:pt idx="43">
                  <c:v>3</c:v>
                </c:pt>
                <c:pt idx="44">
                  <c:v>-4</c:v>
                </c:pt>
                <c:pt idx="45">
                  <c:v>-4</c:v>
                </c:pt>
                <c:pt idx="46">
                  <c:v>-2</c:v>
                </c:pt>
                <c:pt idx="47">
                  <c:v>-1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106368"/>
        <c:axId val="114107904"/>
      </c:lineChart>
      <c:dateAx>
        <c:axId val="11410636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crossAx val="114107904"/>
        <c:crosses val="autoZero"/>
        <c:auto val="1"/>
        <c:lblOffset val="100"/>
        <c:baseTimeUnit val="days"/>
      </c:dateAx>
      <c:valAx>
        <c:axId val="114107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41063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3C610F8-9AD1-4D32-AD86-5AA6349D4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F47AF-0703-4B51-BFD7-9D15FF89605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B197061-1F16-4C37-806D-82E067C2D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2EFA15-EA69-4CB0-A7E7-5A52DEA25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BFFCC5-F5CE-4AAA-9809-4ED575C496B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821292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3C610F8-9AD1-4D32-AD86-5AA6349D4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2B382-8FA3-4730-80BA-106F40E76CB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B197061-1F16-4C37-806D-82E067C2D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2EFA15-EA69-4CB0-A7E7-5A52DEA25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35155E-07B5-424C-9F34-8A4AE12FC27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950547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3C610F8-9AD1-4D32-AD86-5AA6349D4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F90A7-D437-49CA-8D37-430A76141E2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B197061-1F16-4C37-806D-82E067C2D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2EFA15-EA69-4CB0-A7E7-5A52DEA25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D7F86A-5127-4948-B2C1-A759B02C803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018694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13C610F8-9AD1-4D32-AD86-5AA6349D4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7B178-C3E5-4DDA-A8EA-480CDDAA1C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EB197061-1F16-4C37-806D-82E067C2D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9E2EFA15-EA69-4CB0-A7E7-5A52DEA25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9DEB87-F242-427D-BA86-063985629D0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139461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13C610F8-9AD1-4D32-AD86-5AA6349D4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47AAA-1365-4D96-9A73-54BEEF558E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EB197061-1F16-4C37-806D-82E067C2D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9E2EFA15-EA69-4CB0-A7E7-5A52DEA25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C633EE-3CF0-4617-8465-1EF11B2D785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821008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13C610F8-9AD1-4D32-AD86-5AA6349D4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F441D-7F31-4841-AD96-3355623947C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EB197061-1F16-4C37-806D-82E067C2D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9E2EFA15-EA69-4CB0-A7E7-5A52DEA25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3A8417-8144-450A-B40D-5281F139171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517138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13C610F8-9AD1-4D32-AD86-5AA6349D4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F6533-8D1A-49E8-8208-0CD5836E608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EB197061-1F16-4C37-806D-82E067C2D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9E2EFA15-EA69-4CB0-A7E7-5A52DEA25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2B1780-F2EB-4BA4-B37B-11A013C61B2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3237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13C610F8-9AD1-4D32-AD86-5AA6349D4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1332B-ADCA-47AC-AD7D-EA90C383FEF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EB197061-1F16-4C37-806D-82E067C2D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9E2EFA15-EA69-4CB0-A7E7-5A52DEA25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5D3BC-0778-49F8-A208-2D97546D3A3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31026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13C610F8-9AD1-4D32-AD86-5AA6349D4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B7439-B4F9-45F7-B820-D01BCF9E79F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EB197061-1F16-4C37-806D-82E067C2D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9E2EFA15-EA69-4CB0-A7E7-5A52DEA25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407C0A-84FD-43EA-8716-6022DD73A26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227315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3C610F8-9AD1-4D32-AD86-5AA6349D4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A1238-100E-442C-B0E1-D11597F9FB3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B197061-1F16-4C37-806D-82E067C2D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2EFA15-EA69-4CB0-A7E7-5A52DEA25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0DFE40-3C6F-4AC0-9748-A05CDB4821C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143238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3C610F8-9AD1-4D32-AD86-5AA6349D4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D9206-C00D-470B-AFAE-4F0F259512E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B197061-1F16-4C37-806D-82E067C2D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2EFA15-EA69-4CB0-A7E7-5A52DEA25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B6FDF2-54B7-412E-B5AF-E36D64CA1AA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26034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AB5E4"/>
            </a:gs>
            <a:gs pos="50000">
              <a:srgbClr val="C2D1ED"/>
            </a:gs>
            <a:gs pos="100000">
              <a:srgbClr val="E1E8F5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3C610F8-9AD1-4D32-AD86-5AA6349D47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2193836-4A93-4703-98B3-F90158520EB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B197061-1F16-4C37-806D-82E067C2D3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2EFA15-EA69-4CB0-A7E7-5A52DEA257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E2739D-BA52-41DB-90F1-EA2A12DF8856}" type="slidenum">
              <a:rPr lang="en-US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151393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72200" y="4653136"/>
            <a:ext cx="2664295" cy="88211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/>
              <a:t>Выполнил: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800" b="1" dirty="0" err="1" smtClean="0"/>
              <a:t>Баркевич</a:t>
            </a:r>
            <a:r>
              <a:rPr lang="ru-RU" sz="1800" b="1" dirty="0" smtClean="0"/>
              <a:t> А.В.,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/>
              <a:t>учитель географии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/>
              <a:t>МБОУ г. Иркутска СОШ №75</a:t>
            </a:r>
            <a:endParaRPr lang="ru-RU" sz="18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988840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000" dirty="0" smtClean="0">
                <a:latin typeface="+mn-lt"/>
              </a:rPr>
              <a:t>Организация работы учебного гидрологического поста</a:t>
            </a:r>
            <a:endParaRPr lang="ru-RU" sz="4000" dirty="0">
              <a:latin typeface="+mn-lt"/>
            </a:endParaRPr>
          </a:p>
        </p:txBody>
      </p:sp>
      <p:pic>
        <p:nvPicPr>
          <p:cNvPr id="4" name="Рисунок 9" descr="Эмблема_школа7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913616" cy="1648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17032"/>
            <a:ext cx="4221688" cy="2801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3825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При </a:t>
            </a:r>
            <a:r>
              <a:rPr lang="ru-RU" dirty="0"/>
              <a:t>открытии гидрологического поста </a:t>
            </a:r>
            <a:r>
              <a:rPr lang="ru-RU" dirty="0" smtClean="0"/>
              <a:t>выполнены </a:t>
            </a:r>
            <a:r>
              <a:rPr lang="ru-RU" dirty="0"/>
              <a:t>следующие работы: </a:t>
            </a:r>
            <a:r>
              <a:rPr lang="ru-RU" dirty="0" smtClean="0"/>
              <a:t>установка </a:t>
            </a:r>
            <a:r>
              <a:rPr lang="ru-RU" dirty="0"/>
              <a:t>реперов, нивелирование берегов и промеры глубин, </a:t>
            </a:r>
            <a:r>
              <a:rPr lang="ru-RU" dirty="0" smtClean="0"/>
              <a:t>установлена водомерная рейка, проведено нивелирование поста ( основного и контрольного реперов, водомерной  линейки), разбит гидроствор.</a:t>
            </a:r>
            <a:endParaRPr lang="ru-RU" dirty="0"/>
          </a:p>
        </p:txBody>
      </p:sp>
      <p:pic>
        <p:nvPicPr>
          <p:cNvPr id="2050" name="Picture 2" descr="E:\мастер класс\фото для проекта\20221026_1339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3852428" cy="470452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мастер класс\фото для проекта\20221026_133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00808"/>
            <a:ext cx="3939902" cy="471474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6068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13690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Нивелирование </a:t>
            </a:r>
            <a:r>
              <a:rPr lang="ru-RU" dirty="0"/>
              <a:t>берегов  реки  для определения уровня 0 поста  проведено полуинструментальным методом.  Высотную привязку  основного и  контрольного реперов  выполнил специалист  ОАО «</a:t>
            </a:r>
            <a:r>
              <a:rPr lang="ru-RU" dirty="0" err="1"/>
              <a:t>Востсибтранспроект</a:t>
            </a:r>
            <a:r>
              <a:rPr lang="ru-RU" dirty="0"/>
              <a:t>» с помощью  тахеометра   </a:t>
            </a:r>
            <a:r>
              <a:rPr lang="en-US" dirty="0" err="1"/>
              <a:t>Geomax</a:t>
            </a:r>
            <a:r>
              <a:rPr lang="en-US" dirty="0"/>
              <a:t> ZTS</a:t>
            </a:r>
            <a:r>
              <a:rPr lang="ru-RU" dirty="0"/>
              <a:t> 605 </a:t>
            </a:r>
            <a:r>
              <a:rPr lang="en-US" dirty="0"/>
              <a:t>LR</a:t>
            </a:r>
            <a:r>
              <a:rPr lang="ru-RU" dirty="0"/>
              <a:t>. Основной репер имеет координаты 52º13ˊ59ˊˊ </a:t>
            </a:r>
            <a:r>
              <a:rPr lang="ru-RU" dirty="0" err="1"/>
              <a:t>с.ш</a:t>
            </a:r>
            <a:r>
              <a:rPr lang="ru-RU" dirty="0"/>
              <a:t>. и 104˚17ˊ39ˊˊ </a:t>
            </a:r>
            <a:r>
              <a:rPr lang="ru-RU" dirty="0" err="1"/>
              <a:t>в.д</a:t>
            </a:r>
            <a:r>
              <a:rPr lang="ru-RU" dirty="0"/>
              <a:t>. и высоту 441,04 м.  Контрольный репер  координаты  52º13ˊ58ˊˊ </a:t>
            </a:r>
            <a:r>
              <a:rPr lang="ru-RU" dirty="0" err="1"/>
              <a:t>с.ш</a:t>
            </a:r>
            <a:r>
              <a:rPr lang="ru-RU" dirty="0"/>
              <a:t>. и 104˚17ˊ38ˊˊ </a:t>
            </a:r>
            <a:r>
              <a:rPr lang="ru-RU" dirty="0" err="1"/>
              <a:t>в.д</a:t>
            </a:r>
            <a:r>
              <a:rPr lang="ru-RU" dirty="0"/>
              <a:t>.  и высоту  440,58 м</a:t>
            </a:r>
            <a:r>
              <a:rPr lang="ru-RU" dirty="0" smtClean="0"/>
              <a:t>. Водомерная </a:t>
            </a:r>
            <a:r>
              <a:rPr lang="ru-RU" dirty="0"/>
              <a:t>рейка </a:t>
            </a:r>
            <a:r>
              <a:rPr lang="ru-RU" dirty="0" smtClean="0"/>
              <a:t>имеет координаты  52º13</a:t>
            </a:r>
            <a:r>
              <a:rPr lang="ru-RU" dirty="0"/>
              <a:t>ˊ59ˊˊ </a:t>
            </a:r>
            <a:r>
              <a:rPr lang="ru-RU" dirty="0" err="1"/>
              <a:t>с.ш</a:t>
            </a:r>
            <a:r>
              <a:rPr lang="ru-RU" dirty="0"/>
              <a:t>. и 104˚17ˊ39ˊˊ </a:t>
            </a:r>
            <a:r>
              <a:rPr lang="ru-RU" dirty="0" err="1"/>
              <a:t>в.д</a:t>
            </a:r>
            <a:r>
              <a:rPr lang="ru-RU" dirty="0"/>
              <a:t>. и высоту </a:t>
            </a:r>
            <a:r>
              <a:rPr lang="ru-RU" dirty="0" smtClean="0"/>
              <a:t>437,42  м – это нулевой уровень гидрологического поста. </a:t>
            </a:r>
            <a:endParaRPr lang="ru-RU" dirty="0"/>
          </a:p>
          <a:p>
            <a:r>
              <a:rPr lang="ru-RU" dirty="0"/>
              <a:t>        От основного репера по берегу и </a:t>
            </a:r>
            <a:r>
              <a:rPr lang="ru-RU" dirty="0" smtClean="0"/>
              <a:t>вдоль русла   </a:t>
            </a:r>
            <a:r>
              <a:rPr lang="ru-RU" dirty="0"/>
              <a:t>реки  измерение высот точек    </a:t>
            </a:r>
            <a:r>
              <a:rPr lang="ru-RU" dirty="0" smtClean="0"/>
              <a:t>берегов  проведено </a:t>
            </a:r>
            <a:r>
              <a:rPr lang="ru-RU" dirty="0"/>
              <a:t>методом </a:t>
            </a:r>
            <a:r>
              <a:rPr lang="ru-RU" dirty="0" err="1" smtClean="0"/>
              <a:t>ватерпасовки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2050" name="Picture 2" descr="https://st31.stpulscen.ru/images/product/158/299/542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81836"/>
            <a:ext cx="3960440" cy="30899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мастер класс\фото для проекта\20221026_1402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81836"/>
            <a:ext cx="3816424" cy="308996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1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39582"/>
            <a:ext cx="874846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/>
              <a:t>Справочные данные по учебному  гидрологическому посту Большая </a:t>
            </a:r>
            <a:r>
              <a:rPr lang="ru-RU" sz="2200" b="1" dirty="0" err="1" smtClean="0"/>
              <a:t>Кузьмиха</a:t>
            </a:r>
            <a:r>
              <a:rPr lang="ru-RU" sz="2200" b="1" dirty="0" smtClean="0"/>
              <a:t> </a:t>
            </a:r>
          </a:p>
          <a:p>
            <a:r>
              <a:rPr lang="ru-RU" sz="2200" dirty="0" smtClean="0"/>
              <a:t>Координаты </a:t>
            </a:r>
            <a:r>
              <a:rPr lang="ru-RU" sz="2200" dirty="0" err="1"/>
              <a:t>гидропоста</a:t>
            </a:r>
            <a:r>
              <a:rPr lang="ru-RU" sz="2200" dirty="0"/>
              <a:t>:  52º13ˊ59ˊˊ </a:t>
            </a:r>
            <a:r>
              <a:rPr lang="ru-RU" sz="2200" dirty="0" err="1"/>
              <a:t>с.ш</a:t>
            </a:r>
            <a:r>
              <a:rPr lang="ru-RU" sz="2200" dirty="0"/>
              <a:t>. и 104˚17ˊ39ˊˊ </a:t>
            </a:r>
            <a:r>
              <a:rPr lang="ru-RU" sz="2200" dirty="0" err="1"/>
              <a:t>в.д</a:t>
            </a:r>
            <a:r>
              <a:rPr lang="ru-RU" sz="2200" dirty="0" smtClean="0"/>
              <a:t>.</a:t>
            </a:r>
          </a:p>
          <a:p>
            <a:r>
              <a:rPr lang="ru-RU" sz="2200" dirty="0" smtClean="0"/>
              <a:t>Расстояние </a:t>
            </a:r>
            <a:r>
              <a:rPr lang="ru-RU" sz="2200" dirty="0"/>
              <a:t>от устья: </a:t>
            </a:r>
            <a:r>
              <a:rPr lang="ru-RU" sz="2200" b="1" dirty="0" smtClean="0"/>
              <a:t>1,2 </a:t>
            </a:r>
            <a:r>
              <a:rPr lang="ru-RU" sz="2200" dirty="0"/>
              <a:t> км</a:t>
            </a:r>
          </a:p>
          <a:p>
            <a:r>
              <a:rPr lang="ru-RU" sz="2200" dirty="0" smtClean="0"/>
              <a:t>Отметка </a:t>
            </a:r>
            <a:r>
              <a:rPr lang="ru-RU" sz="2200" dirty="0"/>
              <a:t>нуля водомерного поста (в Балтийской системе высот): </a:t>
            </a:r>
            <a:r>
              <a:rPr lang="ru-RU" sz="2200" dirty="0" smtClean="0"/>
              <a:t>437,42</a:t>
            </a:r>
            <a:r>
              <a:rPr lang="ru-RU" sz="2200" dirty="0"/>
              <a:t> </a:t>
            </a:r>
            <a:r>
              <a:rPr lang="ru-RU" sz="2200" dirty="0" smtClean="0"/>
              <a:t>м</a:t>
            </a:r>
          </a:p>
          <a:p>
            <a:pPr algn="just">
              <a:defRPr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водосборного бассейна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8,9 км</a:t>
            </a:r>
            <a:r>
              <a:rPr lang="ru-RU" sz="2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Длина, в том числе в черте города - 3,8/3,8 км;</a:t>
            </a:r>
          </a:p>
          <a:p>
            <a:pPr algn="just"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Уклон – 10,80 %;</a:t>
            </a:r>
          </a:p>
          <a:p>
            <a:pPr algn="just"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Максимальная скорость в паводок 1,39 м/сек;</a:t>
            </a:r>
          </a:p>
          <a:p>
            <a:pPr algn="just"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Максимальное превышение уровня 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паводок</a:t>
            </a:r>
          </a:p>
          <a:p>
            <a:pPr algn="just">
              <a:defRPr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отношению к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меженному  уровню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- 0,83 м;</a:t>
            </a:r>
          </a:p>
          <a:p>
            <a:pPr algn="just"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 воды 2,8 м³/сек.</a:t>
            </a:r>
          </a:p>
          <a:p>
            <a:endParaRPr lang="ru-RU" sz="2200" dirty="0"/>
          </a:p>
        </p:txBody>
      </p:sp>
      <p:pic>
        <p:nvPicPr>
          <p:cNvPr id="1026" name="Picture 2" descr="E:\кузьмиха\фото для проекта\2016-05-20\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621" y="3489205"/>
            <a:ext cx="3330287" cy="335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Блок-схема: узел 2"/>
          <p:cNvSpPr/>
          <p:nvPr/>
        </p:nvSpPr>
        <p:spPr>
          <a:xfrm>
            <a:off x="7453423" y="4077072"/>
            <a:ext cx="252028" cy="2286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41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75540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Проведение наблюдений на гидрологическом посту</a:t>
            </a:r>
            <a:endParaRPr lang="ru-RU" sz="2000" dirty="0"/>
          </a:p>
          <a:p>
            <a:r>
              <a:rPr lang="ru-RU" sz="2000" b="1" dirty="0"/>
              <a:t> </a:t>
            </a: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326117"/>
              </p:ext>
            </p:extLst>
          </p:nvPr>
        </p:nvGraphicFramePr>
        <p:xfrm>
          <a:off x="539552" y="983427"/>
          <a:ext cx="8280920" cy="5765696"/>
        </p:xfrm>
        <a:graphic>
          <a:graphicData uri="http://schemas.openxmlformats.org/drawingml/2006/table">
            <a:tbl>
              <a:tblPr firstRow="1" firstCol="1" bandRow="1"/>
              <a:tblGrid>
                <a:gridCol w="3964613"/>
                <a:gridCol w="4316307"/>
              </a:tblGrid>
              <a:tr h="2356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 наблюдений, работ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Сроки наблюдений, работ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8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 Гидрологические наблюдения: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а) за высотой уровня воды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Ежедневно в 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07.30 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 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19.30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 по местному времени; в период половодья и дождевых паводков учащенно, по указанию гидрологической станции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9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б) за температурой воды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Ежедневно в 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07.30 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 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19.30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 по местному времени в период, свободный от ледяного покрова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в) за толщиной льда, шуги и высотой снега на льду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10, 20 числа и в последний день месяца.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9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г) за ветром и волнением (визуально)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Ежедневно в сроки измерения уровня воды в период, свободный от ледяного покрова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9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д) за явлениями ледового 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режима (визуально)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Ежедневно в сроки измерения уровня воды (в период замерзания и вскрытия - учащенно)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е) за распространением водной растительности (визуально)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10, 20 числа и в последний день месяца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19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 Измерение расходов воды, расходов взвешенных наносов, взятие проб воды на мутность, химический анализ и проб наносов и донных отложений на механический анализ 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 мере необходимости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 Метеорологические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наблюдения: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а) за осадками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Ежедневно в 07.30 и 19.30 ч по местному времени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за атмосферными явлениями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течение суток.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25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в) за снежным покровом (высотой и плотностью снега) - на </a:t>
                      </a:r>
                      <a:r>
                        <a:rPr lang="ru-RU" sz="1400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гидростворах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7.30 ч по местному времени - при снегомерных съемках</a:t>
                      </a:r>
                    </a:p>
                  </a:txBody>
                  <a:tcPr marL="28588" marR="28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429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E:\мастер класс\фото для проекта\20221026_1402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138" y="4132"/>
            <a:ext cx="3579862" cy="38673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мастер класс\фото для проекта\20190920_1107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" y="0"/>
            <a:ext cx="3518253" cy="46910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:\мастер класс\фото для проекта\20221026_1330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068960"/>
            <a:ext cx="4824536" cy="361840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69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43608" y="260649"/>
            <a:ext cx="7175351" cy="504056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Обработка и оформление результатов наблюдений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36045"/>
              </p:ext>
            </p:extLst>
          </p:nvPr>
        </p:nvGraphicFramePr>
        <p:xfrm>
          <a:off x="251520" y="764708"/>
          <a:ext cx="4680519" cy="3729905"/>
        </p:xfrm>
        <a:graphic>
          <a:graphicData uri="http://schemas.openxmlformats.org/drawingml/2006/table">
            <a:tbl>
              <a:tblPr/>
              <a:tblGrid>
                <a:gridCol w="443725"/>
                <a:gridCol w="373664"/>
                <a:gridCol w="412586"/>
                <a:gridCol w="482648"/>
                <a:gridCol w="531302"/>
                <a:gridCol w="529356"/>
                <a:gridCol w="560494"/>
                <a:gridCol w="467078"/>
                <a:gridCol w="506002"/>
                <a:gridCol w="373664"/>
              </a:tblGrid>
              <a:tr h="4069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Дата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Время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Уровень воды над нулем графика, см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Изменение уровня ±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см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температура воды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Температура воздуха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Глубина снега, см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Ледовые явления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Примечания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Ветер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183"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01.04.2022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7:30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437 34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ледостав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слабый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07"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02.04.2022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7:30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437 34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ледостав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штиль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07"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03.04.2022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7:30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437 34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ледостав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слабый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07"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04.04.2022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7:30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437 34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ледостав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слабый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07"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05.04.2022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7:30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437 34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ледостав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умерен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07"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06.04.2022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7:30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437 34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ледостав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штиль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07"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07.04.2022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7:30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437 34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ледостав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слабый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013"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08.04.2022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7:30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437 34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закраины, наледь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слабый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013"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09.04.2022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7:30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437 36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закраины, наледь</a:t>
                      </a:r>
                    </a:p>
                  </a:txBody>
                  <a:tcPr marL="5614" marR="5614" marT="56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слабый</a:t>
                      </a:r>
                    </a:p>
                  </a:txBody>
                  <a:tcPr marL="5614" marR="5614" marT="56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2391961"/>
              </p:ext>
            </p:extLst>
          </p:nvPr>
        </p:nvGraphicFramePr>
        <p:xfrm>
          <a:off x="4860032" y="1052736"/>
          <a:ext cx="4132585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4025740"/>
              </p:ext>
            </p:extLst>
          </p:nvPr>
        </p:nvGraphicFramePr>
        <p:xfrm>
          <a:off x="323528" y="4509120"/>
          <a:ext cx="8640960" cy="2163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340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4B47A4-5506-4DE9-858C-95B851AD2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88640"/>
            <a:ext cx="8424936" cy="2163762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Гидрологические характеристики реки по данным  собственных </a:t>
            </a:r>
            <a:r>
              <a:rPr lang="ru-RU" sz="2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наблюдений</a:t>
            </a:r>
            <a:endParaRPr lang="ru-RU" sz="2200" dirty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438041F0-49C8-425E-B82C-0B5DBE03D23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055342842"/>
              </p:ext>
            </p:extLst>
          </p:nvPr>
        </p:nvGraphicFramePr>
        <p:xfrm>
          <a:off x="611560" y="1196752"/>
          <a:ext cx="8077201" cy="457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30319">
                  <a:extLst>
                    <a:ext uri="{9D8B030D-6E8A-4147-A177-3AD203B41FA5}">
                      <a16:colId xmlns:a16="http://schemas.microsoft.com/office/drawing/2014/main" xmlns="" val="1294988920"/>
                    </a:ext>
                  </a:extLst>
                </a:gridCol>
                <a:gridCol w="1416159">
                  <a:extLst>
                    <a:ext uri="{9D8B030D-6E8A-4147-A177-3AD203B41FA5}">
                      <a16:colId xmlns:a16="http://schemas.microsoft.com/office/drawing/2014/main" xmlns="" val="3863067186"/>
                    </a:ext>
                  </a:extLst>
                </a:gridCol>
                <a:gridCol w="1139322">
                  <a:extLst>
                    <a:ext uri="{9D8B030D-6E8A-4147-A177-3AD203B41FA5}">
                      <a16:colId xmlns:a16="http://schemas.microsoft.com/office/drawing/2014/main" xmlns="" val="3051826335"/>
                    </a:ext>
                  </a:extLst>
                </a:gridCol>
                <a:gridCol w="992411">
                  <a:extLst>
                    <a:ext uri="{9D8B030D-6E8A-4147-A177-3AD203B41FA5}">
                      <a16:colId xmlns:a16="http://schemas.microsoft.com/office/drawing/2014/main" xmlns="" val="4177063045"/>
                    </a:ext>
                  </a:extLst>
                </a:gridCol>
                <a:gridCol w="849495">
                  <a:extLst>
                    <a:ext uri="{9D8B030D-6E8A-4147-A177-3AD203B41FA5}">
                      <a16:colId xmlns:a16="http://schemas.microsoft.com/office/drawing/2014/main" xmlns="" val="866927354"/>
                    </a:ext>
                  </a:extLst>
                </a:gridCol>
                <a:gridCol w="849495">
                  <a:extLst>
                    <a:ext uri="{9D8B030D-6E8A-4147-A177-3AD203B41FA5}">
                      <a16:colId xmlns:a16="http://schemas.microsoft.com/office/drawing/2014/main" xmlns="" val="2596303798"/>
                    </a:ext>
                  </a:extLst>
                </a:gridCol>
              </a:tblGrid>
              <a:tr h="10263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Основные параметры реки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68471040"/>
                  </a:ext>
                </a:extLst>
              </a:tr>
              <a:tr h="497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Ширина, 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1,26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1,44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1,34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1,48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1,30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11455931"/>
                  </a:ext>
                </a:extLst>
              </a:tr>
              <a:tr h="497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Глубина, 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0,48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0,52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0,62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0,61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0,58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58860265"/>
                  </a:ext>
                </a:extLst>
              </a:tr>
              <a:tr h="102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Скорость течения, м/с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0,27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0,44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0,59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0,39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0,52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28733159"/>
                  </a:ext>
                </a:extLst>
              </a:tr>
              <a:tr h="497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Расход воды, м</a:t>
                      </a:r>
                      <a:r>
                        <a:rPr lang="ru-RU" sz="1400" baseline="30000">
                          <a:effectLst/>
                        </a:rPr>
                        <a:t>3</a:t>
                      </a:r>
                      <a:r>
                        <a:rPr lang="ru-RU" sz="1400">
                          <a:effectLst/>
                        </a:rPr>
                        <a:t>/с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0,36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0,33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0,49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0,35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0,37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44515196"/>
                  </a:ext>
                </a:extLst>
              </a:tr>
              <a:tr h="102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Годовое количество осадков, мм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461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593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627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435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28012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719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124744"/>
            <a:ext cx="8424936" cy="5112568"/>
          </a:xfrm>
        </p:spPr>
        <p:txBody>
          <a:bodyPr>
            <a:normAutofit/>
          </a:bodyPr>
          <a:lstStyle/>
          <a:p>
            <a:pPr algn="l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 промерным работам на реке относят определение  глубин, скорости течения, направления течения.</a:t>
            </a:r>
          </a:p>
          <a:p>
            <a:pPr algn="l"/>
            <a:r>
              <a:rPr lang="ru-RU" sz="20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Измерение скорости течения и расхода воды в реке 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Необходимое оборудование:</a:t>
            </a:r>
          </a:p>
          <a:p>
            <a:pPr algn="l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  поверхностные поплавки;</a:t>
            </a:r>
          </a:p>
          <a:p>
            <a:pPr algn="l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  рулетка или мерная веревка;</a:t>
            </a:r>
          </a:p>
          <a:p>
            <a:pPr algn="l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  секундомер или часы с секундной стрелкой;</a:t>
            </a:r>
          </a:p>
          <a:p>
            <a:pPr algn="l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  журнал для записей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9"/>
            <a:ext cx="7772400" cy="1008112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Промерные работы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02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1400175"/>
            <a:ext cx="3941762" cy="5254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Рисунок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713" y="228600"/>
            <a:ext cx="3829050" cy="5105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53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159" y="2724150"/>
            <a:ext cx="5105400" cy="3829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Рисунок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61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52928" cy="504056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Актуальность</a:t>
            </a:r>
            <a:endParaRPr lang="ru-RU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64704"/>
            <a:ext cx="8352928" cy="576064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        </a:t>
            </a:r>
            <a:r>
              <a:rPr lang="ru-RU" altLang="ru-RU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В </a:t>
            </a: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настоящее время состояние малых рек,  в результате резко возросшей антропогенной нагрузки на них оценивается, как катастрофическое. Значительно сократился сток малых рек. Велико число рек, прекративших существование в последнее время, многие оказываются на пороге исчезновения</a:t>
            </a:r>
            <a:r>
              <a:rPr lang="ru-RU" altLang="ru-RU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.</a:t>
            </a:r>
          </a:p>
          <a:p>
            <a:pPr marL="45720" indent="0">
              <a:buNone/>
            </a:pPr>
            <a:r>
              <a:rPr lang="ru-RU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  <a:r>
              <a:rPr lang="ru-RU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  </a:t>
            </a:r>
            <a:r>
              <a:rPr lang="ru-RU" dirty="0" smtClean="0">
                <a:solidFill>
                  <a:schemeClr val="tx1"/>
                </a:solidFill>
              </a:rPr>
              <a:t> Все </a:t>
            </a:r>
            <a:r>
              <a:rPr lang="ru-RU">
                <a:solidFill>
                  <a:schemeClr val="tx1"/>
                </a:solidFill>
              </a:rPr>
              <a:t>более </a:t>
            </a:r>
            <a:r>
              <a:rPr lang="ru-RU" smtClean="0">
                <a:solidFill>
                  <a:schemeClr val="tx1"/>
                </a:solidFill>
              </a:rPr>
              <a:t>понятно, </a:t>
            </a:r>
            <a:r>
              <a:rPr lang="ru-RU" dirty="0">
                <a:solidFill>
                  <a:schemeClr val="tx1"/>
                </a:solidFill>
              </a:rPr>
              <a:t>что сохранение малых рек означало бы решение одного из самых важных аспектов защиты окружающей природной среды. Но сохранить, не значит полностью изъять  ресурс малой реки из хозяйственного оборота, а найти грамотный компромисс между необходимостью его использования и сохранения. Для этого необходимо тщательное, всестороннее изучение малых рек, что почти невозможно выполнить силами только специализированных организаций (институтов, гидрометеостанций и др.). На наш взгляд для выполнения некоторых исследований  могут быть привлечены школьники.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55343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07504" y="3233580"/>
            <a:ext cx="3528392" cy="2520280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S</a:t>
            </a:r>
            <a:r>
              <a:rPr lang="ru-RU" b="1" dirty="0" smtClean="0"/>
              <a:t>1</a:t>
            </a:r>
            <a:r>
              <a:rPr lang="en-US" b="1" dirty="0" smtClean="0"/>
              <a:t>=h</a:t>
            </a:r>
            <a:r>
              <a:rPr lang="en-US" b="1" dirty="0"/>
              <a:t>, </a:t>
            </a:r>
            <a:r>
              <a:rPr lang="en-US" b="1" dirty="0" err="1" smtClean="0"/>
              <a:t>xb</a:t>
            </a:r>
            <a:r>
              <a:rPr lang="ru-RU" b="1" dirty="0" smtClean="0"/>
              <a:t>1</a:t>
            </a:r>
            <a:r>
              <a:rPr lang="en-US" b="1" dirty="0" smtClean="0"/>
              <a:t>/2 </a:t>
            </a:r>
            <a:endParaRPr lang="ru-RU" b="1" dirty="0"/>
          </a:p>
          <a:p>
            <a:r>
              <a:rPr lang="en-US" b="1" dirty="0"/>
              <a:t> </a:t>
            </a:r>
            <a:r>
              <a:rPr lang="ru-RU" b="1" dirty="0"/>
              <a:t>со</a:t>
            </a:r>
            <a:r>
              <a:rPr lang="en-US" b="1" dirty="0"/>
              <a:t> = Si + S2 + S3 + S4 + S5</a:t>
            </a:r>
            <a:endParaRPr lang="ru-RU" b="1" dirty="0"/>
          </a:p>
          <a:p>
            <a:r>
              <a:rPr lang="en-US" b="1" dirty="0"/>
              <a:t>S2= (hi + h2) / 2 </a:t>
            </a:r>
            <a:r>
              <a:rPr lang="ru-RU" b="1" dirty="0"/>
              <a:t>х</a:t>
            </a:r>
            <a:r>
              <a:rPr lang="en-US" b="1" dirty="0"/>
              <a:t> b2</a:t>
            </a:r>
            <a:endParaRPr lang="ru-RU" b="1" dirty="0"/>
          </a:p>
          <a:p>
            <a:r>
              <a:rPr lang="en-US" b="1" dirty="0"/>
              <a:t>•  = (h2 + h3) / 2 x b3</a:t>
            </a:r>
            <a:endParaRPr lang="ru-RU" b="1" dirty="0"/>
          </a:p>
          <a:p>
            <a:r>
              <a:rPr lang="en-US" b="1" dirty="0"/>
              <a:t>•  = h3 x b4 = h4 x b4</a:t>
            </a:r>
            <a:endParaRPr lang="ru-RU" b="1" dirty="0"/>
          </a:p>
          <a:p>
            <a:r>
              <a:rPr lang="ru-RU" b="1" dirty="0"/>
              <a:t>•</a:t>
            </a:r>
            <a:r>
              <a:rPr lang="en-US" b="1" dirty="0"/>
              <a:t> </a:t>
            </a:r>
            <a:r>
              <a:rPr lang="ru-RU" b="1" dirty="0"/>
              <a:t> = (</a:t>
            </a:r>
            <a:r>
              <a:rPr lang="en-US" b="1" dirty="0"/>
              <a:t>h</a:t>
            </a:r>
            <a:r>
              <a:rPr lang="ru-RU" b="1" dirty="0"/>
              <a:t>4+ </a:t>
            </a:r>
            <a:r>
              <a:rPr lang="en-US" b="1" dirty="0"/>
              <a:t>h</a:t>
            </a:r>
            <a:r>
              <a:rPr lang="ru-RU" b="1" dirty="0"/>
              <a:t>5) / 2 </a:t>
            </a:r>
            <a:r>
              <a:rPr lang="en-US" b="1" dirty="0"/>
              <a:t>x b</a:t>
            </a:r>
            <a:r>
              <a:rPr lang="ru-RU" b="1" dirty="0" smtClean="0"/>
              <a:t>5</a:t>
            </a:r>
          </a:p>
          <a:p>
            <a:endParaRPr lang="ru-RU" b="1" dirty="0"/>
          </a:p>
          <a:p>
            <a:endParaRPr lang="ru-RU" b="1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175351" cy="504056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Практическая часть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pandia.ru/text/79/232/images/image007_2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64704"/>
            <a:ext cx="8496944" cy="244827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962400" y="3228109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sz="2000" dirty="0"/>
              <a:t>Разделив полученную площадь сечения (со, м2) на измеренную ширину реки (В, м ) получим значение средней глубины реки на створе:</a:t>
            </a:r>
          </a:p>
          <a:p>
            <a:r>
              <a:rPr lang="ru-RU" sz="2000" dirty="0"/>
              <a:t> </a:t>
            </a:r>
            <a:r>
              <a:rPr lang="ru-RU" sz="2000" dirty="0" err="1"/>
              <a:t>hcp</a:t>
            </a:r>
            <a:r>
              <a:rPr lang="ru-RU" sz="2000" dirty="0"/>
              <a:t> = </a:t>
            </a:r>
            <a:r>
              <a:rPr lang="en-US" sz="2000" dirty="0"/>
              <a:t>S</a:t>
            </a:r>
            <a:r>
              <a:rPr lang="ru-RU" sz="2000" dirty="0"/>
              <a:t>о /В</a:t>
            </a:r>
            <a:r>
              <a:rPr lang="ru-RU" sz="2000" dirty="0" smtClean="0"/>
              <a:t>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4482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01716"/>
            <a:ext cx="83529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Расход — это количество воды, протекающее через поперечное сечение реки за одну секунду, он измеряется в м3/с. Чтобы определить расход воды в реке, надо среднюю скорость течения реки умножить на площадь водного сечения:</a:t>
            </a:r>
          </a:p>
          <a:p>
            <a:r>
              <a:rPr lang="ru-RU" dirty="0"/>
              <a:t>Q=V*</a:t>
            </a:r>
            <a:r>
              <a:rPr lang="ru-RU" dirty="0" err="1"/>
              <a:t>co</a:t>
            </a:r>
            <a:r>
              <a:rPr lang="ru-RU" dirty="0"/>
              <a:t>,  </a:t>
            </a:r>
          </a:p>
          <a:p>
            <a:r>
              <a:rPr lang="ru-RU" dirty="0"/>
              <a:t>где Q (м3/с) — расход воды в реке, V (м/с) — средняя скорость потока и со (м2) — площадь водного сечения русла.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88840"/>
            <a:ext cx="6485607" cy="472514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91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568952" cy="504056"/>
          </a:xfrm>
        </p:spPr>
        <p:txBody>
          <a:bodyPr/>
          <a:lstStyle/>
          <a:p>
            <a:pPr marL="0" indent="0" algn="ctr">
              <a:buNone/>
            </a:pP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Зимние наблюдения за состоянием реки</a:t>
            </a:r>
            <a:endParaRPr lang="ru-RU" sz="22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5122" name="Picture 2" descr="https://www.marshruty.ru/Data/Photos/2/9/d/0/29d009845db84a0b8cd38a18439a1f15/xlarge/%D0%97%D0%B0%D0%B1%D0%B5%D1%80%D0%B5%D0%B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4084982" cy="303581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photocentra.ru/images/main96/967584_ma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742" y="819022"/>
            <a:ext cx="4353242" cy="305350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zab.ru/image/1921x1201/d8b40048d7c797d33b937b6b175686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61" y="3873268"/>
            <a:ext cx="4197455" cy="284360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User\Downloads\529808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742" y="3882641"/>
            <a:ext cx="4497257" cy="283422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054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supersnimki.ru/images/pub/2018/02/01/1656900e-0790-11e8-82a8-8ab0da6612a0_original.jpg?8985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2"/>
            <a:ext cx="4519625" cy="367240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2" name="Picture 4" descr="Фотография Кружевная наледь.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625" y="3678560"/>
            <a:ext cx="4572000" cy="31794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4" name="Picture 6" descr="06:13.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75" y="3700218"/>
            <a:ext cx="4572000" cy="315778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vsegda-pomnim.com/uploads/posts/2022-04/1649523483_22-vsegda-pomnim-com-p-zazhor-na-reke-foto-2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50" y="6152"/>
            <a:ext cx="4624375" cy="369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39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4.fotokto.ru/photo/full/288/28874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4664"/>
            <a:ext cx="8986599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64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51520" y="836712"/>
            <a:ext cx="8496944" cy="511256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             </a:t>
            </a:r>
            <a:r>
              <a:rPr lang="ru-RU" sz="2300" dirty="0" smtClean="0"/>
              <a:t>Малым </a:t>
            </a:r>
            <a:r>
              <a:rPr lang="ru-RU" sz="2300" dirty="0"/>
              <a:t>рекам принадлежит исключительно важная роль в биосфере. Они в силу своей природной уязвимости в первую очередь реагируют на хозяйственную деятельность человека - на вырубку лесов, распашку, осушение, орошение, они обладают более низкой способностью к самоочищению, быстрее загрязняются. Проблема чистой воды - одна из острейших в мире. Необходимо беречь и охранять водные ресурсы. Нужно «мыслить глобально, а действовать локально». Оглянитесь вокруг: может, спасая малую реку, вы сбережете большую</a:t>
            </a:r>
            <a:r>
              <a:rPr lang="ru-RU" sz="2300" dirty="0" smtClean="0"/>
              <a:t>?</a:t>
            </a:r>
          </a:p>
          <a:p>
            <a:r>
              <a:rPr lang="ru-RU" sz="2300" dirty="0" smtClean="0"/>
              <a:t>            В </a:t>
            </a:r>
            <a:r>
              <a:rPr lang="ru-RU" sz="2300" dirty="0"/>
              <a:t>настоящее время решить экологические проблемы малых рек одними только природоохранными мерами невозможно. Необходима разработка и осуществление специальных инженерных мероприятий. Очевидно, что успех данной деятельности возможен только в том случае, если усилия экологов и инженеров объединены в единой программе экологического обустройства</a:t>
            </a:r>
          </a:p>
          <a:p>
            <a:r>
              <a:rPr lang="ru-RU" sz="2300" b="1" dirty="0"/>
              <a:t> </a:t>
            </a:r>
            <a:r>
              <a:rPr lang="ru-RU" sz="2300" b="1" dirty="0" smtClean="0"/>
              <a:t>         Результаты комплексного исследования позволит у</a:t>
            </a:r>
            <a:r>
              <a:rPr lang="ru-RU" sz="2300" dirty="0" smtClean="0"/>
              <a:t>ченым-экологам  </a:t>
            </a:r>
            <a:r>
              <a:rPr lang="ru-RU" sz="2300" dirty="0"/>
              <a:t>Иркутска разработать полноценный проект </a:t>
            </a:r>
            <a:r>
              <a:rPr lang="ru-RU" sz="2300" dirty="0" err="1"/>
              <a:t>водоохранной</a:t>
            </a:r>
            <a:r>
              <a:rPr lang="ru-RU" sz="2300" dirty="0"/>
              <a:t> зоны реки, которая обеспечит целостность и устойчивость экологической системы реки, и общественный доступ всех жителей к её природным и эстетическим ресурсам.</a:t>
            </a:r>
          </a:p>
          <a:p>
            <a:pPr lvl="0"/>
            <a:r>
              <a:rPr lang="ru-RU" sz="2300" dirty="0" smtClean="0"/>
              <a:t>           В дальнейшем должны быть продолжена  реализация </a:t>
            </a:r>
            <a:r>
              <a:rPr lang="ru-RU" sz="2300" dirty="0"/>
              <a:t>комплекса мероприятий по оздоровлению реки с участием коллектива школы и партнеров (укрепление склонов через посадку зеленых насаждений, проведение экологических субботников, организацию профилактических мероприятий</a:t>
            </a:r>
            <a:r>
              <a:rPr lang="ru-RU" sz="2300" dirty="0" smtClean="0"/>
              <a:t>).</a:t>
            </a:r>
          </a:p>
          <a:p>
            <a:pPr lvl="0"/>
            <a:endParaRPr lang="ru-RU" sz="2300" dirty="0"/>
          </a:p>
          <a:p>
            <a:pPr lvl="0"/>
            <a:endParaRPr lang="ru-RU" sz="2300" dirty="0" smtClean="0"/>
          </a:p>
          <a:p>
            <a:pPr lvl="0"/>
            <a:endParaRPr lang="ru-RU" sz="2300" dirty="0"/>
          </a:p>
          <a:p>
            <a:pPr lvl="0"/>
            <a:endParaRPr lang="ru-RU" sz="23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115616" y="116633"/>
            <a:ext cx="7175351" cy="504056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200" dirty="0" smtClean="0"/>
              <a:t>Заключение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80101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shareslide.ru/img/thumbs/7e596239610b67a5a0adc8e8a403afa2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shareslide.ru/img/thumbs/7e596239610b67a5a0adc8e8a403afa2-800x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shareslide.ru/img/thumbs/7e596239610b67a5a0adc8e8a403afa2-800x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shareslide.ru/img/thumbs/7e596239610b67a5a0adc8e8a403afa2-800x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https://shareslide.ru/img/thumbs/7e596239610b67a5a0adc8e8a403afa2-800x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6" y="3476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801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Содержимое 4" descr="39525_20160503_000901"/>
          <p:cNvPicPr>
            <a:picLocks noGrp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836712"/>
            <a:ext cx="4016375" cy="3528392"/>
          </a:xfrm>
          <a:ln>
            <a:solidFill>
              <a:schemeClr val="tx1"/>
            </a:solidFill>
          </a:ln>
        </p:spPr>
      </p:pic>
      <p:sp>
        <p:nvSpPr>
          <p:cNvPr id="7171" name="Текст 3">
            <a:extLst>
              <a:ext uri="{FF2B5EF4-FFF2-40B4-BE49-F238E27FC236}">
                <a16:creationId xmlns:a16="http://schemas.microsoft.com/office/drawing/2014/main" xmlns="" id="{D31CF056-89A0-4621-938F-D60E0ABC99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95536" y="404664"/>
            <a:ext cx="3672408" cy="4691063"/>
          </a:xfrm>
        </p:spPr>
        <p:txBody>
          <a:bodyPr/>
          <a:lstStyle/>
          <a:p>
            <a:pPr eaLnBrk="1" hangingPunct="1">
              <a:defRPr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 районе расположения нашей школы протекает одна из таких малых рек - Большая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Кузьмиха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 ее притоком ручьем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Кочумиха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Река получила свое название в честь села </a:t>
            </a:r>
            <a:r>
              <a:rPr lang="ru-RU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Кузьмиха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которое вплотную прилегало к Ангаре, с запада и востока имея границами две небольшие речки – Большая и Малая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Кузьмиха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Кузьмиха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являлась приходским центром сельского общества, благодаря церкви.  </a:t>
            </a:r>
          </a:p>
          <a:p>
            <a:pPr algn="ctr" eaLnBrk="1" hangingPunct="1">
              <a:buFont typeface="Arial" charset="0"/>
              <a:buNone/>
              <a:defRPr/>
            </a:pPr>
            <a:endParaRPr lang="ru-RU" alt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410012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Содержимое 4" descr="88_big"/>
          <p:cNvPicPr>
            <a:picLocks noGrp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425" y="2276872"/>
            <a:ext cx="4016375" cy="2673758"/>
          </a:xfrm>
          <a:ln>
            <a:solidFill>
              <a:schemeClr val="tx1"/>
            </a:solidFill>
          </a:ln>
        </p:spPr>
      </p:pic>
      <p:sp>
        <p:nvSpPr>
          <p:cNvPr id="8195" name="Текст 3">
            <a:extLst>
              <a:ext uri="{FF2B5EF4-FFF2-40B4-BE49-F238E27FC236}">
                <a16:creationId xmlns:a16="http://schemas.microsoft.com/office/drawing/2014/main" xmlns="" id="{F9839265-2AD9-4EB3-A9F3-75338A6E20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2400" y="373032"/>
            <a:ext cx="3505200" cy="6096000"/>
          </a:xfrm>
        </p:spPr>
        <p:txBody>
          <a:bodyPr>
            <a:normAutofit lnSpcReduction="10000"/>
          </a:bodyPr>
          <a:lstStyle/>
          <a:p>
            <a:pPr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 1950-е село стало первой опорной базой строительства ГЭС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Тогда и была проложена гидростроителями </a:t>
            </a:r>
          </a:p>
          <a:p>
            <a:pPr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alt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Старокузьмихинская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соединения стройки с городом и железной дорогой. </a:t>
            </a:r>
          </a:p>
          <a:p>
            <a:pPr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После 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сооружения станции местность, к ней прилегающая, быстро застроилась, возникли новые жилые районы Юбилейный, Энергетиков, Южный, Приморский. </a:t>
            </a:r>
          </a:p>
          <a:p>
            <a:pPr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Село стало частью Иркутска.</a:t>
            </a:r>
          </a:p>
          <a:p>
            <a:pPr eaLnBrk="1" hangingPunct="1">
              <a:buFont typeface="Arial" charset="0"/>
              <a:buNone/>
              <a:defRPr/>
            </a:pPr>
            <a:endParaRPr lang="ru-RU" altLang="ru-RU" dirty="0"/>
          </a:p>
          <a:p>
            <a:pPr eaLnBrk="1" hangingPunct="1">
              <a:buFont typeface="Arial" charset="0"/>
              <a:buNone/>
              <a:defRPr/>
            </a:pPr>
            <a:endParaRPr lang="ru-RU" altLang="ru-RU" dirty="0"/>
          </a:p>
        </p:txBody>
      </p:sp>
      <p:sp>
        <p:nvSpPr>
          <p:cNvPr id="8196" name="Rectangle 1">
            <a:extLst>
              <a:ext uri="{FF2B5EF4-FFF2-40B4-BE49-F238E27FC236}">
                <a16:creationId xmlns:a16="http://schemas.microsoft.com/office/drawing/2014/main" xmlns="" id="{356865CB-6BE2-4F67-8BA3-D98DF8F0B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373063"/>
            <a:ext cx="5029200" cy="1754187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ru-RU" alt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Опоры старого ж/д моста через реку </a:t>
            </a:r>
            <a:r>
              <a:rPr lang="ru-RU" altLang="ru-RU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Кузьмиха</a:t>
            </a:r>
            <a:endParaRPr lang="ru-RU" alt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56035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5121"/>
            <a:ext cx="88924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По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отзывам местных жителей,  река когда-то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была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довольно большой и глубокой. На ее берегах росло много черемухи, а в реке водилась рыба - карась. Детвора летом плескалась в реке. В настоящий момент  ничего этого  нет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Река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находится в состоянии экологического бедствия. Если ничего не предпринимать, то возможно через несколько лет река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исчезнет или превратится в болото.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E:\кузьмиха\фото для проекта\104MSDCF\DSC089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20887"/>
            <a:ext cx="4464496" cy="379837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213~1\AppData\Local\Temp\Rar$DIa0.673\IMG_55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1" y="2420886"/>
            <a:ext cx="4670369" cy="37983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1563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56895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smtClean="0"/>
              <a:t>        </a:t>
            </a:r>
            <a:r>
              <a:rPr lang="ru-RU" sz="2000" dirty="0" smtClean="0"/>
              <a:t>Сознавая необходимость сохранения реки, </a:t>
            </a:r>
            <a:r>
              <a:rPr lang="ru-RU" sz="2000" dirty="0"/>
              <a:t>у</a:t>
            </a:r>
            <a:r>
              <a:rPr lang="ru-RU" sz="2000" dirty="0" smtClean="0"/>
              <a:t>чащиеся школы, родители, сотрудники организаций, расположенных по берегам реки, комитет городского обустройства администрации г. Иркутска проводят регулярные рейды по санитарной очистке, ведут </a:t>
            </a:r>
            <a:r>
              <a:rPr lang="ru-RU" sz="2000" dirty="0"/>
              <a:t>просветительскую работу. </a:t>
            </a:r>
            <a:r>
              <a:rPr lang="ru-RU" sz="2000" dirty="0" smtClean="0"/>
              <a:t>А </a:t>
            </a:r>
            <a:r>
              <a:rPr lang="ru-RU" sz="2000" dirty="0"/>
              <a:t>вот изучение гидрологических характеристик носило спорадический характер. </a:t>
            </a:r>
            <a:r>
              <a:rPr lang="ru-RU" sz="2000" dirty="0" smtClean="0"/>
              <a:t>В архивах Росгидромета есть данные только до 1975 года, позднее работа в этом направлении была прекращена. Планирование </a:t>
            </a:r>
            <a:r>
              <a:rPr lang="ru-RU" sz="2000" dirty="0"/>
              <a:t>мероприятий по улучшению экологического состояния реки, </a:t>
            </a:r>
            <a:r>
              <a:rPr lang="ru-RU" sz="2000" dirty="0" smtClean="0"/>
              <a:t>невозможно </a:t>
            </a:r>
            <a:r>
              <a:rPr lang="ru-RU" sz="2000" dirty="0"/>
              <a:t>без учета динамики  происходящих  изменений. С целью  осуществления работ по регулярному  наблюдению и измерению гидрологических характеристик реки Большая </a:t>
            </a:r>
            <a:r>
              <a:rPr lang="ru-RU" sz="2000" dirty="0" err="1"/>
              <a:t>Кузьмиха</a:t>
            </a:r>
            <a:r>
              <a:rPr lang="ru-RU" sz="2000" dirty="0"/>
              <a:t> в ноябре 2018  года  организован и работает при школе учебный гидрологический </a:t>
            </a:r>
            <a:r>
              <a:rPr lang="ru-RU" sz="2000" dirty="0" smtClean="0"/>
              <a:t>пост</a:t>
            </a:r>
            <a:r>
              <a:rPr lang="ru-RU" sz="2000" dirty="0"/>
              <a:t> </a:t>
            </a:r>
            <a:r>
              <a:rPr lang="ru-RU" sz="2000" dirty="0" smtClean="0"/>
              <a:t>– специально оборудованное место для проведения регулярных наблюдений за гидрологическими характеристиками реки</a:t>
            </a:r>
            <a:endParaRPr lang="ru-RU" sz="2000" dirty="0"/>
          </a:p>
          <a:p>
            <a:r>
              <a:rPr lang="ru-RU" sz="2000" dirty="0"/>
              <a:t>     Для организации  работы гидрологического поста решены следующие задачи:</a:t>
            </a:r>
          </a:p>
          <a:p>
            <a:pPr lvl="0"/>
            <a:r>
              <a:rPr lang="ru-RU" sz="2000" dirty="0" smtClean="0"/>
              <a:t>- подобрана </a:t>
            </a:r>
            <a:r>
              <a:rPr lang="ru-RU" sz="2000" dirty="0"/>
              <a:t>и проанализирована литература по данной проблеме;</a:t>
            </a:r>
          </a:p>
          <a:p>
            <a:pPr lvl="0"/>
            <a:r>
              <a:rPr lang="ru-RU" sz="2000" dirty="0" smtClean="0"/>
              <a:t>- выбрано </a:t>
            </a:r>
            <a:r>
              <a:rPr lang="ru-RU" sz="2000" dirty="0"/>
              <a:t>место для устройства поста;</a:t>
            </a:r>
          </a:p>
          <a:p>
            <a:pPr lvl="0"/>
            <a:r>
              <a:rPr lang="ru-RU" sz="2000" dirty="0" smtClean="0"/>
              <a:t>- организовано </a:t>
            </a:r>
            <a:r>
              <a:rPr lang="ru-RU" sz="2000" dirty="0"/>
              <a:t>приобретение,  изготовление, монтаж  необходимого оборудования;</a:t>
            </a:r>
          </a:p>
          <a:p>
            <a:pPr lvl="0"/>
            <a:r>
              <a:rPr lang="ru-RU" sz="2000" dirty="0" smtClean="0"/>
              <a:t>- определены </a:t>
            </a:r>
            <a:r>
              <a:rPr lang="ru-RU" sz="2000" dirty="0"/>
              <a:t>методики  проведения измерений и наблюдений на гидрологическом посту, обработки результатов.</a:t>
            </a:r>
          </a:p>
        </p:txBody>
      </p:sp>
    </p:spTree>
    <p:extLst>
      <p:ext uri="{BB962C8B-B14F-4D97-AF65-F5344CB8AC3E}">
        <p14:creationId xmlns:p14="http://schemas.microsoft.com/office/powerpoint/2010/main" val="1527465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4579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88392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428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Выбор места и  устройство гидрологического поста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5556" y="866329"/>
            <a:ext cx="799288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Участок </a:t>
            </a:r>
            <a:r>
              <a:rPr lang="ru-RU" dirty="0"/>
              <a:t>реки и место для установки поста выбирают в зависимости от поставленных задач и целей наблюдений. Во всех слу­чаях выбранное место должно соответствовать  следующим требованиям:</a:t>
            </a:r>
          </a:p>
          <a:p>
            <a:r>
              <a:rPr lang="ru-RU" dirty="0"/>
              <a:t>- отражать характерные особенно­сти режима уровней водоема на участке возможно большей про­тяженности;</a:t>
            </a:r>
          </a:p>
          <a:p>
            <a:r>
              <a:rPr lang="ru-RU" dirty="0"/>
              <a:t>- пойма выбирается прямая, узкая, без  проток и стариц. </a:t>
            </a:r>
          </a:p>
          <a:p>
            <a:r>
              <a:rPr lang="ru-RU" dirty="0" smtClean="0"/>
              <a:t>-без подпора;</a:t>
            </a:r>
            <a:endParaRPr lang="ru-RU" dirty="0"/>
          </a:p>
          <a:p>
            <a:r>
              <a:rPr lang="ru-RU" dirty="0"/>
              <a:t>- на уча­стке не должно быть сбросов </a:t>
            </a:r>
            <a:r>
              <a:rPr lang="ru-RU" dirty="0" smtClean="0"/>
              <a:t>вод</a:t>
            </a:r>
            <a:r>
              <a:rPr lang="ru-RU" dirty="0"/>
              <a:t>, добычи песка и гравия из русла реки;</a:t>
            </a:r>
          </a:p>
          <a:p>
            <a:r>
              <a:rPr lang="ru-RU" dirty="0" smtClean="0"/>
              <a:t>- </a:t>
            </a:r>
            <a:r>
              <a:rPr lang="ru-RU" dirty="0"/>
              <a:t>берег реки или озера, предназначенный для установки поста, должен быть доступен и удобен для производства наблюдений, не заболочен, без осыпей и оползней, не должен подвергаться об­рушению.</a:t>
            </a:r>
          </a:p>
          <a:p>
            <a:r>
              <a:rPr lang="ru-RU" dirty="0"/>
              <a:t>        Для нас, поскольку работают на гидрологическом посту школьники,  важны были еще ряд условий:</a:t>
            </a:r>
          </a:p>
          <a:p>
            <a:r>
              <a:rPr lang="ru-RU" dirty="0"/>
              <a:t>-  место расположения должно быть недалеко от школы;</a:t>
            </a:r>
          </a:p>
          <a:p>
            <a:r>
              <a:rPr lang="ru-RU" dirty="0"/>
              <a:t>- отсутствие крупных магистралей с высокой автомобильной нагрузкой на пути следования;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место </a:t>
            </a:r>
            <a:r>
              <a:rPr lang="ru-RU" dirty="0"/>
              <a:t>не должно быть слишком  уединенным и закрытым, чтобы обеспечить безопасность находящихся на гидрологическом посту людей</a:t>
            </a:r>
            <a:r>
              <a:rPr lang="ru-RU" dirty="0" smtClean="0"/>
              <a:t>.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2281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3529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Для </a:t>
            </a:r>
            <a:r>
              <a:rPr lang="ru-RU" dirty="0"/>
              <a:t>выбора места расположения поста было проведено рекогносцировочное обследование участка реки от  объездной дороги микрорайона Юбилейного до  центральной магистрали по улице Академической.    Соответствующее  место нашлось в 540 метрах от школы и 73,5 метрах от  большого  торгового центра «БУМ».  Рядом  с пешеходным мостом, соединяющим  микрорайоны  Энергетиков и Южный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        Поскольку </a:t>
            </a:r>
            <a:r>
              <a:rPr lang="ru-RU" dirty="0"/>
              <a:t>река малая с узким руслом и спокойным течением, неглубокая,  рядом находится пешеходный мост через реку выбран реечный тип поста.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2780928"/>
            <a:ext cx="7776864" cy="367372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</p:pic>
      <p:sp>
        <p:nvSpPr>
          <p:cNvPr id="4" name="Стрелка вниз 3"/>
          <p:cNvSpPr/>
          <p:nvPr/>
        </p:nvSpPr>
        <p:spPr>
          <a:xfrm>
            <a:off x="4313891" y="3429000"/>
            <a:ext cx="330117" cy="136815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970696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376</TotalTime>
  <Words>1643</Words>
  <Application>Microsoft Office PowerPoint</Application>
  <PresentationFormat>Экран (4:3)</PresentationFormat>
  <Paragraphs>250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Воздушный поток</vt:lpstr>
      <vt:lpstr>1_Office Theme</vt:lpstr>
      <vt:lpstr>Организация работы учебного гидрологического поста</vt:lpstr>
      <vt:lpstr>Актуальность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Обработка и оформление результатов наблюдений</vt:lpstr>
      <vt:lpstr>Гидрологические характеристики реки по данным  собственных наблюдений</vt:lpstr>
      <vt:lpstr>Промерные работы</vt:lpstr>
      <vt:lpstr>Презентация PowerPoint</vt:lpstr>
      <vt:lpstr>Презентация PowerPoint</vt:lpstr>
      <vt:lpstr>Практическая часть </vt:lpstr>
      <vt:lpstr>Презентация PowerPoint</vt:lpstr>
      <vt:lpstr>Зимние наблюдения за состоянием реки</vt:lpstr>
      <vt:lpstr>Презентация PowerPoint</vt:lpstr>
      <vt:lpstr>Презентация PowerPoint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работы учебного гидрологического поста</dc:title>
  <dc:creator>Home</dc:creator>
  <cp:lastModifiedBy>Home</cp:lastModifiedBy>
  <cp:revision>42</cp:revision>
  <dcterms:created xsi:type="dcterms:W3CDTF">2022-10-30T01:58:59Z</dcterms:created>
  <dcterms:modified xsi:type="dcterms:W3CDTF">2022-11-01T22:35:28Z</dcterms:modified>
</cp:coreProperties>
</file>