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70" r:id="rId3"/>
    <p:sldId id="302" r:id="rId4"/>
    <p:sldId id="286" r:id="rId5"/>
    <p:sldId id="294" r:id="rId6"/>
    <p:sldId id="295" r:id="rId7"/>
    <p:sldId id="296" r:id="rId8"/>
    <p:sldId id="297" r:id="rId9"/>
    <p:sldId id="287" r:id="rId10"/>
    <p:sldId id="284" r:id="rId11"/>
    <p:sldId id="271" r:id="rId12"/>
    <p:sldId id="298" r:id="rId13"/>
    <p:sldId id="285" r:id="rId14"/>
    <p:sldId id="277" r:id="rId15"/>
    <p:sldId id="299" r:id="rId16"/>
    <p:sldId id="303" r:id="rId17"/>
    <p:sldId id="301" r:id="rId18"/>
    <p:sldId id="300" r:id="rId19"/>
    <p:sldId id="278" r:id="rId20"/>
    <p:sldId id="289" r:id="rId21"/>
    <p:sldId id="290" r:id="rId22"/>
  </p:sldIdLst>
  <p:sldSz cx="9144000" cy="6858000" type="screen4x3"/>
  <p:notesSz cx="6858000" cy="9144000"/>
  <p:custDataLst>
    <p:tags r:id="rId23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990099"/>
    <a:srgbClr val="FF6699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6" autoAdjust="0"/>
    <p:restoredTop sz="93548" autoAdjust="0"/>
  </p:normalViewPr>
  <p:slideViewPr>
    <p:cSldViewPr>
      <p:cViewPr>
        <p:scale>
          <a:sx n="60" d="100"/>
          <a:sy n="60" d="100"/>
        </p:scale>
        <p:origin x="-2074" y="-4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5E1FDE-A63D-4A83-89BE-0F460681BA1D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56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12" Type="http://schemas.openxmlformats.org/officeDocument/2006/relationships/image" Target="../media/image5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11" Type="http://schemas.openxmlformats.org/officeDocument/2006/relationships/image" Target="../media/image54.png"/><Relationship Id="rId5" Type="http://schemas.openxmlformats.org/officeDocument/2006/relationships/image" Target="../media/image48.png"/><Relationship Id="rId10" Type="http://schemas.openxmlformats.org/officeDocument/2006/relationships/image" Target="../media/image53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Relationship Id="rId9" Type="http://schemas.openxmlformats.org/officeDocument/2006/relationships/image" Target="../media/image6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332656"/>
            <a:ext cx="7859844" cy="830997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99FF"/>
                </a:solidFill>
                <a:latin typeface="Monotype Corsiva" panose="03010101010201010101" pitchFamily="66" charset="0"/>
              </a:rPr>
              <a:t>Математические представления</a:t>
            </a:r>
            <a:endParaRPr lang="ru-RU" sz="4800" b="1" dirty="0">
              <a:solidFill>
                <a:srgbClr val="0099FF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3568" y="1628800"/>
            <a:ext cx="6334472" cy="1470025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Число и цифра 2. Образование </a:t>
            </a:r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числа 2</a:t>
            </a:r>
            <a:endParaRPr lang="ru-RU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79512" y="3861048"/>
            <a:ext cx="3168352" cy="1152128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Выполнила: учитель 1 «Б» класса МБОУ «КШ «Надежда» 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Алексеева-Соловьева О.Г.</a:t>
            </a:r>
            <a:endParaRPr lang="ru-RU" sz="2000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0000FF"/>
                </a:solidFill>
                <a:latin typeface="Monotype Corsiva" panose="03010101010201010101" pitchFamily="66" charset="0"/>
              </a:rPr>
              <a:t>ФИЗМИНУТКА:</a:t>
            </a:r>
            <a:endParaRPr lang="ru-RU" dirty="0">
              <a:solidFill>
                <a:srgbClr val="0000FF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752" y="1628800"/>
            <a:ext cx="4896367" cy="4898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Два веселых гуся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 rot="150576">
            <a:off x="3586270" y="575577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260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51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32560" y="1484784"/>
            <a:ext cx="4892345" cy="6523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7824" y="476672"/>
            <a:ext cx="3496050" cy="3933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2120" y="2929636"/>
            <a:ext cx="3491879" cy="3928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0" y="188640"/>
            <a:ext cx="8028384" cy="5937523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0000FF"/>
                </a:solidFill>
                <a:latin typeface="Monotype Corsiva" panose="03010101010201010101" pitchFamily="66" charset="0"/>
              </a:rPr>
              <a:t>Одна ворона на крышу </a:t>
            </a:r>
            <a:r>
              <a:rPr lang="ru-RU" sz="2400" dirty="0" smtClean="0">
                <a:solidFill>
                  <a:srgbClr val="0000FF"/>
                </a:solidFill>
                <a:latin typeface="Monotype Corsiva" panose="03010101010201010101" pitchFamily="66" charset="0"/>
              </a:rPr>
              <a:t> </a:t>
            </a:r>
            <a:r>
              <a:rPr lang="ru-RU" sz="2400" dirty="0">
                <a:solidFill>
                  <a:srgbClr val="0000FF"/>
                </a:solidFill>
                <a:latin typeface="Monotype Corsiva" panose="03010101010201010101" pitchFamily="66" charset="0"/>
              </a:rPr>
              <a:t>села.</a:t>
            </a:r>
            <a:br>
              <a:rPr lang="ru-RU" sz="2400" dirty="0">
                <a:solidFill>
                  <a:srgbClr val="0000FF"/>
                </a:solidFill>
                <a:latin typeface="Monotype Corsiva" panose="03010101010201010101" pitchFamily="66" charset="0"/>
              </a:rPr>
            </a:br>
            <a:r>
              <a:rPr lang="ru-RU" sz="2400" dirty="0">
                <a:solidFill>
                  <a:srgbClr val="0000FF"/>
                </a:solidFill>
                <a:latin typeface="Monotype Corsiva" panose="03010101010201010101" pitchFamily="66" charset="0"/>
              </a:rPr>
              <a:t>К ней подруга прилетела.</a:t>
            </a:r>
            <a:br>
              <a:rPr lang="ru-RU" sz="2400" dirty="0">
                <a:solidFill>
                  <a:srgbClr val="0000FF"/>
                </a:solidFill>
                <a:latin typeface="Monotype Corsiva" panose="03010101010201010101" pitchFamily="66" charset="0"/>
              </a:rPr>
            </a:br>
            <a:r>
              <a:rPr lang="ru-RU" sz="2400" dirty="0">
                <a:solidFill>
                  <a:srgbClr val="0000FF"/>
                </a:solidFill>
                <a:latin typeface="Monotype Corsiva" panose="03010101010201010101" pitchFamily="66" charset="0"/>
              </a:rPr>
              <a:t>Отвечайте быстро, смело:</a:t>
            </a:r>
            <a:br>
              <a:rPr lang="ru-RU" sz="2400" dirty="0">
                <a:solidFill>
                  <a:srgbClr val="0000FF"/>
                </a:solidFill>
                <a:latin typeface="Monotype Corsiva" panose="03010101010201010101" pitchFamily="66" charset="0"/>
              </a:rPr>
            </a:br>
            <a:r>
              <a:rPr lang="ru-RU" sz="2400" dirty="0">
                <a:solidFill>
                  <a:srgbClr val="0000FF"/>
                </a:solidFill>
                <a:latin typeface="Monotype Corsiva" panose="03010101010201010101" pitchFamily="66" charset="0"/>
              </a:rPr>
              <a:t>Сколько всех их </a:t>
            </a:r>
            <a:r>
              <a:rPr lang="ru-RU" sz="2400" dirty="0" smtClean="0">
                <a:solidFill>
                  <a:srgbClr val="0000FF"/>
                </a:solidFill>
                <a:latin typeface="Monotype Corsiva" panose="03010101010201010101" pitchFamily="66" charset="0"/>
              </a:rPr>
              <a:t>прилетело?</a:t>
            </a:r>
            <a:endParaRPr lang="ru-RU" sz="2400" dirty="0">
              <a:solidFill>
                <a:srgbClr val="0000FF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539552" y="188641"/>
            <a:ext cx="6696744" cy="216024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Бежал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зайчишка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вдоль равнин.</a:t>
            </a:r>
            <a:br>
              <a:rPr lang="ru-RU" dirty="0">
                <a:solidFill>
                  <a:schemeClr val="accent5">
                    <a:lumMod val="50000"/>
                  </a:schemeClr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</a:b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Значит, зайчик был один.</a:t>
            </a:r>
            <a:br>
              <a:rPr lang="ru-RU" dirty="0">
                <a:solidFill>
                  <a:schemeClr val="accent5">
                    <a:lumMod val="50000"/>
                  </a:schemeClr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</a:b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К нему зайчиха подбежала.</a:t>
            </a:r>
            <a:br>
              <a:rPr lang="ru-RU" dirty="0">
                <a:solidFill>
                  <a:schemeClr val="accent5">
                    <a:lumMod val="50000"/>
                  </a:schemeClr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</a:b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Сколько зайцев теперь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стало?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0316" y="1061120"/>
            <a:ext cx="4268831" cy="5980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712" y="2060848"/>
            <a:ext cx="3563888" cy="4217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80528" y="3401616"/>
            <a:ext cx="2592288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935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58385" y="1118201"/>
            <a:ext cx="3061226" cy="5739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260648" y="1642120"/>
            <a:ext cx="5549646" cy="5555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Сколько?</a:t>
            </a:r>
            <a:endParaRPr lang="ru-RU" sz="6600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93060" y="1118201"/>
            <a:ext cx="3053906" cy="5739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6679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258816" cy="1143000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0099FF"/>
                </a:solidFill>
                <a:latin typeface="Monotype Corsiva" panose="03010101010201010101" pitchFamily="66" charset="0"/>
              </a:rPr>
              <a:t>Сколько?</a:t>
            </a:r>
            <a:endParaRPr lang="ru-RU" sz="6600" b="1" dirty="0">
              <a:solidFill>
                <a:srgbClr val="0099FF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02126" y="980728"/>
            <a:ext cx="4626662" cy="3577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11101" y="2492896"/>
            <a:ext cx="5644531" cy="4365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0141" y="4944763"/>
            <a:ext cx="1928543" cy="1944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32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2177762"/>
            <a:ext cx="3347864" cy="4687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7904" y="2137876"/>
            <a:ext cx="3312368" cy="4720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FF6699"/>
                </a:solidFill>
                <a:latin typeface="Monotype Corsiva" panose="03010101010201010101" pitchFamily="66" charset="0"/>
              </a:rPr>
              <a:t>Сколько?</a:t>
            </a:r>
            <a:endParaRPr lang="ru-RU" sz="6600" b="1" dirty="0">
              <a:solidFill>
                <a:srgbClr val="FF6699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5636" y="-152672"/>
            <a:ext cx="2808364" cy="3275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2552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826768" cy="1143000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FF6699"/>
                </a:solidFill>
                <a:latin typeface="Monotype Corsiva" panose="03010101010201010101" pitchFamily="66" charset="0"/>
              </a:rPr>
              <a:t>Сколько?</a:t>
            </a:r>
            <a:endParaRPr lang="ru-RU" sz="6600" b="1" dirty="0">
              <a:solidFill>
                <a:srgbClr val="FF6699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7824" y="692696"/>
            <a:ext cx="5098107" cy="6021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96752"/>
            <a:ext cx="3920779" cy="4653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5932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К доске идет </a:t>
            </a:r>
            <a:r>
              <a:rPr lang="ru-RU" sz="6600" b="1" dirty="0" err="1" smtClean="0">
                <a:solidFill>
                  <a:srgbClr val="7030A0"/>
                </a:solidFill>
                <a:latin typeface="Monotype Corsiva" panose="03010101010201010101" pitchFamily="66" charset="0"/>
              </a:rPr>
              <a:t>Аделина</a:t>
            </a:r>
            <a:r>
              <a:rPr lang="ru-RU" sz="66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.</a:t>
            </a:r>
            <a:endParaRPr lang="ru-RU" sz="6600" b="1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827584" y="1435101"/>
            <a:ext cx="7920880" cy="249795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00FF"/>
                </a:solidFill>
                <a:latin typeface="Monotype Corsiva" panose="03010101010201010101" pitchFamily="66" charset="0"/>
              </a:rPr>
              <a:t>Зайчата-друзья на опушке гуляют, </a:t>
            </a:r>
          </a:p>
          <a:p>
            <a:r>
              <a:rPr lang="ru-RU" dirty="0" smtClean="0">
                <a:solidFill>
                  <a:srgbClr val="0000FF"/>
                </a:solidFill>
                <a:latin typeface="Monotype Corsiva" panose="03010101010201010101" pitchFamily="66" charset="0"/>
              </a:rPr>
              <a:t>Зайчата-плутишки добычу считают.</a:t>
            </a:r>
          </a:p>
          <a:p>
            <a:r>
              <a:rPr lang="ru-RU" dirty="0" smtClean="0">
                <a:solidFill>
                  <a:srgbClr val="0000FF"/>
                </a:solidFill>
                <a:latin typeface="Monotype Corsiva" panose="03010101010201010101" pitchFamily="66" charset="0"/>
              </a:rPr>
              <a:t>Стащили у бабки зайчата морковку,</a:t>
            </a:r>
          </a:p>
          <a:p>
            <a:r>
              <a:rPr lang="ru-RU" dirty="0" smtClean="0">
                <a:solidFill>
                  <a:srgbClr val="0000FF"/>
                </a:solidFill>
                <a:latin typeface="Monotype Corsiva" panose="03010101010201010101" pitchFamily="66" charset="0"/>
              </a:rPr>
              <a:t>Зайчата морковку считают так ловко! </a:t>
            </a:r>
            <a:endParaRPr lang="ru-RU" dirty="0">
              <a:solidFill>
                <a:srgbClr val="0000FF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15362" name="Picture 2" descr="C:\Users\Ольга\Desktop\ШАБЛОНЫ ПРЕЗЕНТАЦИЙ\ЗАЙЦЫ\0_8d546_3548648a_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3861048"/>
            <a:ext cx="15621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C:\Users\Ольга\Desktop\ШАБЛОНЫ ПРЕЗЕНТАЦИЙ\ЗАЙЦЫ\0_8d546_3548648a_M (1) — копия — копия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8144" y="3880098"/>
            <a:ext cx="15621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708072">
            <a:off x="3094972" y="4573753"/>
            <a:ext cx="1019332" cy="1470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44444" y="4537195"/>
            <a:ext cx="1371600" cy="168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8487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205236"/>
            <a:ext cx="1660494" cy="2213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22850" y="175396"/>
            <a:ext cx="1621158" cy="2161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168" y="234522"/>
            <a:ext cx="1623537" cy="2160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3762" y="698128"/>
            <a:ext cx="1227468" cy="163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61805" y="843481"/>
            <a:ext cx="1120094" cy="1493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61805" y="292932"/>
            <a:ext cx="1122363" cy="1493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80528" y="3246614"/>
            <a:ext cx="2011914" cy="3611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1" name="Picture 9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1946" y="4797672"/>
            <a:ext cx="1225550" cy="163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2" name="Picture 10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05053" y="3353295"/>
            <a:ext cx="1938955" cy="3475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3" name="Picture 11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65960" y="4437112"/>
            <a:ext cx="1122363" cy="1493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4" name="Picture 12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65960" y="5119785"/>
            <a:ext cx="1122363" cy="1493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5" name="Picture 13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1760" y="3220393"/>
            <a:ext cx="2011363" cy="3608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6" name="Picture 14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13661" y="3195116"/>
            <a:ext cx="2011363" cy="3608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8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6703" y="404664"/>
            <a:ext cx="5213311" cy="5085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211960" y="2564904"/>
            <a:ext cx="51125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kern="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Итак, </a:t>
            </a:r>
            <a:r>
              <a:rPr lang="ru-RU" sz="4800" kern="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 какой </a:t>
            </a:r>
            <a:r>
              <a:rPr lang="ru-RU" sz="4800" kern="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цифрой мы сегодня </a:t>
            </a:r>
            <a:r>
              <a:rPr lang="ru-RU" sz="4800" kern="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познакомились?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102379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1960" y="1772816"/>
            <a:ext cx="4425081" cy="475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О</a:t>
            </a:r>
            <a:r>
              <a:rPr lang="ru-RU" dirty="0" smtClean="0">
                <a:solidFill>
                  <a:srgbClr val="FFC000"/>
                </a:solidFill>
                <a:latin typeface="Monotype Corsiva" panose="03010101010201010101" pitchFamily="66" charset="0"/>
              </a:rPr>
              <a:t>р</a:t>
            </a:r>
            <a:r>
              <a:rPr lang="ru-RU" dirty="0" smtClean="0">
                <a:solidFill>
                  <a:srgbClr val="990099"/>
                </a:solidFill>
                <a:latin typeface="Monotype Corsiva" panose="03010101010201010101" pitchFamily="66" charset="0"/>
              </a:rPr>
              <a:t>г</a:t>
            </a:r>
            <a:r>
              <a:rPr lang="ru-RU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а</a:t>
            </a:r>
            <a:r>
              <a:rPr lang="ru-RU" dirty="0" smtClean="0">
                <a:solidFill>
                  <a:srgbClr val="0000FF"/>
                </a:solidFill>
                <a:latin typeface="Monotype Corsiva" panose="03010101010201010101" pitchFamily="66" charset="0"/>
              </a:rPr>
              <a:t>н</a:t>
            </a:r>
            <a:r>
              <a:rPr lang="ru-RU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и</a:t>
            </a:r>
            <a:r>
              <a:rPr lang="ru-RU" dirty="0" smtClean="0">
                <a:solidFill>
                  <a:srgbClr val="990099"/>
                </a:solidFill>
                <a:latin typeface="Monotype Corsiva" panose="03010101010201010101" pitchFamily="66" charset="0"/>
              </a:rPr>
              <a:t>з</a:t>
            </a:r>
            <a:r>
              <a:rPr lang="ru-RU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а</a:t>
            </a:r>
            <a:r>
              <a:rPr lang="ru-RU" dirty="0" smtClean="0">
                <a:solidFill>
                  <a:srgbClr val="FFC000"/>
                </a:solidFill>
                <a:latin typeface="Monotype Corsiva" panose="03010101010201010101" pitchFamily="66" charset="0"/>
              </a:rPr>
              <a:t>ц</a:t>
            </a:r>
            <a:r>
              <a:rPr lang="ru-RU" dirty="0" smtClean="0">
                <a:latin typeface="Monotype Corsiva" panose="03010101010201010101" pitchFamily="66" charset="0"/>
              </a:rPr>
              <a:t>и</a:t>
            </a:r>
            <a:r>
              <a:rPr lang="ru-RU" dirty="0" smtClean="0">
                <a:solidFill>
                  <a:srgbClr val="FF6699"/>
                </a:solidFill>
                <a:latin typeface="Monotype Corsiva" panose="03010101010201010101" pitchFamily="66" charset="0"/>
              </a:rPr>
              <a:t>о</a:t>
            </a:r>
            <a:r>
              <a:rPr lang="ru-RU" dirty="0" smtClean="0">
                <a:solidFill>
                  <a:srgbClr val="990099"/>
                </a:solidFill>
                <a:latin typeface="Monotype Corsiva" panose="03010101010201010101" pitchFamily="66" charset="0"/>
              </a:rPr>
              <a:t>н</a:t>
            </a:r>
            <a:r>
              <a:rPr lang="ru-RU" dirty="0" smtClean="0">
                <a:solidFill>
                  <a:srgbClr val="0000FF"/>
                </a:solidFill>
                <a:latin typeface="Monotype Corsiva" panose="03010101010201010101" pitchFamily="66" charset="0"/>
              </a:rPr>
              <a:t>н</a:t>
            </a:r>
            <a:r>
              <a:rPr lang="ru-RU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ы</a:t>
            </a:r>
            <a:r>
              <a:rPr lang="ru-RU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й</a:t>
            </a:r>
            <a:r>
              <a:rPr lang="ru-RU" dirty="0" smtClean="0">
                <a:latin typeface="Monotype Corsiva" panose="03010101010201010101" pitchFamily="66" charset="0"/>
              </a:rPr>
              <a:t> </a:t>
            </a:r>
            <a:r>
              <a:rPr lang="ru-RU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м</a:t>
            </a:r>
            <a:r>
              <a:rPr lang="ru-RU" dirty="0" smtClean="0">
                <a:solidFill>
                  <a:srgbClr val="FF6699"/>
                </a:solidFill>
                <a:latin typeface="Monotype Corsiva" panose="03010101010201010101" pitchFamily="66" charset="0"/>
              </a:rPr>
              <a:t>о</a:t>
            </a:r>
            <a:r>
              <a:rPr lang="ru-RU" dirty="0" smtClean="0">
                <a:solidFill>
                  <a:srgbClr val="0000FF"/>
                </a:solidFill>
                <a:latin typeface="Monotype Corsiva" panose="03010101010201010101" pitchFamily="66" charset="0"/>
              </a:rPr>
              <a:t>м</a:t>
            </a:r>
            <a:r>
              <a:rPr lang="ru-RU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е</a:t>
            </a:r>
            <a:r>
              <a:rPr lang="ru-RU" dirty="0" smtClean="0">
                <a:solidFill>
                  <a:srgbClr val="990099"/>
                </a:solidFill>
                <a:latin typeface="Monotype Corsiva" panose="03010101010201010101" pitchFamily="66" charset="0"/>
              </a:rPr>
              <a:t>н</a:t>
            </a:r>
            <a:r>
              <a:rPr lang="ru-RU" dirty="0" smtClean="0">
                <a:solidFill>
                  <a:srgbClr val="FFC000"/>
                </a:solidFill>
                <a:latin typeface="Monotype Corsiva" panose="03010101010201010101" pitchFamily="66" charset="0"/>
              </a:rPr>
              <a:t>т</a:t>
            </a:r>
            <a:r>
              <a:rPr lang="ru-RU" dirty="0" smtClean="0">
                <a:latin typeface="Monotype Corsiva" panose="03010101010201010101" pitchFamily="66" charset="0"/>
              </a:rPr>
              <a:t>.</a:t>
            </a:r>
            <a:endParaRPr lang="ru-RU" dirty="0">
              <a:latin typeface="Monotype Corsiva" panose="03010101010201010101" pitchFamily="66" charset="0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168" y="2708920"/>
            <a:ext cx="1932806" cy="189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80528" y="4326310"/>
            <a:ext cx="2531690" cy="2531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9857610">
            <a:off x="1392295" y="1814247"/>
            <a:ext cx="1866636" cy="1841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1653" y="4603070"/>
            <a:ext cx="1978673" cy="1978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2360" y="836712"/>
            <a:ext cx="1095375" cy="1100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12967" y="5515600"/>
            <a:ext cx="1294768" cy="1294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-347853"/>
            <a:ext cx="7193285" cy="72010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1379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2130425"/>
            <a:ext cx="8964488" cy="1470025"/>
          </a:xfrm>
        </p:spPr>
        <p:txBody>
          <a:bodyPr>
            <a:noAutofit/>
          </a:bodyPr>
          <a:lstStyle/>
          <a:p>
            <a:r>
              <a:rPr lang="ru-RU" sz="9600" dirty="0" smtClean="0">
                <a:solidFill>
                  <a:srgbClr val="0000FF"/>
                </a:solidFill>
                <a:latin typeface="Monotype Corsiva" panose="03010101010201010101" pitchFamily="66" charset="0"/>
              </a:rPr>
              <a:t>МОЛОДЦЫ!</a:t>
            </a:r>
            <a:endParaRPr lang="ru-RU" sz="9600" dirty="0">
              <a:solidFill>
                <a:srgbClr val="0000FF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54298">
            <a:off x="6300192" y="4365104"/>
            <a:ext cx="2558554" cy="2089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122458">
            <a:off x="2333245" y="4725144"/>
            <a:ext cx="1727074" cy="1728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50460">
            <a:off x="7473629" y="182562"/>
            <a:ext cx="1622425" cy="2163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3621284"/>
            <a:ext cx="1744538" cy="2073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55109" y="260648"/>
            <a:ext cx="1704344" cy="1719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189929">
            <a:off x="395536" y="212061"/>
            <a:ext cx="1806707" cy="2104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881873">
            <a:off x="577946" y="3357554"/>
            <a:ext cx="1441888" cy="1923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1531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5896" y="476672"/>
            <a:ext cx="6141541" cy="6141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611560" y="1435100"/>
            <a:ext cx="4464496" cy="4691063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rgbClr val="C00000"/>
                </a:solidFill>
                <a:latin typeface="Monotype Corsiva" panose="03010101010201010101" pitchFamily="66" charset="0"/>
              </a:rPr>
              <a:t>Вот один иль единица</a:t>
            </a:r>
          </a:p>
          <a:p>
            <a:r>
              <a:rPr lang="ru-RU" sz="3600" dirty="0">
                <a:solidFill>
                  <a:srgbClr val="C00000"/>
                </a:solidFill>
                <a:latin typeface="Monotype Corsiva" panose="03010101010201010101" pitchFamily="66" charset="0"/>
              </a:rPr>
              <a:t>Очень тонкая, как спица.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43250" y="3141589"/>
            <a:ext cx="1428750" cy="343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9621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52536" y="1268760"/>
            <a:ext cx="2880320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668444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У человека один нос, один рот, один язык.</a:t>
            </a:r>
            <a:endParaRPr lang="ru-RU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2053" name="Picture 5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05400" y="3860800"/>
            <a:ext cx="4038600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43808" y="1052736"/>
            <a:ext cx="3168352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6181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Артикуляционная гимнастика</a:t>
            </a:r>
            <a:endParaRPr lang="ru-RU" dirty="0">
              <a:solidFill>
                <a:srgbClr val="0070C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solidFill>
                  <a:srgbClr val="0000FF"/>
                </a:solidFill>
                <a:latin typeface="Monotype Corsiva" panose="03010101010201010101" pitchFamily="66" charset="0"/>
              </a:rPr>
              <a:t>Знает это весь народ: Любит мишка вкусный мед</a:t>
            </a:r>
            <a:r>
              <a:rPr lang="ru-RU" sz="3200" dirty="0" smtClean="0">
                <a:solidFill>
                  <a:srgbClr val="0000FF"/>
                </a:solidFill>
                <a:latin typeface="Monotype Corsiva" panose="03010101010201010101" pitchFamily="66" charset="0"/>
              </a:rPr>
              <a:t>.</a:t>
            </a:r>
          </a:p>
          <a:p>
            <a:r>
              <a:rPr lang="ru-RU" sz="3200" dirty="0" smtClean="0">
                <a:solidFill>
                  <a:srgbClr val="0000FF"/>
                </a:solidFill>
                <a:latin typeface="Monotype Corsiva" panose="03010101010201010101" pitchFamily="66" charset="0"/>
              </a:rPr>
              <a:t> </a:t>
            </a:r>
            <a:r>
              <a:rPr lang="ru-RU" sz="3200" dirty="0">
                <a:solidFill>
                  <a:srgbClr val="0000FF"/>
                </a:solidFill>
                <a:latin typeface="Monotype Corsiva" panose="03010101010201010101" pitchFamily="66" charset="0"/>
              </a:rPr>
              <a:t>Язычком губу оближет </a:t>
            </a:r>
            <a:endParaRPr lang="ru-RU" sz="3200" dirty="0" smtClean="0">
              <a:solidFill>
                <a:srgbClr val="0000FF"/>
              </a:solidFill>
              <a:latin typeface="Monotype Corsiva" panose="03010101010201010101" pitchFamily="66" charset="0"/>
            </a:endParaRPr>
          </a:p>
          <a:p>
            <a:r>
              <a:rPr lang="ru-RU" sz="3200" dirty="0" smtClean="0">
                <a:solidFill>
                  <a:srgbClr val="0000FF"/>
                </a:solidFill>
                <a:latin typeface="Monotype Corsiva" panose="03010101010201010101" pitchFamily="66" charset="0"/>
              </a:rPr>
              <a:t>И </a:t>
            </a:r>
            <a:r>
              <a:rPr lang="ru-RU" sz="3200" dirty="0">
                <a:solidFill>
                  <a:srgbClr val="0000FF"/>
                </a:solidFill>
                <a:latin typeface="Monotype Corsiva" panose="03010101010201010101" pitchFamily="66" charset="0"/>
              </a:rPr>
              <a:t>подсядет к меду ближе.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574068"/>
            <a:ext cx="4176464" cy="5167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966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Посмотрите друг на друга!</a:t>
            </a:r>
            <a:endParaRPr lang="ru-RU" dirty="0">
              <a:solidFill>
                <a:srgbClr val="0070C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827584" y="2852936"/>
            <a:ext cx="2286000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Текст 3"/>
          <p:cNvSpPr>
            <a:spLocks noGrp="1"/>
          </p:cNvSpPr>
          <p:nvPr>
            <p:ph type="body" idx="4294967295"/>
          </p:nvPr>
        </p:nvSpPr>
        <p:spPr>
          <a:xfrm>
            <a:off x="539552" y="1597025"/>
            <a:ext cx="3240360" cy="639763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У нас пара глаз</a:t>
            </a:r>
            <a:endParaRPr lang="ru-RU" dirty="0">
              <a:solidFill>
                <a:srgbClr val="0070C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4294967295"/>
          </p:nvPr>
        </p:nvSpPr>
        <p:spPr>
          <a:xfrm>
            <a:off x="5102225" y="1341438"/>
            <a:ext cx="4041775" cy="574675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Две руки и две ноги!</a:t>
            </a:r>
            <a:endParaRPr lang="ru-RU" dirty="0">
              <a:solidFill>
                <a:srgbClr val="0070C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984" y="1916831"/>
            <a:ext cx="4464496" cy="4886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6248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692696"/>
            <a:ext cx="559836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0000FF"/>
                </a:solidFill>
                <a:latin typeface="Monotype Corsiva" panose="03010101010201010101" pitchFamily="66" charset="0"/>
              </a:rPr>
              <a:t>Две сестрицы – две руки</a:t>
            </a:r>
          </a:p>
          <a:p>
            <a:r>
              <a:rPr lang="ru-RU" sz="3200" dirty="0">
                <a:solidFill>
                  <a:srgbClr val="0000FF"/>
                </a:solidFill>
                <a:latin typeface="Monotype Corsiva" panose="03010101010201010101" pitchFamily="66" charset="0"/>
              </a:rPr>
              <a:t>Рубят, строят, роют,</a:t>
            </a:r>
          </a:p>
          <a:p>
            <a:r>
              <a:rPr lang="ru-RU" sz="3200" dirty="0">
                <a:solidFill>
                  <a:srgbClr val="0000FF"/>
                </a:solidFill>
                <a:latin typeface="Monotype Corsiva" panose="03010101010201010101" pitchFamily="66" charset="0"/>
              </a:rPr>
              <a:t>Рвут на грядке сорняки</a:t>
            </a:r>
          </a:p>
          <a:p>
            <a:r>
              <a:rPr lang="ru-RU" sz="3200" dirty="0">
                <a:solidFill>
                  <a:srgbClr val="0000FF"/>
                </a:solidFill>
                <a:latin typeface="Monotype Corsiva" panose="03010101010201010101" pitchFamily="66" charset="0"/>
              </a:rPr>
              <a:t>И друг дружку моют.</a:t>
            </a:r>
          </a:p>
          <a:p>
            <a:r>
              <a:rPr lang="ru-RU" sz="3200" dirty="0">
                <a:solidFill>
                  <a:srgbClr val="0000FF"/>
                </a:solidFill>
                <a:latin typeface="Monotype Corsiva" panose="03010101010201010101" pitchFamily="66" charset="0"/>
              </a:rPr>
              <a:t>Месят тесто две руки,</a:t>
            </a:r>
          </a:p>
          <a:p>
            <a:r>
              <a:rPr lang="ru-RU" sz="3200" dirty="0">
                <a:solidFill>
                  <a:srgbClr val="0000FF"/>
                </a:solidFill>
                <a:latin typeface="Monotype Corsiva" panose="03010101010201010101" pitchFamily="66" charset="0"/>
              </a:rPr>
              <a:t>Левая и правая.</a:t>
            </a:r>
          </a:p>
          <a:p>
            <a:r>
              <a:rPr lang="ru-RU" sz="3200" dirty="0">
                <a:solidFill>
                  <a:srgbClr val="0000FF"/>
                </a:solidFill>
                <a:latin typeface="Monotype Corsiva" panose="03010101010201010101" pitchFamily="66" charset="0"/>
              </a:rPr>
              <a:t>Воду моря и реки</a:t>
            </a:r>
          </a:p>
          <a:p>
            <a:r>
              <a:rPr lang="ru-RU" sz="3200" dirty="0">
                <a:solidFill>
                  <a:srgbClr val="0000FF"/>
                </a:solidFill>
                <a:latin typeface="Monotype Corsiva" panose="03010101010201010101" pitchFamily="66" charset="0"/>
              </a:rPr>
              <a:t>Загребают, плавая.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44418" y="836712"/>
            <a:ext cx="2388022" cy="5753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27802" y="4811840"/>
            <a:ext cx="3462027" cy="1799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570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44418" y="836712"/>
            <a:ext cx="2388022" cy="5753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836713"/>
            <a:ext cx="4750296" cy="1872207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Тема урока:</a:t>
            </a:r>
            <a:endParaRPr lang="ru-RU" sz="5400" dirty="0">
              <a:solidFill>
                <a:schemeClr val="accent6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827584" y="2636912"/>
            <a:ext cx="5616624" cy="1944216"/>
          </a:xfrm>
        </p:spPr>
        <p:txBody>
          <a:bodyPr>
            <a:normAutofit/>
          </a:bodyPr>
          <a:lstStyle/>
          <a:p>
            <a:r>
              <a:rPr lang="ru-RU" sz="4400" dirty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Число и цифра 2.</a:t>
            </a:r>
            <a:br>
              <a:rPr lang="ru-RU" sz="4400" dirty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</a:br>
            <a:r>
              <a:rPr lang="ru-RU" sz="4400" dirty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Образование числа </a:t>
            </a:r>
            <a:r>
              <a:rPr lang="ru-RU" sz="4400" dirty="0" smtClean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2.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982644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2" y="1196752"/>
            <a:ext cx="5889848" cy="5889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755576" y="332656"/>
            <a:ext cx="4104456" cy="5284539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sz="3600" dirty="0">
                <a:solidFill>
                  <a:srgbClr val="C00000"/>
                </a:solidFill>
                <a:latin typeface="Monotype Corsiva" panose="03010101010201010101" pitchFamily="66" charset="0"/>
              </a:rPr>
              <a:t>А вот это цифра два,</a:t>
            </a:r>
          </a:p>
          <a:p>
            <a:r>
              <a:rPr lang="ru-RU" sz="3600" dirty="0">
                <a:solidFill>
                  <a:srgbClr val="C00000"/>
                </a:solidFill>
                <a:latin typeface="Monotype Corsiva" panose="03010101010201010101" pitchFamily="66" charset="0"/>
              </a:rPr>
              <a:t>Полюбуйся, какова</a:t>
            </a:r>
            <a:r>
              <a:rPr lang="ru-RU" sz="3600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!</a:t>
            </a:r>
            <a:endParaRPr lang="ru-RU" sz="3600" dirty="0">
              <a:solidFill>
                <a:srgbClr val="C00000"/>
              </a:solidFill>
              <a:latin typeface="Monotype Corsiva" panose="03010101010201010101" pitchFamily="66" charset="0"/>
            </a:endParaRPr>
          </a:p>
          <a:p>
            <a:r>
              <a:rPr lang="ru-RU" sz="3600" dirty="0">
                <a:solidFill>
                  <a:srgbClr val="C00000"/>
                </a:solidFill>
                <a:latin typeface="Monotype Corsiva" panose="03010101010201010101" pitchFamily="66" charset="0"/>
              </a:rPr>
              <a:t>Выгибает двойка шею,</a:t>
            </a:r>
          </a:p>
          <a:p>
            <a:r>
              <a:rPr lang="ru-RU" sz="3600" dirty="0">
                <a:solidFill>
                  <a:srgbClr val="C00000"/>
                </a:solidFill>
                <a:latin typeface="Monotype Corsiva" panose="03010101010201010101" pitchFamily="66" charset="0"/>
              </a:rPr>
              <a:t>Волочится хвост за нею.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5776" y="5362575"/>
            <a:ext cx="2857500" cy="149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983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1ea7bc8609a44b317d94ec88b52dccb9fbfb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516</TotalTime>
  <Words>210</Words>
  <Application>Microsoft Office PowerPoint</Application>
  <PresentationFormat>Экран (4:3)</PresentationFormat>
  <Paragraphs>44</Paragraphs>
  <Slides>21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Число и цифра 2. Образование числа 2</vt:lpstr>
      <vt:lpstr>Организационный момент.</vt:lpstr>
      <vt:lpstr>Презентация PowerPoint</vt:lpstr>
      <vt:lpstr>У человека один нос, один рот, один язык.</vt:lpstr>
      <vt:lpstr>Артикуляционная гимнастика</vt:lpstr>
      <vt:lpstr>Посмотрите друг на друга!</vt:lpstr>
      <vt:lpstr>Презентация PowerPoint</vt:lpstr>
      <vt:lpstr>Тема урока:</vt:lpstr>
      <vt:lpstr>Презентация PowerPoint</vt:lpstr>
      <vt:lpstr>ФИЗМИНУТКА:</vt:lpstr>
      <vt:lpstr>Презентация PowerPoint</vt:lpstr>
      <vt:lpstr>Презентация PowerPoint</vt:lpstr>
      <vt:lpstr>Сколько?</vt:lpstr>
      <vt:lpstr>Сколько?</vt:lpstr>
      <vt:lpstr>Сколько?</vt:lpstr>
      <vt:lpstr>Сколько?</vt:lpstr>
      <vt:lpstr>К доске идет Аделина.</vt:lpstr>
      <vt:lpstr>Презентация PowerPoint</vt:lpstr>
      <vt:lpstr>Презентация PowerPoint</vt:lpstr>
      <vt:lpstr>Презентация PowerPoint</vt:lpstr>
      <vt:lpstr>МОЛОДЦЫ!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</dc:creator>
  <cp:lastModifiedBy>Ольга</cp:lastModifiedBy>
  <cp:revision>69</cp:revision>
  <dcterms:created xsi:type="dcterms:W3CDTF">2014-04-07T07:24:44Z</dcterms:created>
  <dcterms:modified xsi:type="dcterms:W3CDTF">2023-02-05T02:10:27Z</dcterms:modified>
</cp:coreProperties>
</file>