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9" r:id="rId4"/>
    <p:sldId id="260" r:id="rId5"/>
    <p:sldId id="261" r:id="rId6"/>
    <p:sldId id="262" r:id="rId7"/>
    <p:sldId id="266" r:id="rId8"/>
    <p:sldId id="263" r:id="rId9"/>
    <p:sldId id="265" r:id="rId10"/>
    <p:sldId id="264" r:id="rId11"/>
    <p:sldId id="267" r:id="rId12"/>
    <p:sldId id="268" r:id="rId13"/>
    <p:sldId id="270" r:id="rId14"/>
    <p:sldId id="271" r:id="rId15"/>
    <p:sldId id="273" r:id="rId16"/>
    <p:sldId id="272" r:id="rId17"/>
    <p:sldId id="274" r:id="rId18"/>
    <p:sldId id="275" r:id="rId19"/>
    <p:sldId id="276" r:id="rId20"/>
    <p:sldId id="277" r:id="rId21"/>
    <p:sldId id="278" r:id="rId22"/>
    <p:sldId id="279"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718" autoAdjust="0"/>
  </p:normalViewPr>
  <p:slideViewPr>
    <p:cSldViewPr>
      <p:cViewPr varScale="1">
        <p:scale>
          <a:sx n="64" d="100"/>
          <a:sy n="64" d="100"/>
        </p:scale>
        <p:origin x="-180" y="-108"/>
      </p:cViewPr>
      <p:guideLst>
        <p:guide orient="horz" pos="2160"/>
        <p:guide pos="2880"/>
      </p:guideLst>
    </p:cSldViewPr>
  </p:slideViewPr>
  <p:outlineViewPr>
    <p:cViewPr>
      <p:scale>
        <a:sx n="33" d="100"/>
        <a:sy n="33" d="100"/>
      </p:scale>
      <p:origin x="48" y="28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extLst>
      <p:ext uri="{BB962C8B-B14F-4D97-AF65-F5344CB8AC3E}">
        <p14:creationId xmlns:p14="http://schemas.microsoft.com/office/powerpoint/2010/main" xmlns="" val="4010773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a:xfrm>
            <a:off x="1763688" y="1600200"/>
            <a:ext cx="6923112"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2987389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56F19-4909-4931-88BD-96E2C3393188}" type="datetimeFigureOut">
              <a:rPr lang="ru-RU" smtClean="0"/>
              <a:pPr/>
              <a:t>25.09.2022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315E11-6A9A-4188-B6E9-9B21DB054C5B}" type="slidenum">
              <a:rPr lang="ru-RU" smtClean="0"/>
              <a:pPr/>
              <a:t>‹#›</a:t>
            </a:fld>
            <a:endParaRPr lang="ru-RU"/>
          </a:p>
        </p:txBody>
      </p:sp>
    </p:spTree>
    <p:extLst>
      <p:ext uri="{BB962C8B-B14F-4D97-AF65-F5344CB8AC3E}">
        <p14:creationId xmlns:p14="http://schemas.microsoft.com/office/powerpoint/2010/main" xmlns="" val="89043172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14202"/>
          </a:xfrm>
        </p:spPr>
        <p:txBody>
          <a:bodyPr>
            <a:normAutofit fontScale="90000"/>
          </a:bodyPr>
          <a:lstStyle/>
          <a:p>
            <a:r>
              <a:rPr lang="ru-RU" sz="1600" b="1" dirty="0" smtClean="0">
                <a:solidFill>
                  <a:schemeClr val="accent2">
                    <a:lumMod val="50000"/>
                  </a:schemeClr>
                </a:solidFill>
              </a:rPr>
              <a:t>Презентация  методических материалов воспитателя для размещения на сайте воспитателя  по теме:</a:t>
            </a:r>
            <a:r>
              <a:rPr lang="ru-RU" sz="1800" dirty="0" smtClean="0"/>
              <a:t/>
            </a:r>
            <a:br>
              <a:rPr lang="ru-RU" sz="1800" dirty="0" smtClean="0"/>
            </a:br>
            <a:r>
              <a:rPr lang="ru-RU" sz="1400" b="1" dirty="0" smtClean="0">
                <a:solidFill>
                  <a:schemeClr val="accent2">
                    <a:lumMod val="50000"/>
                  </a:schemeClr>
                </a:solidFill>
              </a:rPr>
              <a:t/>
            </a:r>
            <a:br>
              <a:rPr lang="ru-RU" sz="1400" b="1" dirty="0" smtClean="0">
                <a:solidFill>
                  <a:schemeClr val="accent2">
                    <a:lumMod val="50000"/>
                  </a:schemeClr>
                </a:solidFill>
              </a:rPr>
            </a:br>
            <a:r>
              <a:rPr lang="ru-RU" sz="2400" b="1" dirty="0" smtClean="0">
                <a:solidFill>
                  <a:schemeClr val="accent2">
                    <a:lumMod val="50000"/>
                  </a:schemeClr>
                </a:solidFill>
              </a:rPr>
              <a:t>«Принципы построения предметно-пространственной среды для детей</a:t>
            </a:r>
            <a:br>
              <a:rPr lang="ru-RU" sz="2400" b="1" dirty="0" smtClean="0">
                <a:solidFill>
                  <a:schemeClr val="accent2">
                    <a:lumMod val="50000"/>
                  </a:schemeClr>
                </a:solidFill>
              </a:rPr>
            </a:br>
            <a:r>
              <a:rPr lang="ru-RU" sz="2400" b="1" dirty="0" smtClean="0">
                <a:solidFill>
                  <a:schemeClr val="accent2">
                    <a:lumMod val="50000"/>
                  </a:schemeClr>
                </a:solidFill>
              </a:rPr>
              <a:t> младшего дошкольного возраста»</a:t>
            </a:r>
            <a:endParaRPr lang="ru-RU" sz="2400" dirty="0"/>
          </a:p>
        </p:txBody>
      </p:sp>
      <p:pic>
        <p:nvPicPr>
          <p:cNvPr id="4" name="Содержимое 3" descr="1534223899810.jpg"/>
          <p:cNvPicPr>
            <a:picLocks noGrp="1" noChangeAspect="1"/>
          </p:cNvPicPr>
          <p:nvPr>
            <p:ph idx="1"/>
          </p:nvPr>
        </p:nvPicPr>
        <p:blipFill>
          <a:blip r:embed="rId2" cstate="print"/>
          <a:stretch>
            <a:fillRect/>
          </a:stretch>
        </p:blipFill>
        <p:spPr>
          <a:xfrm>
            <a:off x="1403648" y="1844824"/>
            <a:ext cx="6696744" cy="4752528"/>
          </a:xfrm>
        </p:spPr>
      </p:pic>
    </p:spTree>
    <p:extLst>
      <p:ext uri="{BB962C8B-B14F-4D97-AF65-F5344CB8AC3E}">
        <p14:creationId xmlns:p14="http://schemas.microsoft.com/office/powerpoint/2010/main" xmlns="" val="39980799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4594522"/>
          </a:xfrm>
        </p:spPr>
        <p:txBody>
          <a:bodyPr>
            <a:normAutofit/>
          </a:bodyPr>
          <a:lstStyle/>
          <a:p>
            <a:r>
              <a:rPr lang="ru-RU" sz="2000" dirty="0" smtClean="0"/>
              <a:t/>
            </a:r>
            <a:br>
              <a:rPr lang="ru-RU" sz="2000" dirty="0" smtClean="0"/>
            </a:br>
            <a:r>
              <a:rPr lang="ru-RU" sz="1800" dirty="0" smtClean="0"/>
              <a:t/>
            </a:r>
            <a:br>
              <a:rPr lang="ru-RU" sz="1800" dirty="0" smtClean="0"/>
            </a:br>
            <a:r>
              <a:rPr lang="ru-RU" sz="1800" dirty="0" smtClean="0"/>
              <a:t/>
            </a:r>
            <a:br>
              <a:rPr lang="ru-RU" sz="1800" dirty="0" smtClean="0"/>
            </a:br>
            <a:r>
              <a:rPr lang="ru-RU" sz="2000" b="1" dirty="0" smtClean="0">
                <a:solidFill>
                  <a:schemeClr val="accent2">
                    <a:lumMod val="50000"/>
                  </a:schemeClr>
                </a:solidFill>
                <a:latin typeface="+mn-lt"/>
              </a:rPr>
              <a:t/>
            </a:r>
            <a:br>
              <a:rPr lang="ru-RU" sz="2000" b="1" dirty="0" smtClean="0">
                <a:solidFill>
                  <a:schemeClr val="accent2">
                    <a:lumMod val="50000"/>
                  </a:schemeClr>
                </a:solidFill>
                <a:latin typeface="+mn-lt"/>
              </a:rPr>
            </a:br>
            <a:endParaRPr lang="ru-RU" sz="2000" b="1" dirty="0">
              <a:solidFill>
                <a:schemeClr val="accent2">
                  <a:lumMod val="50000"/>
                </a:schemeClr>
              </a:solidFill>
              <a:latin typeface="+mn-lt"/>
            </a:endParaRPr>
          </a:p>
        </p:txBody>
      </p:sp>
      <p:sp>
        <p:nvSpPr>
          <p:cNvPr id="11" name="Скругленный прямоугольник 10"/>
          <p:cNvSpPr/>
          <p:nvPr/>
        </p:nvSpPr>
        <p:spPr>
          <a:xfrm>
            <a:off x="251520" y="188640"/>
            <a:ext cx="8640960" cy="223224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b="1" dirty="0" smtClean="0">
                <a:solidFill>
                  <a:schemeClr val="accent2">
                    <a:lumMod val="50000"/>
                  </a:schemeClr>
                </a:solidFill>
              </a:rPr>
              <a:t>При построении развивающей среды в младшей группе нужно учесть, что дети этого возраста плохо реагируют на пространственные изменения обстановки и предпочитают в этом смысле стабильность, поэтому не следует часто переставлять оборудование в группе. Важно помнить, что в младшем возрасте формируются сенсорные способности ребенка, поэтому развивающая предметно-пространственная среда должна создавать условия для развития анализаторов. Создавая предметно-пространственную  среду в младшей группе</a:t>
            </a:r>
            <a:endParaRPr lang="ru-RU" dirty="0"/>
          </a:p>
        </p:txBody>
      </p:sp>
      <p:sp>
        <p:nvSpPr>
          <p:cNvPr id="13" name="Скругленный прямоугольник 12"/>
          <p:cNvSpPr/>
          <p:nvPr/>
        </p:nvSpPr>
        <p:spPr>
          <a:xfrm>
            <a:off x="3707904" y="2492896"/>
            <a:ext cx="5256584" cy="436510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accent2">
                    <a:lumMod val="50000"/>
                  </a:schemeClr>
                </a:solidFill>
              </a:rPr>
              <a:t>необходимо опираться  на принцип активности, стабильности и зонирования. Педагоги стараются  обогатить среду такими элементами, которые бы стимулировали познавательную, развивающую, двигательную и иную активность детей. Свободная деятельность детей в развивающих центрах помогает им самостоятельно осуществлять поиск, включаемые в процесс исследования, а не получать готовые знания от педагога. Содержание предметно-пространственной среды соответствует интересам мальчиков и девочек, периодически изменяется, варьируется, по мере возможности обогащается.</a:t>
            </a:r>
            <a:r>
              <a:rPr lang="ru-RU" sz="1600" dirty="0" smtClean="0"/>
              <a:t> </a:t>
            </a:r>
            <a:endParaRPr lang="ru-RU" dirty="0"/>
          </a:p>
        </p:txBody>
      </p:sp>
      <p:pic>
        <p:nvPicPr>
          <p:cNvPr id="5" name="Содержимое 4" descr="20170316_104854.jpg"/>
          <p:cNvPicPr>
            <a:picLocks noGrp="1" noChangeAspect="1"/>
          </p:cNvPicPr>
          <p:nvPr>
            <p:ph idx="1"/>
          </p:nvPr>
        </p:nvPicPr>
        <p:blipFill>
          <a:blip r:embed="rId2" cstate="print"/>
          <a:stretch>
            <a:fillRect/>
          </a:stretch>
        </p:blipFill>
        <p:spPr>
          <a:xfrm>
            <a:off x="179512" y="2780928"/>
            <a:ext cx="3888432" cy="3710115"/>
          </a:xfrm>
          <a:prstGeom prst="roundRect">
            <a:avLst>
              <a:gd name="adj" fmla="val 16667"/>
            </a:avLst>
          </a:prstGeom>
          <a:ln w="28575">
            <a:solidFill>
              <a:srgbClr val="FF0000"/>
            </a:solidFill>
          </a:ln>
          <a:effectLst>
            <a:outerShdw blurRad="76200" dist="38100" dir="7800000" algn="tl" rotWithShape="0">
              <a:srgbClr val="000000">
                <a:alpha val="4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7704" y="274638"/>
            <a:ext cx="144016" cy="778098"/>
          </a:xfrm>
        </p:spPr>
        <p:txBody>
          <a:bodyPr>
            <a:normAutofit fontScale="90000"/>
          </a:bodyPr>
          <a:lstStyle/>
          <a:p>
            <a:r>
              <a:rPr lang="ru-RU" sz="2000" b="1" dirty="0" smtClean="0">
                <a:solidFill>
                  <a:schemeClr val="accent2">
                    <a:lumMod val="50000"/>
                  </a:schemeClr>
                </a:solidFill>
                <a:latin typeface="+mn-lt"/>
              </a:rPr>
              <a:t/>
            </a:r>
            <a:br>
              <a:rPr lang="ru-RU" sz="2000" b="1" dirty="0" smtClean="0">
                <a:solidFill>
                  <a:schemeClr val="accent2">
                    <a:lumMod val="50000"/>
                  </a:schemeClr>
                </a:solidFill>
                <a:latin typeface="+mn-lt"/>
              </a:rPr>
            </a:br>
            <a:r>
              <a:rPr lang="ru-RU" sz="1800" dirty="0" smtClean="0"/>
              <a:t/>
            </a:r>
            <a:br>
              <a:rPr lang="ru-RU" sz="1800" dirty="0" smtClean="0"/>
            </a:br>
            <a:r>
              <a:rPr lang="ru-RU" sz="2000" dirty="0" smtClean="0"/>
              <a:t/>
            </a:r>
            <a:br>
              <a:rPr lang="ru-RU" sz="2000" dirty="0" smtClean="0"/>
            </a:br>
            <a:endParaRPr lang="ru-RU" sz="2000" dirty="0"/>
          </a:p>
        </p:txBody>
      </p:sp>
      <p:pic>
        <p:nvPicPr>
          <p:cNvPr id="7" name="Содержимое 6" descr="20171114_170916.jpg"/>
          <p:cNvPicPr>
            <a:picLocks noGrp="1" noChangeAspect="1"/>
          </p:cNvPicPr>
          <p:nvPr>
            <p:ph idx="1"/>
          </p:nvPr>
        </p:nvPicPr>
        <p:blipFill>
          <a:blip r:embed="rId2" cstate="print"/>
          <a:stretch>
            <a:fillRect/>
          </a:stretch>
        </p:blipFill>
        <p:spPr>
          <a:xfrm rot="5400000">
            <a:off x="-9554" y="3834090"/>
            <a:ext cx="3240715" cy="2430536"/>
          </a:xfrm>
          <a:ln>
            <a:solidFill>
              <a:srgbClr val="FF0000"/>
            </a:solidFill>
          </a:ln>
        </p:spPr>
      </p:pic>
      <p:sp>
        <p:nvSpPr>
          <p:cNvPr id="5" name="Скругленный прямоугольник 4"/>
          <p:cNvSpPr/>
          <p:nvPr/>
        </p:nvSpPr>
        <p:spPr>
          <a:xfrm>
            <a:off x="2915816" y="3933056"/>
            <a:ext cx="6048672" cy="273630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b="1" dirty="0" smtClean="0">
                <a:solidFill>
                  <a:schemeClr val="accent2">
                    <a:lumMod val="50000"/>
                  </a:schemeClr>
                </a:solidFill>
              </a:rPr>
              <a:t>Подбор материалов и оборудования должен осуществляться для тех видов деятельности ребенка, которые в наибольшей степени способствуют решению развивающих задач на этапе дошкольного детства (игровая, продуктивная, познавательно-исследовательская, коммуникативная, трудовая, музыкально-художественная деятельности, а также для организации двигательной активности в течение дня), а также с целью активизации двигательной активности ребенка.</a:t>
            </a:r>
            <a:endParaRPr lang="ru-RU" dirty="0"/>
          </a:p>
        </p:txBody>
      </p:sp>
      <p:sp>
        <p:nvSpPr>
          <p:cNvPr id="6" name="Скругленный прямоугольник 5"/>
          <p:cNvSpPr/>
          <p:nvPr/>
        </p:nvSpPr>
        <p:spPr>
          <a:xfrm>
            <a:off x="251520" y="260648"/>
            <a:ext cx="6552728" cy="3429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accent2">
                    <a:lumMod val="50000"/>
                  </a:schemeClr>
                </a:solidFill>
              </a:rPr>
              <a:t>Оформление группы для детей младшего дошкольного  возраста в детском саду – задача не простая, потому что это первое место, где малыши проводят время без мамы. </a:t>
            </a:r>
            <a:br>
              <a:rPr lang="ru-RU" b="1" dirty="0" smtClean="0">
                <a:solidFill>
                  <a:schemeClr val="accent2">
                    <a:lumMod val="50000"/>
                  </a:schemeClr>
                </a:solidFill>
              </a:rPr>
            </a:br>
            <a:r>
              <a:rPr lang="ru-RU" b="1" dirty="0" smtClean="0">
                <a:solidFill>
                  <a:schemeClr val="accent2">
                    <a:lumMod val="50000"/>
                  </a:schemeClr>
                </a:solidFill>
              </a:rPr>
              <a:t>Младший возраст – важнейший этап в развитии ребенка. Именно в этот период происходит его переход к новым отношениям с взрослыми, сверстниками и с предметным миром. </a:t>
            </a:r>
            <a:br>
              <a:rPr lang="ru-RU" b="1" dirty="0" smtClean="0">
                <a:solidFill>
                  <a:schemeClr val="accent2">
                    <a:lumMod val="50000"/>
                  </a:schemeClr>
                </a:solidFill>
              </a:rPr>
            </a:br>
            <a:r>
              <a:rPr lang="ru-RU" b="1" dirty="0" smtClean="0">
                <a:solidFill>
                  <a:schemeClr val="accent2">
                    <a:lumMod val="50000"/>
                  </a:schemeClr>
                </a:solidFill>
              </a:rPr>
              <a:t>Главные задачи этого этапа: обеспечение эмоционально положительного самочувствия, поощрение самостоятельности, накопление опыта предметно-познавательной и коммуникативной деятельности. </a:t>
            </a:r>
            <a:endParaRPr lang="ru-RU" dirty="0"/>
          </a:p>
        </p:txBody>
      </p:sp>
      <p:pic>
        <p:nvPicPr>
          <p:cNvPr id="3074" name="Picture 2" descr="C:\Users\1\Desktop\ФОТО ПРОЕКТ\ППРСреда2017\20180821_184405.jpg"/>
          <p:cNvPicPr>
            <a:picLocks noChangeAspect="1" noChangeArrowheads="1"/>
          </p:cNvPicPr>
          <p:nvPr/>
        </p:nvPicPr>
        <p:blipFill>
          <a:blip r:embed="rId3" cstate="print"/>
          <a:srcRect r="37238" b="1935"/>
          <a:stretch>
            <a:fillRect/>
          </a:stretch>
        </p:blipFill>
        <p:spPr bwMode="auto">
          <a:xfrm>
            <a:off x="6588224" y="260648"/>
            <a:ext cx="2304256" cy="3600400"/>
          </a:xfrm>
          <a:prstGeom prst="rect">
            <a:avLst/>
          </a:prstGeom>
          <a:noFill/>
          <a:ln>
            <a:solidFill>
              <a:srgbClr val="FF0000"/>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2636912"/>
            <a:ext cx="7632848" cy="4221088"/>
          </a:xfrm>
        </p:spPr>
        <p:txBody>
          <a:bodyPr>
            <a:normAutofit fontScale="90000"/>
          </a:bodyPr>
          <a:lstStyle/>
          <a:p>
            <a:r>
              <a:rPr lang="ru-RU" sz="2000" dirty="0" smtClean="0"/>
              <a:t/>
            </a:r>
            <a:br>
              <a:rPr lang="ru-RU" sz="2000" dirty="0" smtClean="0"/>
            </a:br>
            <a:r>
              <a:rPr lang="ru-RU" sz="2000" b="1" dirty="0" smtClean="0">
                <a:solidFill>
                  <a:srgbClr val="C00000"/>
                </a:solidFill>
                <a:latin typeface="+mn-lt"/>
              </a:rPr>
              <a:t>В пространстве группового помещения достаточно иметь 3-4 таких целостных комплекса (традиционно в дошкольной педагогике их называют тематическими зонами). Это комплексы материалов (и часть пространства) для развертывания бытовой тематики: 1) шкафчик с посудой, кухонная плита и несколько кукол на стульчиках вокруг стола; </a:t>
            </a:r>
            <a:br>
              <a:rPr lang="ru-RU" sz="2000" b="1" dirty="0" smtClean="0">
                <a:solidFill>
                  <a:srgbClr val="C00000"/>
                </a:solidFill>
                <a:latin typeface="+mn-lt"/>
              </a:rPr>
            </a:br>
            <a:r>
              <a:rPr lang="ru-RU" sz="2000" b="1" dirty="0" smtClean="0">
                <a:solidFill>
                  <a:srgbClr val="C00000"/>
                </a:solidFill>
                <a:latin typeface="+mn-lt"/>
              </a:rPr>
              <a:t>2) пара кукольных кроватей, шкафчик с "постельными принадлежностями", диванчик, на котором могут сидеть и куклы, и дети. 3)Еще один тематический комплекс: домик-теремок — ширма, со скамеечкой или модулями внутри, где могут "жить" мягкие игрушки-звери, прятаться и устраивать свой "дом" дети; здесь же может развертываться игра взрослого с детьми по мотивам простых сказок. </a:t>
            </a:r>
            <a:br>
              <a:rPr lang="ru-RU" sz="2000" b="1" dirty="0" smtClean="0">
                <a:solidFill>
                  <a:srgbClr val="C00000"/>
                </a:solidFill>
                <a:latin typeface="+mn-lt"/>
              </a:rPr>
            </a:br>
            <a:r>
              <a:rPr lang="ru-RU" sz="2000" b="1" dirty="0" smtClean="0">
                <a:solidFill>
                  <a:srgbClr val="C00000"/>
                </a:solidFill>
                <a:latin typeface="+mn-lt"/>
              </a:rPr>
              <a:t>4) тематический комплекс для разнообразных "поездок": автобус-каркас с модулями-сидениями внутри и рулем на фасадной секции.</a:t>
            </a:r>
            <a:r>
              <a:rPr lang="ru-RU" sz="2000" dirty="0" smtClean="0"/>
              <a:t/>
            </a:r>
            <a:br>
              <a:rPr lang="ru-RU" sz="2000" dirty="0" smtClean="0"/>
            </a:br>
            <a:endParaRPr lang="ru-RU" sz="2000" dirty="0"/>
          </a:p>
        </p:txBody>
      </p:sp>
      <p:pic>
        <p:nvPicPr>
          <p:cNvPr id="5" name="Содержимое 4" descr="20170922_134236.jpg"/>
          <p:cNvPicPr>
            <a:picLocks noGrp="1" noChangeAspect="1"/>
          </p:cNvPicPr>
          <p:nvPr>
            <p:ph idx="1"/>
          </p:nvPr>
        </p:nvPicPr>
        <p:blipFill>
          <a:blip r:embed="rId2" cstate="print"/>
          <a:stretch>
            <a:fillRect/>
          </a:stretch>
        </p:blipFill>
        <p:spPr>
          <a:xfrm>
            <a:off x="3563888" y="260648"/>
            <a:ext cx="5184576" cy="2707208"/>
          </a:xfrm>
          <a:ln w="28575">
            <a:solidFill>
              <a:srgbClr val="FF0000"/>
            </a:solidFill>
          </a:ln>
        </p:spPr>
      </p:pic>
      <p:sp>
        <p:nvSpPr>
          <p:cNvPr id="4" name="Овал 3"/>
          <p:cNvSpPr/>
          <p:nvPr/>
        </p:nvSpPr>
        <p:spPr>
          <a:xfrm>
            <a:off x="323528" y="1196752"/>
            <a:ext cx="3240360" cy="158417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b="1" dirty="0" smtClean="0"/>
          </a:p>
          <a:p>
            <a:pPr algn="ctr"/>
            <a:endParaRPr lang="ru-RU" b="1" dirty="0" smtClean="0"/>
          </a:p>
          <a:p>
            <a:pPr algn="ctr"/>
            <a:r>
              <a:rPr lang="ru-RU" b="1" dirty="0" smtClean="0">
                <a:solidFill>
                  <a:schemeClr val="accent2">
                    <a:lumMod val="50000"/>
                  </a:schemeClr>
                </a:solidFill>
              </a:rPr>
              <a:t>Игровая деятельность </a:t>
            </a:r>
            <a:r>
              <a:rPr lang="ru-RU" dirty="0" smtClean="0"/>
              <a:t/>
            </a:r>
            <a:br>
              <a:rPr lang="ru-RU" dirty="0" smtClean="0"/>
            </a:br>
            <a:endParaRPr lang="ru-RU" dirty="0" smtClean="0"/>
          </a:p>
          <a:p>
            <a:pPr algn="ctr"/>
            <a:endParaRPr lang="ru-RU" dirty="0"/>
          </a:p>
        </p:txBody>
      </p:sp>
      <p:sp>
        <p:nvSpPr>
          <p:cNvPr id="6" name="Прямоугольник 5"/>
          <p:cNvSpPr/>
          <p:nvPr/>
        </p:nvSpPr>
        <p:spPr>
          <a:xfrm>
            <a:off x="395536" y="260648"/>
            <a:ext cx="3096344" cy="10081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rgbClr val="C00000"/>
                </a:solidFill>
              </a:rPr>
              <a:t>Размещение материалов в младшей возрастной группе. </a:t>
            </a:r>
            <a:endParaRPr lang="ru-RU" dirty="0">
              <a:solidFill>
                <a:srgbClr val="C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70922_134455.jpg"/>
          <p:cNvPicPr>
            <a:picLocks noGrp="1" noChangeAspect="1"/>
          </p:cNvPicPr>
          <p:nvPr>
            <p:ph idx="1"/>
          </p:nvPr>
        </p:nvPicPr>
        <p:blipFill>
          <a:blip r:embed="rId2" cstate="print"/>
          <a:srcRect l="4621" t="5567" r="11851" b="3746"/>
          <a:stretch>
            <a:fillRect/>
          </a:stretch>
        </p:blipFill>
        <p:spPr>
          <a:xfrm rot="5400000">
            <a:off x="9265" y="502903"/>
            <a:ext cx="3384376" cy="2755849"/>
          </a:xfrm>
          <a:ln w="38100">
            <a:solidFill>
              <a:schemeClr val="accent3">
                <a:lumMod val="75000"/>
              </a:schemeClr>
            </a:solidFill>
          </a:ln>
        </p:spPr>
      </p:pic>
      <p:pic>
        <p:nvPicPr>
          <p:cNvPr id="18434" name="Picture 2" descr="C:\Users\1\Desktop\ФОТО ПРОЕКТ\ППРСреда2017\20171114_154313.jpg"/>
          <p:cNvPicPr>
            <a:picLocks noChangeAspect="1" noChangeArrowheads="1"/>
          </p:cNvPicPr>
          <p:nvPr/>
        </p:nvPicPr>
        <p:blipFill>
          <a:blip r:embed="rId3" cstate="print"/>
          <a:srcRect/>
          <a:stretch>
            <a:fillRect/>
          </a:stretch>
        </p:blipFill>
        <p:spPr bwMode="auto">
          <a:xfrm rot="5400000">
            <a:off x="6030162" y="3627022"/>
            <a:ext cx="3312369" cy="2484277"/>
          </a:xfrm>
          <a:prstGeom prst="rect">
            <a:avLst/>
          </a:prstGeom>
          <a:noFill/>
          <a:ln w="38100">
            <a:solidFill>
              <a:schemeClr val="accent3">
                <a:lumMod val="75000"/>
              </a:schemeClr>
            </a:solidFill>
          </a:ln>
        </p:spPr>
      </p:pic>
      <p:pic>
        <p:nvPicPr>
          <p:cNvPr id="18436" name="Picture 4" descr="C:\Users\1\Desktop\ФОТО ПРОЕКТ\ППРСреда2017\20170922_140135.jpg"/>
          <p:cNvPicPr>
            <a:picLocks noChangeAspect="1" noChangeArrowheads="1"/>
          </p:cNvPicPr>
          <p:nvPr/>
        </p:nvPicPr>
        <p:blipFill>
          <a:blip r:embed="rId4" cstate="print"/>
          <a:srcRect l="10912" t="3008" r="14526"/>
          <a:stretch>
            <a:fillRect/>
          </a:stretch>
        </p:blipFill>
        <p:spPr bwMode="auto">
          <a:xfrm rot="5400000">
            <a:off x="2699792" y="332656"/>
            <a:ext cx="2952328" cy="2808312"/>
          </a:xfrm>
          <a:prstGeom prst="rect">
            <a:avLst/>
          </a:prstGeom>
          <a:noFill/>
          <a:ln w="38100">
            <a:solidFill>
              <a:schemeClr val="accent3">
                <a:lumMod val="75000"/>
              </a:schemeClr>
            </a:solidFill>
          </a:ln>
        </p:spPr>
      </p:pic>
      <p:pic>
        <p:nvPicPr>
          <p:cNvPr id="18438" name="Picture 6" descr="C:\Users\1\Desktop\ФОТО ПРОЕКТ\ППРСреда2017\20171114_154130.jpg"/>
          <p:cNvPicPr>
            <a:picLocks noChangeAspect="1" noChangeArrowheads="1"/>
          </p:cNvPicPr>
          <p:nvPr/>
        </p:nvPicPr>
        <p:blipFill>
          <a:blip r:embed="rId5" cstate="print"/>
          <a:srcRect t="16378" r="1731"/>
          <a:stretch>
            <a:fillRect/>
          </a:stretch>
        </p:blipFill>
        <p:spPr bwMode="auto">
          <a:xfrm>
            <a:off x="323528" y="3933056"/>
            <a:ext cx="4032448" cy="2573566"/>
          </a:xfrm>
          <a:prstGeom prst="rect">
            <a:avLst/>
          </a:prstGeom>
          <a:noFill/>
          <a:ln w="38100">
            <a:solidFill>
              <a:schemeClr val="accent3">
                <a:lumMod val="75000"/>
              </a:schemeClr>
            </a:solidFill>
          </a:ln>
        </p:spPr>
      </p:pic>
      <p:pic>
        <p:nvPicPr>
          <p:cNvPr id="18439" name="Рисунок 14" descr="DSCN5090"/>
          <p:cNvPicPr>
            <a:picLocks noChangeAspect="1" noChangeArrowheads="1"/>
          </p:cNvPicPr>
          <p:nvPr/>
        </p:nvPicPr>
        <p:blipFill>
          <a:blip r:embed="rId6" cstate="print"/>
          <a:srcRect l="5472" t="14780" r="21458" b="20691"/>
          <a:stretch>
            <a:fillRect/>
          </a:stretch>
        </p:blipFill>
        <p:spPr bwMode="auto">
          <a:xfrm>
            <a:off x="4983474" y="188640"/>
            <a:ext cx="3909006" cy="2736304"/>
          </a:xfrm>
          <a:prstGeom prst="rect">
            <a:avLst/>
          </a:prstGeom>
          <a:noFill/>
          <a:ln w="38100">
            <a:solidFill>
              <a:schemeClr val="accent3">
                <a:lumMod val="75000"/>
              </a:schemeClr>
            </a:solidFill>
            <a:miter lim="800000"/>
            <a:headEnd/>
            <a:tailEnd/>
          </a:ln>
        </p:spPr>
      </p:pic>
      <p:pic>
        <p:nvPicPr>
          <p:cNvPr id="18440" name="Рисунок 10" descr="DSCN8845.JPG"/>
          <p:cNvPicPr>
            <a:picLocks noChangeAspect="1" noChangeArrowheads="1"/>
          </p:cNvPicPr>
          <p:nvPr/>
        </p:nvPicPr>
        <p:blipFill>
          <a:blip r:embed="rId7" cstate="print"/>
          <a:srcRect t="9692" r="656" b="7924"/>
          <a:stretch>
            <a:fillRect/>
          </a:stretch>
        </p:blipFill>
        <p:spPr bwMode="auto">
          <a:xfrm>
            <a:off x="2843808" y="3501008"/>
            <a:ext cx="4464496" cy="2776699"/>
          </a:xfrm>
          <a:prstGeom prst="rect">
            <a:avLst/>
          </a:prstGeom>
          <a:noFill/>
          <a:ln w="38100">
            <a:solidFill>
              <a:schemeClr val="accent3">
                <a:lumMod val="75000"/>
              </a:schemeClr>
            </a:solid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274638"/>
            <a:ext cx="4248472" cy="6034682"/>
          </a:xfrm>
        </p:spPr>
        <p:txBody>
          <a:bodyPr>
            <a:normAutofit fontScale="90000"/>
          </a:bodyPr>
          <a:lstStyle/>
          <a:p>
            <a:pPr lvl="0"/>
            <a:r>
              <a:rPr lang="ru-RU" sz="1800" dirty="0" smtClean="0"/>
              <a:t/>
            </a:r>
            <a:br>
              <a:rPr lang="ru-RU" sz="1800" dirty="0" smtClean="0"/>
            </a:br>
            <a:r>
              <a:rPr lang="ru-RU" sz="2000" b="1" dirty="0" smtClean="0">
                <a:solidFill>
                  <a:schemeClr val="accent2">
                    <a:lumMod val="50000"/>
                  </a:schemeClr>
                </a:solidFill>
                <a:latin typeface="+mn-lt"/>
              </a:rPr>
              <a:t>Все материалы и пособия должны иметь постоянное место.</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Малыши не умеют взаимодействовать и предпочитают игры рядом, но не вместе; поэтому надо размещать строительный материал в нескольких местах группы.</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Напольный строительный материал требует много места, поэтому его лучше поместить отдельно на низко расположенных навесных полках и рядом постелить ковер, дорожку.</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Мелкий строительный материал можно насыпать в корзины, ящики или коробки.</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Конструкторы размещаются на столах в открытых коробках и деревянных ящиках.</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По окончании работы надо побуждать детей к совместной уборке материала, раскладывая его по цвету и форме.</a:t>
            </a:r>
            <a:endParaRPr lang="ru-RU" sz="2000" b="1" dirty="0">
              <a:solidFill>
                <a:schemeClr val="accent2">
                  <a:lumMod val="50000"/>
                </a:schemeClr>
              </a:solidFill>
              <a:latin typeface="+mn-lt"/>
            </a:endParaRPr>
          </a:p>
        </p:txBody>
      </p:sp>
      <p:pic>
        <p:nvPicPr>
          <p:cNvPr id="5" name="Содержимое 4" descr="20180821_190312.jpg"/>
          <p:cNvPicPr>
            <a:picLocks noGrp="1" noChangeAspect="1"/>
          </p:cNvPicPr>
          <p:nvPr>
            <p:ph idx="1"/>
          </p:nvPr>
        </p:nvPicPr>
        <p:blipFill>
          <a:blip r:embed="rId2" cstate="print"/>
          <a:stretch>
            <a:fillRect/>
          </a:stretch>
        </p:blipFill>
        <p:spPr>
          <a:xfrm>
            <a:off x="251520" y="1844824"/>
            <a:ext cx="4584180" cy="4849547"/>
          </a:xfrm>
        </p:spPr>
      </p:pic>
      <p:pic>
        <p:nvPicPr>
          <p:cNvPr id="24579" name="Рисунок 32" descr="DSCN8853.JPG"/>
          <p:cNvPicPr>
            <a:picLocks noChangeAspect="1" noChangeArrowheads="1"/>
          </p:cNvPicPr>
          <p:nvPr/>
        </p:nvPicPr>
        <p:blipFill>
          <a:blip r:embed="rId3" cstate="print"/>
          <a:srcRect l="3532" t="11099" r="20522" b="5027"/>
          <a:stretch>
            <a:fillRect/>
          </a:stretch>
        </p:blipFill>
        <p:spPr bwMode="auto">
          <a:xfrm rot="-5400000">
            <a:off x="214677" y="225482"/>
            <a:ext cx="3168354" cy="3094669"/>
          </a:xfrm>
          <a:prstGeom prst="rect">
            <a:avLst/>
          </a:prstGeom>
          <a:noFill/>
          <a:ln w="38100">
            <a:solidFill>
              <a:schemeClr val="accent6">
                <a:lumMod val="75000"/>
              </a:schemeClr>
            </a:solidFill>
            <a:miter lim="800000"/>
            <a:headEnd/>
            <a:tailEnd/>
          </a:ln>
        </p:spPr>
      </p:pic>
      <p:sp>
        <p:nvSpPr>
          <p:cNvPr id="4" name="Овал 3"/>
          <p:cNvSpPr/>
          <p:nvPr/>
        </p:nvSpPr>
        <p:spPr>
          <a:xfrm>
            <a:off x="2267744" y="188640"/>
            <a:ext cx="2592288" cy="151216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b="1" dirty="0" smtClean="0">
                <a:solidFill>
                  <a:schemeClr val="accent2">
                    <a:lumMod val="50000"/>
                  </a:schemeClr>
                </a:solidFill>
              </a:rPr>
              <a:t>Продуктивная деятельность</a:t>
            </a:r>
            <a:endParaRPr lang="ru-RU" dirty="0">
              <a:solidFill>
                <a:schemeClr val="accent2">
                  <a:lumMod val="5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70922_134821.jpg"/>
          <p:cNvPicPr>
            <a:picLocks noGrp="1" noChangeAspect="1"/>
          </p:cNvPicPr>
          <p:nvPr>
            <p:ph idx="1"/>
          </p:nvPr>
        </p:nvPicPr>
        <p:blipFill>
          <a:blip r:embed="rId2" cstate="print"/>
          <a:srcRect l="26486" t="-1270"/>
          <a:stretch>
            <a:fillRect/>
          </a:stretch>
        </p:blipFill>
        <p:spPr>
          <a:xfrm rot="5400000">
            <a:off x="2929508" y="3703340"/>
            <a:ext cx="2996951" cy="2736304"/>
          </a:xfrm>
          <a:ln w="38100">
            <a:solidFill>
              <a:srgbClr val="7030A0"/>
            </a:solidFill>
          </a:ln>
        </p:spPr>
      </p:pic>
      <p:pic>
        <p:nvPicPr>
          <p:cNvPr id="19458" name="Picture 2" descr="C:\Users\1\Desktop\ФОТО ПРОЕКТ\ППРСреда2017\20171114_154851.jpg"/>
          <p:cNvPicPr>
            <a:picLocks noChangeAspect="1" noChangeArrowheads="1"/>
          </p:cNvPicPr>
          <p:nvPr/>
        </p:nvPicPr>
        <p:blipFill>
          <a:blip r:embed="rId3" cstate="print"/>
          <a:srcRect t="23810" r="-26" b="11905"/>
          <a:stretch>
            <a:fillRect/>
          </a:stretch>
        </p:blipFill>
        <p:spPr bwMode="auto">
          <a:xfrm rot="5400000" flipV="1">
            <a:off x="-876605" y="2684918"/>
            <a:ext cx="4992555" cy="2592288"/>
          </a:xfrm>
          <a:prstGeom prst="rect">
            <a:avLst/>
          </a:prstGeom>
          <a:noFill/>
          <a:ln w="38100">
            <a:solidFill>
              <a:srgbClr val="7030A0"/>
            </a:solidFill>
          </a:ln>
        </p:spPr>
      </p:pic>
      <p:pic>
        <p:nvPicPr>
          <p:cNvPr id="19459" name="Picture 3" descr="C:\Users\1\Desktop\ФОТО ПРОЕКТ\ППРСреда2017\20171114_153850.jpg"/>
          <p:cNvPicPr>
            <a:picLocks noChangeAspect="1" noChangeArrowheads="1"/>
          </p:cNvPicPr>
          <p:nvPr/>
        </p:nvPicPr>
        <p:blipFill>
          <a:blip r:embed="rId4" cstate="print"/>
          <a:srcRect t="17172" r="-3030" b="4040"/>
          <a:stretch>
            <a:fillRect/>
          </a:stretch>
        </p:blipFill>
        <p:spPr bwMode="auto">
          <a:xfrm>
            <a:off x="1907704" y="404664"/>
            <a:ext cx="4896544" cy="2808312"/>
          </a:xfrm>
          <a:prstGeom prst="rect">
            <a:avLst/>
          </a:prstGeom>
          <a:noFill/>
          <a:ln w="38100">
            <a:solidFill>
              <a:srgbClr val="7030A0"/>
            </a:solidFill>
          </a:ln>
        </p:spPr>
      </p:pic>
      <p:pic>
        <p:nvPicPr>
          <p:cNvPr id="19460" name="Picture 4" descr="C:\Users\1\Desktop\ФОТО ПРОЕКТ\ППРСреда2017\20171114_153901.jpg"/>
          <p:cNvPicPr>
            <a:picLocks noChangeAspect="1" noChangeArrowheads="1"/>
          </p:cNvPicPr>
          <p:nvPr/>
        </p:nvPicPr>
        <p:blipFill>
          <a:blip r:embed="rId5" cstate="print"/>
          <a:srcRect l="-1340" t="7325" r="3555"/>
          <a:stretch>
            <a:fillRect/>
          </a:stretch>
        </p:blipFill>
        <p:spPr bwMode="auto">
          <a:xfrm rot="5400000">
            <a:off x="4788024" y="2420888"/>
            <a:ext cx="5256584" cy="2952328"/>
          </a:xfrm>
          <a:prstGeom prst="rect">
            <a:avLst/>
          </a:prstGeom>
          <a:noFill/>
          <a:ln w="38100">
            <a:solidFill>
              <a:srgbClr val="7030A0"/>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3968" y="274638"/>
            <a:ext cx="4402832" cy="6322714"/>
          </a:xfrm>
        </p:spPr>
        <p:txBody>
          <a:bodyPr>
            <a:noAutofit/>
          </a:bodyPr>
          <a:lstStyle/>
          <a:p>
            <a:r>
              <a:rPr lang="ru-RU" sz="1800" b="1" dirty="0" smtClean="0">
                <a:solidFill>
                  <a:schemeClr val="accent2">
                    <a:lumMod val="50000"/>
                  </a:schemeClr>
                </a:solidFill>
              </a:rPr>
              <a:t>Размещение материала для познавательно-исследовательской деятельности должно быть мозаичным, в нескольких спокойных местах группового помещения, чтобы дети не мешали друг другу. Часть объектов для исследования в действии может быть стационарно расположена на специальном дидактическом столе (или паре обычных столиков, приспособленных для этой цели). Остальные объекты для исследования и образно-символический материал воспитатель располагает в поле зрения детей непосредственно перед началом их свободной деятельности. Целесообразно разделить весь материал на несколько функционально равнозначных комплектов и периодически в течение года менять их, чтобы вызывать волны интереса детей к новым или немного "подзабытым" материалам.</a:t>
            </a:r>
            <a:endParaRPr lang="ru-RU" sz="1800" b="1" dirty="0">
              <a:solidFill>
                <a:schemeClr val="accent2">
                  <a:lumMod val="50000"/>
                </a:schemeClr>
              </a:solidFill>
              <a:latin typeface="+mn-lt"/>
            </a:endParaRPr>
          </a:p>
        </p:txBody>
      </p:sp>
      <p:sp>
        <p:nvSpPr>
          <p:cNvPr id="4" name="Овал 3"/>
          <p:cNvSpPr/>
          <p:nvPr/>
        </p:nvSpPr>
        <p:spPr>
          <a:xfrm>
            <a:off x="1187624" y="260648"/>
            <a:ext cx="3024336" cy="158417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b="1" dirty="0" smtClean="0">
                <a:solidFill>
                  <a:schemeClr val="accent2">
                    <a:lumMod val="50000"/>
                  </a:schemeClr>
                </a:solidFill>
              </a:rPr>
              <a:t>Познавательно-исследовательская деятельность</a:t>
            </a:r>
            <a:endParaRPr lang="ru-RU" dirty="0">
              <a:solidFill>
                <a:schemeClr val="accent2">
                  <a:lumMod val="50000"/>
                </a:schemeClr>
              </a:solidFill>
            </a:endParaRPr>
          </a:p>
        </p:txBody>
      </p:sp>
      <p:pic>
        <p:nvPicPr>
          <p:cNvPr id="23554" name="Рисунок 27" descr="DSCN9329"/>
          <p:cNvPicPr>
            <a:picLocks noChangeAspect="1" noChangeArrowheads="1"/>
          </p:cNvPicPr>
          <p:nvPr/>
        </p:nvPicPr>
        <p:blipFill>
          <a:blip r:embed="rId2" cstate="print"/>
          <a:srcRect l="6654"/>
          <a:stretch>
            <a:fillRect/>
          </a:stretch>
        </p:blipFill>
        <p:spPr bwMode="auto">
          <a:xfrm>
            <a:off x="179512" y="1844824"/>
            <a:ext cx="4104456" cy="4621553"/>
          </a:xfrm>
          <a:prstGeom prst="rect">
            <a:avLst/>
          </a:prstGeom>
          <a:noFill/>
          <a:ln w="38100">
            <a:solidFill>
              <a:srgbClr val="00B0F0"/>
            </a:solid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71114_153801.jpg"/>
          <p:cNvPicPr>
            <a:picLocks noGrp="1" noChangeAspect="1"/>
          </p:cNvPicPr>
          <p:nvPr>
            <p:ph idx="1"/>
          </p:nvPr>
        </p:nvPicPr>
        <p:blipFill>
          <a:blip r:embed="rId2" cstate="print"/>
          <a:srcRect t="13308"/>
          <a:stretch>
            <a:fillRect/>
          </a:stretch>
        </p:blipFill>
        <p:spPr>
          <a:xfrm>
            <a:off x="5004048" y="4077072"/>
            <a:ext cx="3816424" cy="2481388"/>
          </a:xfrm>
          <a:ln w="57150">
            <a:solidFill>
              <a:schemeClr val="tx2">
                <a:lumMod val="60000"/>
                <a:lumOff val="40000"/>
              </a:schemeClr>
            </a:solidFill>
          </a:ln>
        </p:spPr>
      </p:pic>
      <p:pic>
        <p:nvPicPr>
          <p:cNvPr id="20482" name="Picture 2" descr="C:\Users\1\Desktop\ФОТО ПРОЕКТ\ППРСреда2017\20171114_153848.jpg"/>
          <p:cNvPicPr>
            <a:picLocks noChangeAspect="1" noChangeArrowheads="1"/>
          </p:cNvPicPr>
          <p:nvPr/>
        </p:nvPicPr>
        <p:blipFill>
          <a:blip r:embed="rId3" cstate="print"/>
          <a:srcRect t="19149" r="1064" b="25532"/>
          <a:stretch>
            <a:fillRect/>
          </a:stretch>
        </p:blipFill>
        <p:spPr bwMode="auto">
          <a:xfrm>
            <a:off x="395536" y="260648"/>
            <a:ext cx="4464496" cy="1872208"/>
          </a:xfrm>
          <a:prstGeom prst="rect">
            <a:avLst/>
          </a:prstGeom>
          <a:noFill/>
          <a:ln w="57150">
            <a:solidFill>
              <a:schemeClr val="tx2">
                <a:lumMod val="60000"/>
                <a:lumOff val="40000"/>
              </a:schemeClr>
            </a:solidFill>
          </a:ln>
        </p:spPr>
      </p:pic>
      <p:pic>
        <p:nvPicPr>
          <p:cNvPr id="20483" name="Picture 3" descr="C:\Users\1\Desktop\ФОТО ПРОЕКТ\МИКРОСКОПЫ-ЭКСПЕРИМЕНТЫ\20180821_184209.jpg"/>
          <p:cNvPicPr>
            <a:picLocks noChangeAspect="1" noChangeArrowheads="1"/>
          </p:cNvPicPr>
          <p:nvPr/>
        </p:nvPicPr>
        <p:blipFill>
          <a:blip r:embed="rId4" cstate="print"/>
          <a:srcRect/>
          <a:stretch>
            <a:fillRect/>
          </a:stretch>
        </p:blipFill>
        <p:spPr bwMode="auto">
          <a:xfrm>
            <a:off x="395536" y="2348880"/>
            <a:ext cx="4509120" cy="4509120"/>
          </a:xfrm>
          <a:prstGeom prst="rect">
            <a:avLst/>
          </a:prstGeom>
          <a:noFill/>
        </p:spPr>
      </p:pic>
      <p:pic>
        <p:nvPicPr>
          <p:cNvPr id="20484" name="Picture 4" descr="C:\Users\1\Desktop\ФОТО ПРОЕКТ\МИКРОСКОПЫ-ЭКСПЕРИМЕНТЫ\1543089067143.jpg"/>
          <p:cNvPicPr>
            <a:picLocks noChangeAspect="1" noChangeArrowheads="1"/>
          </p:cNvPicPr>
          <p:nvPr/>
        </p:nvPicPr>
        <p:blipFill>
          <a:blip r:embed="rId5" cstate="print"/>
          <a:srcRect/>
          <a:stretch>
            <a:fillRect/>
          </a:stretch>
        </p:blipFill>
        <p:spPr bwMode="auto">
          <a:xfrm>
            <a:off x="5076056" y="260648"/>
            <a:ext cx="3744416" cy="374441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60032" y="188640"/>
            <a:ext cx="3898776" cy="6336704"/>
          </a:xfrm>
        </p:spPr>
        <p:txBody>
          <a:bodyPr>
            <a:noAutofit/>
          </a:bodyPr>
          <a:lstStyle/>
          <a:p>
            <a:r>
              <a:rPr lang="ru-RU" sz="1800" b="1" dirty="0" smtClean="0">
                <a:solidFill>
                  <a:schemeClr val="accent2">
                    <a:lumMod val="50000"/>
                  </a:schemeClr>
                </a:solidFill>
                <a:latin typeface="+mn-lt"/>
              </a:rPr>
              <a:t>Для хранения физкультурных пособий в групповых комнатах может быть использована секционная мебель с выдвижными ящиками или тележка "Физкультурный уголок". У детей второй младшей группы быстро падает интерес к одному и тому же пособию, поэтому советуем постоянно его обновлять (перестановка его с одного места на другое, внесение нового пособия.</a:t>
            </a:r>
            <a:br>
              <a:rPr lang="ru-RU" sz="1800" b="1" dirty="0" smtClean="0">
                <a:solidFill>
                  <a:schemeClr val="accent2">
                    <a:lumMod val="50000"/>
                  </a:schemeClr>
                </a:solidFill>
                <a:latin typeface="+mn-lt"/>
              </a:rPr>
            </a:br>
            <a:r>
              <a:rPr lang="ru-RU" sz="1800" b="1" dirty="0" smtClean="0">
                <a:solidFill>
                  <a:schemeClr val="accent2">
                    <a:lumMod val="50000"/>
                  </a:schemeClr>
                </a:solidFill>
                <a:latin typeface="+mn-lt"/>
              </a:rPr>
              <a:t>Крупное оборудование требует много места, поэтому его лучше расставить вдоль стен.</a:t>
            </a:r>
            <a:br>
              <a:rPr lang="ru-RU" sz="1800" b="1" dirty="0" smtClean="0">
                <a:solidFill>
                  <a:schemeClr val="accent2">
                    <a:lumMod val="50000"/>
                  </a:schemeClr>
                </a:solidFill>
                <a:latin typeface="+mn-lt"/>
              </a:rPr>
            </a:br>
            <a:r>
              <a:rPr lang="ru-RU" sz="1800" b="1" dirty="0" smtClean="0">
                <a:solidFill>
                  <a:schemeClr val="accent2">
                    <a:lumMod val="50000"/>
                  </a:schemeClr>
                </a:solidFill>
                <a:latin typeface="+mn-lt"/>
              </a:rPr>
              <a:t>Мелкое физкультурное оборудование (массажные мячи, шарики, мешочки, флажки, резиновые кольца и др.) следует держать в корзинах или открытых ящиках таким образом, чтобы дети могли им свободно пользоваться.</a:t>
            </a:r>
            <a:endParaRPr lang="ru-RU" sz="1800" b="1" dirty="0">
              <a:solidFill>
                <a:schemeClr val="accent2">
                  <a:lumMod val="50000"/>
                </a:schemeClr>
              </a:solidFill>
              <a:latin typeface="+mn-lt"/>
            </a:endParaRPr>
          </a:p>
        </p:txBody>
      </p:sp>
      <p:sp>
        <p:nvSpPr>
          <p:cNvPr id="4" name="Овал 3"/>
          <p:cNvSpPr/>
          <p:nvPr/>
        </p:nvSpPr>
        <p:spPr>
          <a:xfrm>
            <a:off x="1547664" y="260648"/>
            <a:ext cx="2808312" cy="151216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accent2">
                    <a:lumMod val="50000"/>
                  </a:schemeClr>
                </a:solidFill>
              </a:rPr>
              <a:t>Двигательная активность</a:t>
            </a:r>
            <a:endParaRPr lang="ru-RU" dirty="0">
              <a:solidFill>
                <a:schemeClr val="accent2">
                  <a:lumMod val="50000"/>
                </a:schemeClr>
              </a:solidFill>
            </a:endParaRPr>
          </a:p>
        </p:txBody>
      </p:sp>
      <p:pic>
        <p:nvPicPr>
          <p:cNvPr id="21506" name="Picture 2" descr="C:\Users\1\Desktop\ФОТО ПРОЕКТ\ФИЗРА\20180823_222508.jpg"/>
          <p:cNvPicPr>
            <a:picLocks noChangeAspect="1" noChangeArrowheads="1"/>
          </p:cNvPicPr>
          <p:nvPr/>
        </p:nvPicPr>
        <p:blipFill>
          <a:blip r:embed="rId2" cstate="print"/>
          <a:srcRect/>
          <a:stretch>
            <a:fillRect/>
          </a:stretch>
        </p:blipFill>
        <p:spPr bwMode="auto">
          <a:xfrm>
            <a:off x="251520" y="1844824"/>
            <a:ext cx="4463576" cy="446357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20180903_114015.jpg"/>
          <p:cNvPicPr>
            <a:picLocks noGrp="1" noChangeAspect="1"/>
          </p:cNvPicPr>
          <p:nvPr>
            <p:ph idx="1"/>
          </p:nvPr>
        </p:nvPicPr>
        <p:blipFill>
          <a:blip r:embed="rId2" cstate="print"/>
          <a:srcRect t="17912" r="-4583" b="7879"/>
          <a:stretch>
            <a:fillRect/>
          </a:stretch>
        </p:blipFill>
        <p:spPr>
          <a:xfrm>
            <a:off x="5076056" y="4509120"/>
            <a:ext cx="3923928" cy="2088232"/>
          </a:xfrm>
          <a:ln w="38100">
            <a:solidFill>
              <a:srgbClr val="FFFF00"/>
            </a:solidFill>
          </a:ln>
        </p:spPr>
      </p:pic>
      <p:pic>
        <p:nvPicPr>
          <p:cNvPr id="22530" name="Рисунок 22" descr="DSCN8847.JPG"/>
          <p:cNvPicPr>
            <a:picLocks noChangeAspect="1" noChangeArrowheads="1"/>
          </p:cNvPicPr>
          <p:nvPr/>
        </p:nvPicPr>
        <p:blipFill>
          <a:blip r:embed="rId3" cstate="print"/>
          <a:srcRect r="7500" b="-755"/>
          <a:stretch>
            <a:fillRect/>
          </a:stretch>
        </p:blipFill>
        <p:spPr bwMode="auto">
          <a:xfrm rot="-5400000">
            <a:off x="-72515" y="872715"/>
            <a:ext cx="5328592" cy="4104457"/>
          </a:xfrm>
          <a:prstGeom prst="rect">
            <a:avLst/>
          </a:prstGeom>
          <a:noFill/>
          <a:ln w="38100">
            <a:solidFill>
              <a:srgbClr val="FFFF00"/>
            </a:solidFill>
            <a:miter lim="800000"/>
            <a:headEnd/>
            <a:tailEnd/>
          </a:ln>
        </p:spPr>
      </p:pic>
      <p:pic>
        <p:nvPicPr>
          <p:cNvPr id="22531" name="Рисунок 18" descr="DSCN8851"/>
          <p:cNvPicPr>
            <a:picLocks noChangeAspect="1" noChangeArrowheads="1"/>
          </p:cNvPicPr>
          <p:nvPr/>
        </p:nvPicPr>
        <p:blipFill>
          <a:blip r:embed="rId4" cstate="print"/>
          <a:srcRect l="13683" r="14099"/>
          <a:stretch>
            <a:fillRect/>
          </a:stretch>
        </p:blipFill>
        <p:spPr bwMode="auto">
          <a:xfrm>
            <a:off x="5157176" y="404664"/>
            <a:ext cx="3450086" cy="3888432"/>
          </a:xfrm>
          <a:prstGeom prst="rect">
            <a:avLst/>
          </a:prstGeom>
          <a:noFill/>
          <a:ln w="38100">
            <a:solidFill>
              <a:srgbClr val="FFFF00"/>
            </a:solidFill>
            <a:miter lim="800000"/>
            <a:headEnd/>
            <a:tailEnd/>
          </a:ln>
        </p:spPr>
      </p:pic>
      <p:pic>
        <p:nvPicPr>
          <p:cNvPr id="22532" name="Рисунок 38" descr="DSCN9218"/>
          <p:cNvPicPr>
            <a:picLocks noChangeAspect="1" noChangeArrowheads="1"/>
          </p:cNvPicPr>
          <p:nvPr/>
        </p:nvPicPr>
        <p:blipFill>
          <a:blip r:embed="rId5" cstate="print"/>
          <a:srcRect t="14349" r="-1091"/>
          <a:stretch>
            <a:fillRect/>
          </a:stretch>
        </p:blipFill>
        <p:spPr bwMode="auto">
          <a:xfrm>
            <a:off x="1331640" y="4509120"/>
            <a:ext cx="3384376" cy="2149153"/>
          </a:xfrm>
          <a:prstGeom prst="rect">
            <a:avLst/>
          </a:prstGeom>
          <a:noFill/>
          <a:ln w="38100">
            <a:solidFill>
              <a:srgbClr val="FFFF00"/>
            </a:solid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920880" cy="6394722"/>
          </a:xfrm>
        </p:spPr>
        <p:txBody>
          <a:bodyPr>
            <a:normAutofit fontScale="90000"/>
          </a:bodyPr>
          <a:lstStyle/>
          <a:p>
            <a:r>
              <a:rPr lang="ru-RU" sz="1800" b="1" dirty="0" smtClean="0"/>
              <a:t/>
            </a:r>
            <a:br>
              <a:rPr lang="ru-RU" sz="1800" b="1" dirty="0" smtClean="0"/>
            </a:br>
            <a:r>
              <a:rPr lang="ru-RU" sz="2000" b="1" dirty="0" smtClean="0">
                <a:solidFill>
                  <a:schemeClr val="accent2">
                    <a:lumMod val="50000"/>
                  </a:schemeClr>
                </a:solidFill>
                <a:latin typeface="+mn-lt"/>
              </a:rPr>
              <a:t>Современный детский сад – это место, где ребенок получает опыт эмоционально–практического взаимодействия с взрослыми и сверстниками в наиболее значимых для его развития сферах жизни. Среда, окружающая детей в детском саду, должна обеспечивать безопасность их жизни, способствовать укреплению здоровья и закаливанию организма каждого из них. </a:t>
            </a:r>
            <a:br>
              <a:rPr lang="ru-RU" sz="2000" b="1" dirty="0" smtClean="0">
                <a:solidFill>
                  <a:schemeClr val="accent2">
                    <a:lumMod val="50000"/>
                  </a:schemeClr>
                </a:solidFill>
                <a:latin typeface="+mn-lt"/>
              </a:rPr>
            </a:br>
            <a:r>
              <a:rPr lang="ru-RU" sz="2000" b="1" dirty="0" smtClean="0">
                <a:solidFill>
                  <a:schemeClr val="accent2">
                    <a:lumMod val="50000"/>
                  </a:schemeClr>
                </a:solidFill>
              </a:rPr>
              <a:t>Проблема организации развивающей предметно – пространственной среды в дошкольном учреждении неоднократно выступала предметом исследования специалистов в разных областях знаний. Правильно созданная предметно–пространственная среда обладает большим потенциалом для гармоничного и здорового развития ребенка и его творческих способностей. Развивающая предметно - пространственная среда в детском саду предполагает специально созданные условия, такие, которые необходимы для полноценного проживания ребенком дошкольного детства.</a:t>
            </a:r>
            <a:r>
              <a:rPr lang="ru-RU" sz="1800" dirty="0" smtClean="0"/>
              <a:t> </a:t>
            </a:r>
            <a:br>
              <a:rPr lang="ru-RU" sz="1800" dirty="0" smtClean="0"/>
            </a:br>
            <a:r>
              <a:rPr lang="ru-RU" sz="2000" b="1" dirty="0" smtClean="0">
                <a:solidFill>
                  <a:schemeClr val="accent2">
                    <a:lumMod val="50000"/>
                  </a:schemeClr>
                </a:solidFill>
              </a:rPr>
              <a:t>Вопрос создания развивающей предметно–пространственной среды (РППС) на сегодняшний день стоит особо актуально. Это связано сведением Федерального государственного образовательного стандарта дошкольного образования. Новые стандарты к дошкольному образованию определяют социально–коммуникативное развитие ребенка как способность устанавливать и поддерживать необходимые контакты с другими людьми. </a:t>
            </a:r>
            <a:endParaRPr lang="ru-RU" sz="2000"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07904" y="274638"/>
            <a:ext cx="5256584" cy="6178698"/>
          </a:xfrm>
        </p:spPr>
        <p:txBody>
          <a:bodyPr>
            <a:noAutofit/>
          </a:bodyPr>
          <a:lstStyle/>
          <a:p>
            <a:r>
              <a:rPr lang="ru-RU" sz="1800" b="1" dirty="0" smtClean="0">
                <a:solidFill>
                  <a:schemeClr val="accent2">
                    <a:lumMod val="50000"/>
                  </a:schemeClr>
                </a:solidFill>
                <a:latin typeface="+mn-lt"/>
              </a:rPr>
              <a:t>В дошкольном учреждении обстановка всех помещений служит одной задаче – воспитанию и развитию ребенка в коллективе. Создание такой благоприятной обстановки – большое искусство, включающее в себя разумную и красивую организацию пространства и его элементов.</a:t>
            </a:r>
            <a:br>
              <a:rPr lang="ru-RU" sz="1800" b="1" dirty="0" smtClean="0">
                <a:solidFill>
                  <a:schemeClr val="accent2">
                    <a:lumMod val="50000"/>
                  </a:schemeClr>
                </a:solidFill>
                <a:latin typeface="+mn-lt"/>
              </a:rPr>
            </a:br>
            <a:r>
              <a:rPr lang="ru-RU" sz="1800" b="1" dirty="0" smtClean="0">
                <a:solidFill>
                  <a:schemeClr val="accent2">
                    <a:lumMod val="50000"/>
                  </a:schemeClr>
                </a:solidFill>
              </a:rPr>
              <a:t> Практическая, продуманная реализация развивающей функции среды ставит педагога перед необходимостью постоянно импровизировать и в непосредственной педагогической деятельности, и в опосредованной. </a:t>
            </a:r>
            <a:br>
              <a:rPr lang="ru-RU" sz="1800" b="1" dirty="0" smtClean="0">
                <a:solidFill>
                  <a:schemeClr val="accent2">
                    <a:lumMod val="50000"/>
                  </a:schemeClr>
                </a:solidFill>
              </a:rPr>
            </a:br>
            <a:r>
              <a:rPr lang="ru-RU" sz="1800" b="1" dirty="0" smtClean="0">
                <a:solidFill>
                  <a:schemeClr val="accent2">
                    <a:lumMod val="50000"/>
                  </a:schemeClr>
                </a:solidFill>
              </a:rPr>
              <a:t> Развивающая предметно-пространственная среда позволяет ребенку заниматься деятельностью и самостоятельно, без помощи взрослого, насколько позволяют им их умения и навыки, а также предложенные материалы. </a:t>
            </a:r>
            <a:br>
              <a:rPr lang="ru-RU" sz="1800" b="1" dirty="0" smtClean="0">
                <a:solidFill>
                  <a:schemeClr val="accent2">
                    <a:lumMod val="50000"/>
                  </a:schemeClr>
                </a:solidFill>
              </a:rPr>
            </a:br>
            <a:r>
              <a:rPr lang="ru-RU" sz="1800" b="1" dirty="0" smtClean="0">
                <a:solidFill>
                  <a:schemeClr val="accent2">
                    <a:lumMod val="50000"/>
                  </a:schemeClr>
                </a:solidFill>
              </a:rPr>
              <a:t> Одними занятиями развивать ребенка невозможно, поэтому и возникает необходимость создания развивающей среды, способной помочь ребенку в его развитии и саморазвитии. </a:t>
            </a:r>
            <a:endParaRPr lang="ru-RU" sz="1800" b="1" dirty="0">
              <a:solidFill>
                <a:schemeClr val="accent2">
                  <a:lumMod val="50000"/>
                </a:schemeClr>
              </a:solidFill>
              <a:latin typeface="+mn-lt"/>
            </a:endParaRPr>
          </a:p>
        </p:txBody>
      </p:sp>
      <p:pic>
        <p:nvPicPr>
          <p:cNvPr id="4" name="Содержимое 3" descr="20171013_171329.jpg"/>
          <p:cNvPicPr>
            <a:picLocks noGrp="1" noChangeAspect="1"/>
          </p:cNvPicPr>
          <p:nvPr>
            <p:ph idx="1"/>
          </p:nvPr>
        </p:nvPicPr>
        <p:blipFill>
          <a:blip r:embed="rId2" cstate="print"/>
          <a:stretch>
            <a:fillRect/>
          </a:stretch>
        </p:blipFill>
        <p:spPr>
          <a:xfrm>
            <a:off x="251520" y="4221088"/>
            <a:ext cx="3384375" cy="2257878"/>
          </a:xfrm>
          <a:ln w="38100">
            <a:solidFill>
              <a:srgbClr val="00B050"/>
            </a:solidFill>
          </a:ln>
        </p:spPr>
      </p:pic>
      <p:pic>
        <p:nvPicPr>
          <p:cNvPr id="25602" name="Рисунок 3" descr="DSCN9328"/>
          <p:cNvPicPr>
            <a:picLocks noChangeAspect="1" noChangeArrowheads="1"/>
          </p:cNvPicPr>
          <p:nvPr/>
        </p:nvPicPr>
        <p:blipFill>
          <a:blip r:embed="rId3" cstate="print"/>
          <a:srcRect/>
          <a:stretch>
            <a:fillRect/>
          </a:stretch>
        </p:blipFill>
        <p:spPr bwMode="auto">
          <a:xfrm>
            <a:off x="251520" y="476672"/>
            <a:ext cx="3387700" cy="3597248"/>
          </a:xfrm>
          <a:prstGeom prst="rect">
            <a:avLst/>
          </a:prstGeom>
          <a:noFill/>
          <a:ln w="38100">
            <a:solidFill>
              <a:srgbClr val="00B050"/>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24744"/>
            <a:ext cx="8424936" cy="5733256"/>
          </a:xfrm>
        </p:spPr>
        <p:txBody>
          <a:bodyPr>
            <a:normAutofit fontScale="90000"/>
          </a:bodyPr>
          <a:lstStyle/>
          <a:p>
            <a:r>
              <a:rPr lang="ru-RU" sz="2000" b="1" dirty="0" smtClean="0">
                <a:solidFill>
                  <a:schemeClr val="accent2">
                    <a:lumMod val="50000"/>
                  </a:schemeClr>
                </a:solidFill>
              </a:rPr>
              <a:t>Младший возраст – важнейший этап в развитии ребенка. Именно в этот период происходит его переход к новым отношениям с взрослыми, сверстниками и с предметным миром.</a:t>
            </a:r>
            <a:br>
              <a:rPr lang="ru-RU" sz="2000" b="1" dirty="0" smtClean="0">
                <a:solidFill>
                  <a:schemeClr val="accent2">
                    <a:lumMod val="50000"/>
                  </a:schemeClr>
                </a:solidFill>
              </a:rPr>
            </a:br>
            <a:r>
              <a:rPr lang="ru-RU" sz="2000" b="1" dirty="0" smtClean="0">
                <a:solidFill>
                  <a:schemeClr val="accent2">
                    <a:lumMod val="50000"/>
                  </a:schemeClr>
                </a:solidFill>
              </a:rPr>
              <a:t> Создавая проект развивающей предметно-пространственной среды группы, были учтены следующие принципы и требования к  её построению</a:t>
            </a:r>
            <a:r>
              <a:rPr lang="ru-RU" sz="2000" b="1" u="sng" smtClean="0">
                <a:solidFill>
                  <a:schemeClr val="accent2">
                    <a:lumMod val="50000"/>
                  </a:schemeClr>
                </a:solidFill>
              </a:rPr>
              <a:t>:  </a:t>
            </a:r>
            <a:r>
              <a:rPr lang="ru-RU" sz="2000" b="1" u="sng" smtClean="0">
                <a:solidFill>
                  <a:schemeClr val="accent2">
                    <a:lumMod val="50000"/>
                  </a:schemeClr>
                </a:solidFill>
              </a:rPr>
              <a:t/>
            </a:r>
            <a:br>
              <a:rPr lang="ru-RU" sz="2000" b="1" u="sng" smtClean="0">
                <a:solidFill>
                  <a:schemeClr val="accent2">
                    <a:lumMod val="50000"/>
                  </a:schemeClr>
                </a:solidFill>
              </a:rPr>
            </a:br>
            <a:r>
              <a:rPr lang="ru-RU" sz="2000" b="1" u="sng" smtClean="0">
                <a:solidFill>
                  <a:schemeClr val="accent2">
                    <a:lumMod val="50000"/>
                  </a:schemeClr>
                </a:solidFill>
              </a:rPr>
              <a:t>  </a:t>
            </a:r>
            <a:r>
              <a:rPr lang="ru-RU" sz="2000" b="1" u="sng" dirty="0" smtClean="0">
                <a:solidFill>
                  <a:schemeClr val="accent2">
                    <a:lumMod val="50000"/>
                  </a:schemeClr>
                </a:solidFill>
              </a:rPr>
              <a:t>-информативность -вариативность;  -</a:t>
            </a:r>
            <a:r>
              <a:rPr lang="ru-RU" sz="2000" b="1" u="sng" dirty="0" err="1" smtClean="0">
                <a:solidFill>
                  <a:schemeClr val="accent2">
                    <a:lumMod val="50000"/>
                  </a:schemeClr>
                </a:solidFill>
              </a:rPr>
              <a:t>полифункциональность</a:t>
            </a:r>
            <a:r>
              <a:rPr lang="ru-RU" sz="2000" b="1" u="sng" dirty="0" smtClean="0">
                <a:solidFill>
                  <a:schemeClr val="accent2">
                    <a:lumMod val="50000"/>
                  </a:schemeClr>
                </a:solidFill>
              </a:rPr>
              <a:t> ;  -</a:t>
            </a:r>
            <a:r>
              <a:rPr lang="ru-RU" sz="2000" b="1" u="sng" dirty="0" err="1" smtClean="0">
                <a:solidFill>
                  <a:schemeClr val="accent2">
                    <a:lumMod val="50000"/>
                  </a:schemeClr>
                </a:solidFill>
              </a:rPr>
              <a:t>интегративность</a:t>
            </a:r>
            <a:r>
              <a:rPr lang="ru-RU" sz="2000" b="1" u="sng" dirty="0" smtClean="0">
                <a:solidFill>
                  <a:schemeClr val="accent2">
                    <a:lumMod val="50000"/>
                  </a:schemeClr>
                </a:solidFill>
              </a:rPr>
              <a:t> образовательных областей ;  -</a:t>
            </a:r>
            <a:r>
              <a:rPr lang="ru-RU" sz="2000" b="1" u="sng" dirty="0" err="1" smtClean="0">
                <a:solidFill>
                  <a:schemeClr val="accent2">
                    <a:lumMod val="50000"/>
                  </a:schemeClr>
                </a:solidFill>
              </a:rPr>
              <a:t>трансформируемость</a:t>
            </a:r>
            <a:r>
              <a:rPr lang="ru-RU" sz="2000" b="1" u="sng" dirty="0" smtClean="0">
                <a:solidFill>
                  <a:schemeClr val="accent2">
                    <a:lumMod val="50000"/>
                  </a:schemeClr>
                </a:solidFill>
              </a:rPr>
              <a:t> ;  -стабильность и динамичность;   -комплексирование и гибкое зонирование; -педагогическая целесообразность</a:t>
            </a:r>
            <a:r>
              <a:rPr lang="ru-RU" sz="2000" b="1" dirty="0" smtClean="0">
                <a:solidFill>
                  <a:schemeClr val="accent2">
                    <a:lumMod val="50000"/>
                  </a:schemeClr>
                </a:solidFill>
              </a:rPr>
              <a:t>, позволяющая предусмотреть необходимость и достаточность наполнения предметно-развивающей среды, а также обеспечить возможность самовыражения воспитанников, </a:t>
            </a:r>
            <a:r>
              <a:rPr lang="ru-RU" sz="2000" b="1" u="sng" dirty="0" smtClean="0">
                <a:solidFill>
                  <a:schemeClr val="accent2">
                    <a:lumMod val="50000"/>
                  </a:schemeClr>
                </a:solidFill>
              </a:rPr>
              <a:t>индивидуальную комфортность и эмоциональное благополучие каждого ребенка, с учетом поло ролевой специфики</a:t>
            </a:r>
            <a:r>
              <a:rPr lang="ru-RU" sz="2000" b="1" dirty="0" smtClean="0">
                <a:solidFill>
                  <a:schemeClr val="accent2">
                    <a:lumMod val="50000"/>
                  </a:schemeClr>
                </a:solidFill>
              </a:rPr>
              <a:t>; </a:t>
            </a:r>
            <a:br>
              <a:rPr lang="ru-RU" sz="2000" b="1" dirty="0" smtClean="0">
                <a:solidFill>
                  <a:schemeClr val="accent2">
                    <a:lumMod val="50000"/>
                  </a:schemeClr>
                </a:solidFill>
              </a:rPr>
            </a:br>
            <a:r>
              <a:rPr lang="ru-RU" sz="2000" b="1" dirty="0" smtClean="0">
                <a:solidFill>
                  <a:schemeClr val="accent2">
                    <a:lumMod val="50000"/>
                  </a:schemeClr>
                </a:solidFill>
              </a:rPr>
              <a:t>Построение развивающей среды с учетом перечисленных выше принципов обеспечивает воспитанникам чувство психологической защищенности, помогает формированию личности, развитию способностей, овладению разными способами деятельности. Такая среда вызывает у детей чувство радости, эмоционально положительное отношение к детскому саду, желание посещать его, обогащает новыми впечатлениями и знаниями, побуждает к активной творческой деятельности, способствует интеллектуальному развитию.</a:t>
            </a:r>
            <a:r>
              <a:rPr lang="ru-RU" sz="1800" dirty="0" smtClean="0"/>
              <a:t/>
            </a:r>
            <a:br>
              <a:rPr lang="ru-RU" sz="1800" dirty="0" smtClean="0"/>
            </a:br>
            <a:endParaRPr lang="ru-RU" sz="1800" dirty="0"/>
          </a:p>
        </p:txBody>
      </p:sp>
      <p:pic>
        <p:nvPicPr>
          <p:cNvPr id="4" name="Содержимое 3" descr="1537703001405.jpg"/>
          <p:cNvPicPr>
            <a:picLocks noGrp="1" noChangeAspect="1"/>
          </p:cNvPicPr>
          <p:nvPr>
            <p:ph idx="1"/>
          </p:nvPr>
        </p:nvPicPr>
        <p:blipFill>
          <a:blip r:embed="rId2" cstate="print"/>
          <a:srcRect r="-1786" b="64583"/>
          <a:stretch>
            <a:fillRect/>
          </a:stretch>
        </p:blipFill>
        <p:spPr>
          <a:xfrm>
            <a:off x="2123728" y="0"/>
            <a:ext cx="7182798" cy="1008112"/>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47864" y="274638"/>
            <a:ext cx="3240360" cy="1143000"/>
          </a:xfrm>
          <a:ln w="38100">
            <a:solidFill>
              <a:srgbClr val="00B050"/>
            </a:solidFill>
          </a:ln>
        </p:spPr>
        <p:txBody>
          <a:bodyPr>
            <a:normAutofit/>
          </a:bodyPr>
          <a:lstStyle/>
          <a:p>
            <a:r>
              <a:rPr lang="ru-RU" sz="2800" b="1" dirty="0" smtClean="0">
                <a:solidFill>
                  <a:srgbClr val="C00000"/>
                </a:solidFill>
              </a:rPr>
              <a:t>Спасибо за</a:t>
            </a:r>
            <a:br>
              <a:rPr lang="ru-RU" sz="2800" b="1" dirty="0" smtClean="0">
                <a:solidFill>
                  <a:srgbClr val="C00000"/>
                </a:solidFill>
              </a:rPr>
            </a:br>
            <a:r>
              <a:rPr lang="ru-RU" sz="2800" b="1" dirty="0" smtClean="0">
                <a:solidFill>
                  <a:srgbClr val="C00000"/>
                </a:solidFill>
              </a:rPr>
              <a:t> внимание!</a:t>
            </a:r>
            <a:endParaRPr lang="ru-RU" sz="2800" b="1" dirty="0">
              <a:solidFill>
                <a:srgbClr val="C00000"/>
              </a:solidFill>
            </a:endParaRPr>
          </a:p>
        </p:txBody>
      </p:sp>
      <p:pic>
        <p:nvPicPr>
          <p:cNvPr id="1026" name="Рисунок 7" descr="DSCN8842.JPG"/>
          <p:cNvPicPr>
            <a:picLocks noChangeAspect="1" noChangeArrowheads="1"/>
          </p:cNvPicPr>
          <p:nvPr/>
        </p:nvPicPr>
        <p:blipFill>
          <a:blip r:embed="rId2" cstate="print"/>
          <a:srcRect/>
          <a:stretch>
            <a:fillRect/>
          </a:stretch>
        </p:blipFill>
        <p:spPr bwMode="auto">
          <a:xfrm>
            <a:off x="323528" y="332656"/>
            <a:ext cx="3059832" cy="2709100"/>
          </a:xfrm>
          <a:prstGeom prst="rect">
            <a:avLst/>
          </a:prstGeom>
          <a:noFill/>
          <a:ln w="38100">
            <a:solidFill>
              <a:srgbClr val="00B050"/>
            </a:solidFill>
            <a:miter lim="800000"/>
            <a:headEnd/>
            <a:tailEnd/>
          </a:ln>
        </p:spPr>
      </p:pic>
      <p:pic>
        <p:nvPicPr>
          <p:cNvPr id="1029" name="Рисунок 19" descr="DSCN8826"/>
          <p:cNvPicPr>
            <a:picLocks noChangeAspect="1" noChangeArrowheads="1"/>
          </p:cNvPicPr>
          <p:nvPr/>
        </p:nvPicPr>
        <p:blipFill>
          <a:blip r:embed="rId3" cstate="print"/>
          <a:srcRect l="8303" r="12223" b="18738"/>
          <a:stretch>
            <a:fillRect/>
          </a:stretch>
        </p:blipFill>
        <p:spPr bwMode="auto">
          <a:xfrm>
            <a:off x="3563888" y="1772816"/>
            <a:ext cx="4824536" cy="3168352"/>
          </a:xfrm>
          <a:prstGeom prst="rect">
            <a:avLst/>
          </a:prstGeom>
          <a:noFill/>
          <a:ln w="38100">
            <a:solidFill>
              <a:srgbClr val="00B050"/>
            </a:solidFill>
            <a:miter lim="800000"/>
            <a:headEnd/>
            <a:tailEnd/>
          </a:ln>
        </p:spPr>
      </p:pic>
      <p:pic>
        <p:nvPicPr>
          <p:cNvPr id="1030" name="Рисунок 23" descr="DSCN8852.JPG"/>
          <p:cNvPicPr>
            <a:picLocks noChangeAspect="1" noChangeArrowheads="1"/>
          </p:cNvPicPr>
          <p:nvPr/>
        </p:nvPicPr>
        <p:blipFill>
          <a:blip r:embed="rId4" cstate="print"/>
          <a:srcRect l="4618" t="14380" r="10598" b="11349"/>
          <a:stretch>
            <a:fillRect/>
          </a:stretch>
        </p:blipFill>
        <p:spPr bwMode="auto">
          <a:xfrm rot="-5400000">
            <a:off x="6313364" y="535508"/>
            <a:ext cx="2781968" cy="2376264"/>
          </a:xfrm>
          <a:prstGeom prst="rect">
            <a:avLst/>
          </a:prstGeom>
          <a:noFill/>
          <a:ln w="38100">
            <a:solidFill>
              <a:srgbClr val="00B050"/>
            </a:solidFill>
            <a:miter lim="800000"/>
            <a:headEnd/>
            <a:tailEnd/>
          </a:ln>
        </p:spPr>
      </p:pic>
      <p:pic>
        <p:nvPicPr>
          <p:cNvPr id="1027" name="Рисунок 18" descr="DSCN2797"/>
          <p:cNvPicPr>
            <a:picLocks noChangeAspect="1" noChangeArrowheads="1"/>
          </p:cNvPicPr>
          <p:nvPr/>
        </p:nvPicPr>
        <p:blipFill>
          <a:blip r:embed="rId5" cstate="print"/>
          <a:srcRect/>
          <a:stretch>
            <a:fillRect/>
          </a:stretch>
        </p:blipFill>
        <p:spPr bwMode="auto">
          <a:xfrm>
            <a:off x="6444208" y="4005064"/>
            <a:ext cx="2520280" cy="2599748"/>
          </a:xfrm>
          <a:prstGeom prst="rect">
            <a:avLst/>
          </a:prstGeom>
          <a:noFill/>
          <a:ln w="38100">
            <a:solidFill>
              <a:srgbClr val="00B050"/>
            </a:solidFill>
            <a:miter lim="800000"/>
            <a:headEnd/>
            <a:tailEnd/>
          </a:ln>
        </p:spPr>
      </p:pic>
      <p:pic>
        <p:nvPicPr>
          <p:cNvPr id="1028" name="Рисунок 13" descr="DSCN9343"/>
          <p:cNvPicPr>
            <a:picLocks noChangeAspect="1" noChangeArrowheads="1"/>
          </p:cNvPicPr>
          <p:nvPr/>
        </p:nvPicPr>
        <p:blipFill>
          <a:blip r:embed="rId6" cstate="print"/>
          <a:srcRect/>
          <a:stretch>
            <a:fillRect/>
          </a:stretch>
        </p:blipFill>
        <p:spPr bwMode="auto">
          <a:xfrm>
            <a:off x="827584" y="3284984"/>
            <a:ext cx="3633033" cy="3335412"/>
          </a:xfrm>
          <a:prstGeom prst="rect">
            <a:avLst/>
          </a:prstGeom>
          <a:noFill/>
          <a:ln w="38100">
            <a:solidFill>
              <a:srgbClr val="00B050"/>
            </a:solid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404664"/>
            <a:ext cx="8136904" cy="3888432"/>
          </a:xfrm>
        </p:spPr>
        <p:txBody>
          <a:bodyPr>
            <a:normAutofit fontScale="90000"/>
          </a:bodyPr>
          <a:lstStyle/>
          <a:p>
            <a:r>
              <a:rPr lang="ru-RU" sz="2000" b="1" dirty="0" smtClean="0">
                <a:solidFill>
                  <a:schemeClr val="accent2">
                    <a:lumMod val="50000"/>
                  </a:schemeClr>
                </a:solidFill>
              </a:rPr>
              <a:t>В связи с этим перед ДОО встает задача осмысления особенностей предметно–пространственной среды, формирования новых взаимоотношений с родителями, школой, другими социальными институтами с позиции рационального использования тех ресурсов, которыми располагает дошкольное учреждение.</a:t>
            </a:r>
            <a:br>
              <a:rPr lang="ru-RU" sz="2000" b="1" dirty="0" smtClean="0">
                <a:solidFill>
                  <a:schemeClr val="accent2">
                    <a:lumMod val="50000"/>
                  </a:schemeClr>
                </a:solidFill>
              </a:rPr>
            </a:br>
            <a:r>
              <a:rPr lang="ru-RU" sz="2000" b="1" dirty="0" smtClean="0">
                <a:solidFill>
                  <a:schemeClr val="accent2">
                    <a:lumMod val="50000"/>
                  </a:schemeClr>
                </a:solidFill>
              </a:rPr>
              <a:t> Целевые ориентиры к завершению дошкольного образования четко обозначены образовательным стандартом. Ребенок должен обладать инициативностью и самостоятельностью в разных видах детской деятельности, способностью выбирать род занятий, партнеров, к порождению и воплощению разнообразных замыслов, быть уверенным в своих силах и открытым внешнему миру. Поэтому развивающая предметно-пространственная среда, стимулирующая коммуникативную, игровую, познавательную, физическую и другие виды активности ребенка, должна быть организована в зависимости от возрастной специфики его развития.</a:t>
            </a:r>
            <a:r>
              <a:rPr lang="ru-RU" sz="1800" dirty="0" smtClean="0"/>
              <a:t/>
            </a:r>
            <a:br>
              <a:rPr lang="ru-RU" sz="1800" dirty="0" smtClean="0"/>
            </a:br>
            <a:r>
              <a:rPr lang="ru-RU" sz="1800" dirty="0" smtClean="0"/>
              <a:t/>
            </a:r>
            <a:br>
              <a:rPr lang="ru-RU" sz="1800" dirty="0" smtClean="0"/>
            </a:br>
            <a:endParaRPr lang="ru-RU" sz="1800" dirty="0"/>
          </a:p>
        </p:txBody>
      </p:sp>
      <p:pic>
        <p:nvPicPr>
          <p:cNvPr id="1026" name="Picture 2" descr="C:\Users\1\Desktop\НЕПОСЕДЫ ФОТО СТАРШАЯ ГРУППА\ОСЕНЬ ДЕТИ 2018\20181011_092358.jpg"/>
          <p:cNvPicPr>
            <a:picLocks noChangeAspect="1" noChangeArrowheads="1"/>
          </p:cNvPicPr>
          <p:nvPr/>
        </p:nvPicPr>
        <p:blipFill>
          <a:blip r:embed="rId2" cstate="print"/>
          <a:srcRect l="15686" t="5229" r="17647" b="16340"/>
          <a:stretch>
            <a:fillRect/>
          </a:stretch>
        </p:blipFill>
        <p:spPr bwMode="auto">
          <a:xfrm>
            <a:off x="2339752" y="4509120"/>
            <a:ext cx="2448272" cy="2160240"/>
          </a:xfrm>
          <a:prstGeom prst="rect">
            <a:avLst/>
          </a:prstGeom>
          <a:noFill/>
          <a:ln>
            <a:solidFill>
              <a:srgbClr val="FFC000"/>
            </a:solidFill>
          </a:ln>
        </p:spPr>
      </p:pic>
      <p:pic>
        <p:nvPicPr>
          <p:cNvPr id="1027" name="Picture 3" descr="C:\Users\1\Desktop\НЕПОСЕДЫ ФОТО СТАРШАЯ ГРУППА\ОСЕНЬ ДЕТИ 2018\20181011_160853.jpg"/>
          <p:cNvPicPr>
            <a:picLocks noChangeAspect="1" noChangeArrowheads="1"/>
          </p:cNvPicPr>
          <p:nvPr/>
        </p:nvPicPr>
        <p:blipFill>
          <a:blip r:embed="rId3" cstate="print"/>
          <a:srcRect/>
          <a:stretch>
            <a:fillRect/>
          </a:stretch>
        </p:blipFill>
        <p:spPr bwMode="auto">
          <a:xfrm>
            <a:off x="0" y="4077072"/>
            <a:ext cx="2376264" cy="2008031"/>
          </a:xfrm>
          <a:prstGeom prst="rect">
            <a:avLst/>
          </a:prstGeom>
          <a:noFill/>
          <a:ln>
            <a:solidFill>
              <a:srgbClr val="FFC000"/>
            </a:solidFill>
          </a:ln>
        </p:spPr>
      </p:pic>
      <p:pic>
        <p:nvPicPr>
          <p:cNvPr id="4" name="Содержимое 3" descr="20180906_091548(0).jpg"/>
          <p:cNvPicPr>
            <a:picLocks noGrp="1" noChangeAspect="1"/>
          </p:cNvPicPr>
          <p:nvPr>
            <p:ph idx="1"/>
          </p:nvPr>
        </p:nvPicPr>
        <p:blipFill>
          <a:blip r:embed="rId4" cstate="print"/>
          <a:stretch>
            <a:fillRect/>
          </a:stretch>
        </p:blipFill>
        <p:spPr>
          <a:xfrm>
            <a:off x="4283968" y="4077072"/>
            <a:ext cx="2635251" cy="1976438"/>
          </a:xfrm>
          <a:ln>
            <a:solidFill>
              <a:srgbClr val="FFC000"/>
            </a:solidFill>
          </a:ln>
        </p:spPr>
      </p:pic>
      <p:pic>
        <p:nvPicPr>
          <p:cNvPr id="1028" name="Picture 4" descr="C:\Users\1\Desktop\НЕПОСЕДЫ ФОТО СТАРШАЯ ГРУППА\ОСЕНЬ ДЕТИ 2018\20181012_100120.jpg"/>
          <p:cNvPicPr>
            <a:picLocks noChangeAspect="1" noChangeArrowheads="1"/>
          </p:cNvPicPr>
          <p:nvPr/>
        </p:nvPicPr>
        <p:blipFill>
          <a:blip r:embed="rId5" cstate="print"/>
          <a:srcRect l="5455" t="21818" r="7273" b="1818"/>
          <a:stretch>
            <a:fillRect/>
          </a:stretch>
        </p:blipFill>
        <p:spPr bwMode="auto">
          <a:xfrm>
            <a:off x="6444208" y="4581128"/>
            <a:ext cx="2523709" cy="2016224"/>
          </a:xfrm>
          <a:prstGeom prst="rect">
            <a:avLst/>
          </a:prstGeom>
          <a:noFill/>
          <a:ln>
            <a:solidFill>
              <a:srgbClr val="FFC000"/>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0"/>
            <a:ext cx="8280920" cy="6597352"/>
          </a:xfrm>
        </p:spPr>
        <p:txBody>
          <a:bodyPr>
            <a:normAutofit fontScale="90000"/>
          </a:bodyPr>
          <a:lstStyle/>
          <a:p>
            <a:r>
              <a:rPr lang="ru-RU" sz="2000" dirty="0" smtClean="0"/>
              <a:t/>
            </a:r>
            <a:br>
              <a:rPr lang="ru-RU" sz="2000" dirty="0" smtClean="0"/>
            </a:br>
            <a:r>
              <a:rPr lang="ru-RU" sz="2000" b="1" dirty="0" smtClean="0">
                <a:solidFill>
                  <a:schemeClr val="accent2">
                    <a:lumMod val="50000"/>
                  </a:schemeClr>
                </a:solidFill>
              </a:rPr>
              <a:t>Среда как многокомпонентное явление - предмет изучение философов, педагогов, психологов, экологов и других специалистов. Исследования предметной среды ведутся уже давно. С позиций психологического контекста, по мнению Л. С. </a:t>
            </a:r>
            <a:r>
              <a:rPr lang="ru-RU" sz="2000" b="1" dirty="0" err="1" smtClean="0">
                <a:solidFill>
                  <a:schemeClr val="accent2">
                    <a:lumMod val="50000"/>
                  </a:schemeClr>
                </a:solidFill>
              </a:rPr>
              <a:t>Выготского</a:t>
            </a:r>
            <a:r>
              <a:rPr lang="ru-RU" sz="2000" b="1" dirty="0" smtClean="0">
                <a:solidFill>
                  <a:schemeClr val="accent2">
                    <a:lumMod val="50000"/>
                  </a:schemeClr>
                </a:solidFill>
              </a:rPr>
              <a:t>, П. Я. Гальперина, В. В. Давыдова, Л. В. </a:t>
            </a:r>
            <a:r>
              <a:rPr lang="ru-RU" sz="2000" b="1" dirty="0" err="1" smtClean="0">
                <a:solidFill>
                  <a:schemeClr val="accent2">
                    <a:lumMod val="50000"/>
                  </a:schemeClr>
                </a:solidFill>
              </a:rPr>
              <a:t>Занкова</a:t>
            </a:r>
            <a:r>
              <a:rPr lang="ru-RU" sz="2000" b="1" dirty="0" smtClean="0">
                <a:solidFill>
                  <a:schemeClr val="accent2">
                    <a:lumMod val="50000"/>
                  </a:schemeClr>
                </a:solidFill>
              </a:rPr>
              <a:t>, А. Н. Леонтьева, Д. Б. </a:t>
            </a:r>
            <a:r>
              <a:rPr lang="ru-RU" sz="2000" b="1" dirty="0" err="1" smtClean="0">
                <a:solidFill>
                  <a:schemeClr val="accent2">
                    <a:lumMod val="50000"/>
                  </a:schemeClr>
                </a:solidFill>
              </a:rPr>
              <a:t>Эльконина</a:t>
            </a:r>
            <a:r>
              <a:rPr lang="ru-RU" sz="2000" b="1" dirty="0" smtClean="0">
                <a:solidFill>
                  <a:schemeClr val="accent2">
                    <a:lumMod val="50000"/>
                  </a:schemeClr>
                </a:solidFill>
              </a:rPr>
              <a:t> и </a:t>
            </a:r>
            <a:r>
              <a:rPr lang="ru-RU" sz="2000" b="1" dirty="0" err="1" smtClean="0">
                <a:solidFill>
                  <a:schemeClr val="accent2">
                    <a:lumMod val="50000"/>
                  </a:schemeClr>
                </a:solidFill>
              </a:rPr>
              <a:t>др</a:t>
            </a:r>
            <a:r>
              <a:rPr lang="ru-RU" sz="2000" b="1" dirty="0" smtClean="0">
                <a:solidFill>
                  <a:schemeClr val="accent2">
                    <a:lumMod val="50000"/>
                  </a:schemeClr>
                </a:solidFill>
              </a:rPr>
              <a:t>, </a:t>
            </a:r>
            <a:r>
              <a:rPr lang="ru-RU" sz="2000" b="1" u="sng" dirty="0" smtClean="0">
                <a:solidFill>
                  <a:schemeClr val="accent2">
                    <a:lumMod val="50000"/>
                  </a:schemeClr>
                </a:solidFill>
              </a:rPr>
              <a:t>развивающая среда - это определенным образом упорядоченное образовательное пространство, в котором осуществляется развивающее обучение. </a:t>
            </a:r>
            <a:r>
              <a:rPr lang="ru-RU" sz="2000" b="1" dirty="0" smtClean="0">
                <a:solidFill>
                  <a:schemeClr val="accent2">
                    <a:lumMod val="50000"/>
                  </a:schemeClr>
                </a:solidFill>
              </a:rPr>
              <a:t>О воспитательных возможностях среды, для подрастающего поколения писали Л.Н. Толстой, Н.И. Пирогов, К.Д. Ушинский, С.Т. </a:t>
            </a:r>
            <a:r>
              <a:rPr lang="ru-RU" sz="2000" b="1" dirty="0" err="1" smtClean="0">
                <a:solidFill>
                  <a:schemeClr val="accent2">
                    <a:lumMod val="50000"/>
                  </a:schemeClr>
                </a:solidFill>
              </a:rPr>
              <a:t>Шацкий</a:t>
            </a:r>
            <a:r>
              <a:rPr lang="ru-RU" sz="2000" b="1" dirty="0" smtClean="0">
                <a:solidFill>
                  <a:schemeClr val="accent2">
                    <a:lumMod val="50000"/>
                  </a:schemeClr>
                </a:solidFill>
              </a:rPr>
              <a:t>, Л.К. </a:t>
            </a:r>
            <a:r>
              <a:rPr lang="ru-RU" sz="2000" b="1" dirty="0" err="1" smtClean="0">
                <a:solidFill>
                  <a:schemeClr val="accent2">
                    <a:lumMod val="50000"/>
                  </a:schemeClr>
                </a:solidFill>
              </a:rPr>
              <a:t>Шлегер</a:t>
            </a:r>
            <a:r>
              <a:rPr lang="ru-RU" sz="2000" b="1" dirty="0" smtClean="0">
                <a:solidFill>
                  <a:schemeClr val="accent2">
                    <a:lumMod val="50000"/>
                  </a:schemeClr>
                </a:solidFill>
              </a:rPr>
              <a:t>, П.П. </a:t>
            </a:r>
            <a:r>
              <a:rPr lang="ru-RU" sz="2000" b="1" dirty="0" err="1" smtClean="0">
                <a:solidFill>
                  <a:schemeClr val="accent2">
                    <a:lumMod val="50000"/>
                  </a:schemeClr>
                </a:solidFill>
              </a:rPr>
              <a:t>Блонский</a:t>
            </a:r>
            <a:r>
              <a:rPr lang="ru-RU" sz="2000" b="1" dirty="0" smtClean="0">
                <a:solidFill>
                  <a:schemeClr val="accent2">
                    <a:lumMod val="50000"/>
                  </a:schemeClr>
                </a:solidFill>
              </a:rPr>
              <a:t>. </a:t>
            </a:r>
            <a:br>
              <a:rPr lang="ru-RU" sz="2000" b="1" dirty="0" smtClean="0">
                <a:solidFill>
                  <a:schemeClr val="accent2">
                    <a:lumMod val="50000"/>
                  </a:schemeClr>
                </a:solidFill>
              </a:rPr>
            </a:br>
            <a:r>
              <a:rPr lang="ru-RU" sz="2000" b="1" u="sng" dirty="0" smtClean="0">
                <a:solidFill>
                  <a:schemeClr val="accent2">
                    <a:lumMod val="50000"/>
                  </a:schemeClr>
                </a:solidFill>
              </a:rPr>
              <a:t>Структурным компонентом образовательной среды ученые выделяют предметное окружение. Для обозначения рассматриваемого окружения, максимально стимулирующего развитие личности, введен термин «развивающая среда» </a:t>
            </a:r>
            <a:r>
              <a:rPr lang="ru-RU" sz="2000" b="1" dirty="0" smtClean="0">
                <a:solidFill>
                  <a:schemeClr val="accent2">
                    <a:lumMod val="50000"/>
                  </a:schemeClr>
                </a:solidFill>
              </a:rPr>
              <a:t>(Н. А. Ветлугина, В. А. Петровский, О. А. </a:t>
            </a:r>
            <a:r>
              <a:rPr lang="ru-RU" sz="2000" b="1" dirty="0" err="1" smtClean="0">
                <a:solidFill>
                  <a:schemeClr val="accent2">
                    <a:lumMod val="50000"/>
                  </a:schemeClr>
                </a:solidFill>
              </a:rPr>
              <a:t>Радионова</a:t>
            </a:r>
            <a:r>
              <a:rPr lang="ru-RU" sz="2000" b="1" dirty="0" smtClean="0">
                <a:solidFill>
                  <a:schemeClr val="accent2">
                    <a:lumMod val="50000"/>
                  </a:schemeClr>
                </a:solidFill>
              </a:rPr>
              <a:t>) </a:t>
            </a:r>
            <a:br>
              <a:rPr lang="ru-RU" sz="2000" b="1" dirty="0" smtClean="0">
                <a:solidFill>
                  <a:schemeClr val="accent2">
                    <a:lumMod val="50000"/>
                  </a:schemeClr>
                </a:solidFill>
              </a:rPr>
            </a:br>
            <a:r>
              <a:rPr lang="ru-RU" sz="2000" b="1" dirty="0" smtClean="0">
                <a:solidFill>
                  <a:schemeClr val="accent2">
                    <a:lumMod val="50000"/>
                  </a:schemeClr>
                </a:solidFill>
              </a:rPr>
              <a:t>Современный философский взгляд на предметно-развивающую среду предполагает понимание её как совокупность предметов, представляющую собой наглядно воспринимаемую форму существования культуры. В предмете запечатлён опыт, знания, вкусы, способности и потребности многих поколений. Через предмет человек познает самого себя, свою индивидуальность. Ребенок находит свою вторую жизнь в предметах культуры, в образе взаимоотношений людей друг с другом. От того, в каких взаимоотношениях со средой находится ребенок, с учетом изменений, происходящих в нем самом и в среде, зависит динамика его развития, формирование качественно новых психических образований. </a:t>
            </a:r>
            <a:endParaRPr lang="ru-RU" sz="2000"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848872" cy="3946450"/>
          </a:xfrm>
        </p:spPr>
        <p:txBody>
          <a:bodyPr>
            <a:normAutofit fontScale="90000"/>
          </a:bodyPr>
          <a:lstStyle/>
          <a:p>
            <a:r>
              <a:rPr lang="ru-RU" sz="2000" b="1" dirty="0" smtClean="0">
                <a:solidFill>
                  <a:schemeClr val="accent2">
                    <a:lumMod val="50000"/>
                  </a:schemeClr>
                </a:solidFill>
                <a:latin typeface="+mn-lt"/>
              </a:rPr>
              <a:t>В законе Об Образовании РФ, ключевой деятельностью детей дошкольного возраста является игра. Соответственно, предметно-пространственная развивающая среда должна быть наполнена игровым оборудованием соответствующим возрастным потребностям детей, но не всегда, получается, грамотно наполнить среду. </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Изобилие игрушек и их новизна обостряют вопросы психолого-педагогической и социальной экспертизы игрушек, а также научно-методического сопровождения игровой продукции. Несмотря на то, что появление игрушки имеет свою длительную историю, вопрос о влиянии игрушки на психику ребенка становится предметом специального изучения лишь в конце 19 - начале 20 века. </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a:r>
            <a:br>
              <a:rPr lang="ru-RU" sz="2000" b="1" dirty="0" smtClean="0">
                <a:solidFill>
                  <a:schemeClr val="accent2">
                    <a:lumMod val="50000"/>
                  </a:schemeClr>
                </a:solidFill>
                <a:latin typeface="+mn-lt"/>
              </a:rPr>
            </a:br>
            <a:endParaRPr lang="ru-RU" sz="2000" b="1" dirty="0">
              <a:solidFill>
                <a:schemeClr val="accent2">
                  <a:lumMod val="50000"/>
                </a:schemeClr>
              </a:solidFill>
              <a:latin typeface="+mn-lt"/>
            </a:endParaRPr>
          </a:p>
        </p:txBody>
      </p:sp>
      <p:pic>
        <p:nvPicPr>
          <p:cNvPr id="4" name="Содержимое 3" descr="20180906_091641.jpg"/>
          <p:cNvPicPr>
            <a:picLocks noGrp="1" noChangeAspect="1"/>
          </p:cNvPicPr>
          <p:nvPr>
            <p:ph idx="1"/>
          </p:nvPr>
        </p:nvPicPr>
        <p:blipFill>
          <a:blip r:embed="rId2" cstate="print"/>
          <a:stretch>
            <a:fillRect/>
          </a:stretch>
        </p:blipFill>
        <p:spPr>
          <a:xfrm rot="5400000">
            <a:off x="266478" y="4134122"/>
            <a:ext cx="2760656" cy="2070492"/>
          </a:xfrm>
          <a:ln w="28575">
            <a:solidFill>
              <a:srgbClr val="00B050"/>
            </a:solidFill>
          </a:ln>
        </p:spPr>
      </p:pic>
      <p:sp>
        <p:nvSpPr>
          <p:cNvPr id="5" name="Прямоугольник 4"/>
          <p:cNvSpPr/>
          <p:nvPr/>
        </p:nvSpPr>
        <p:spPr>
          <a:xfrm>
            <a:off x="3131840" y="3933056"/>
            <a:ext cx="5760640" cy="259228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b="1" dirty="0" smtClean="0">
                <a:solidFill>
                  <a:schemeClr val="accent2">
                    <a:lumMod val="50000"/>
                  </a:schemeClr>
                </a:solidFill>
              </a:rPr>
              <a:t>Именно в это время в российской и зарубежной науке появились работы, описывающие влияние игрушки и предметов, заменяющих ее (предметов-заместителей) на психическое развитие ребенка в разные годы его жизни. При выборе игрушек важно учитывать не только их красоту и санитарно-гигиенические свойства, но и возможный психологический эффект для развития ребенка.</a:t>
            </a:r>
            <a:endParaRPr lang="ru-RU"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58618"/>
          </a:xfrm>
        </p:spPr>
        <p:txBody>
          <a:bodyPr>
            <a:normAutofit/>
          </a:bodyPr>
          <a:lstStyle/>
          <a:p>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endParaRPr lang="ru-RU" sz="2000" dirty="0"/>
          </a:p>
        </p:txBody>
      </p:sp>
      <p:sp>
        <p:nvSpPr>
          <p:cNvPr id="4" name="Скругленный прямоугольник 3"/>
          <p:cNvSpPr/>
          <p:nvPr/>
        </p:nvSpPr>
        <p:spPr>
          <a:xfrm>
            <a:off x="1331640" y="188640"/>
            <a:ext cx="7597352" cy="115212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accent2">
                    <a:lumMod val="50000"/>
                  </a:schemeClr>
                </a:solidFill>
              </a:rPr>
              <a:t>При проектировании предметно-пространственной развивающей среды необходимо проанализировать требования федерального государственного образовательного стандарта, в котором представлены основные требования к среде на современном этапе. </a:t>
            </a:r>
            <a:endParaRPr lang="ru-RU" b="1" dirty="0">
              <a:solidFill>
                <a:schemeClr val="accent2">
                  <a:lumMod val="50000"/>
                </a:schemeClr>
              </a:solidFill>
            </a:endParaRPr>
          </a:p>
        </p:txBody>
      </p:sp>
      <p:sp>
        <p:nvSpPr>
          <p:cNvPr id="5" name="Скругленный прямоугольник 4"/>
          <p:cNvSpPr/>
          <p:nvPr/>
        </p:nvSpPr>
        <p:spPr>
          <a:xfrm>
            <a:off x="251520" y="4941168"/>
            <a:ext cx="8712968" cy="172819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solidFill>
                  <a:schemeClr val="accent2">
                    <a:lumMod val="50000"/>
                  </a:schemeClr>
                </a:solidFill>
              </a:rPr>
              <a:t>Развивающая предметно-пространственная среда группы должна обеспечивать:</a:t>
            </a:r>
            <a:br>
              <a:rPr lang="ru-RU" b="1" dirty="0" smtClean="0">
                <a:solidFill>
                  <a:schemeClr val="accent2">
                    <a:lumMod val="50000"/>
                  </a:schemeClr>
                </a:solidFill>
              </a:rPr>
            </a:br>
            <a:r>
              <a:rPr lang="ru-RU" b="1" dirty="0" smtClean="0">
                <a:solidFill>
                  <a:schemeClr val="accent2">
                    <a:lumMod val="50000"/>
                  </a:schemeClr>
                </a:solidFill>
              </a:rPr>
              <a:t>- реализацию различных образовательных программ, используемых в образовательном процессе организации;</a:t>
            </a:r>
            <a:br>
              <a:rPr lang="ru-RU" b="1" dirty="0" smtClean="0">
                <a:solidFill>
                  <a:schemeClr val="accent2">
                    <a:lumMod val="50000"/>
                  </a:schemeClr>
                </a:solidFill>
              </a:rPr>
            </a:br>
            <a:r>
              <a:rPr lang="ru-RU" b="1" dirty="0" smtClean="0">
                <a:solidFill>
                  <a:schemeClr val="accent2">
                    <a:lumMod val="50000"/>
                  </a:schemeClr>
                </a:solidFill>
              </a:rPr>
              <a:t>- в случае организации инклюзивного образования необходимые для него условия; - учёт национально-культурных, климатических условий, в которых осуществляется образовательный процесс.</a:t>
            </a:r>
            <a:endParaRPr lang="ru-RU" b="1" dirty="0">
              <a:solidFill>
                <a:schemeClr val="accent2">
                  <a:lumMod val="50000"/>
                </a:schemeClr>
              </a:solidFill>
            </a:endParaRPr>
          </a:p>
        </p:txBody>
      </p:sp>
      <p:sp>
        <p:nvSpPr>
          <p:cNvPr id="6" name="Скругленный прямоугольник 5"/>
          <p:cNvSpPr/>
          <p:nvPr/>
        </p:nvSpPr>
        <p:spPr>
          <a:xfrm>
            <a:off x="179512" y="1412776"/>
            <a:ext cx="5976664" cy="144016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smtClean="0"/>
          </a:p>
          <a:p>
            <a:pPr algn="ctr"/>
            <a:r>
              <a:rPr lang="ru-RU" b="1" dirty="0" smtClean="0">
                <a:solidFill>
                  <a:schemeClr val="accent2">
                    <a:lumMod val="50000"/>
                  </a:schemeClr>
                </a:solidFill>
              </a:rPr>
              <a:t>Сам же детский сад с многообразием помещений, их назначения, характера деятельности людей в них тоже достаточно интересная для ребенка микросреда, которая и должна составлять первые моменты его знакомства с миром.</a:t>
            </a:r>
            <a:r>
              <a:rPr lang="ru-RU" dirty="0" smtClean="0"/>
              <a:t/>
            </a:r>
            <a:br>
              <a:rPr lang="ru-RU" dirty="0" smtClean="0"/>
            </a:br>
            <a:endParaRPr lang="ru-RU" dirty="0"/>
          </a:p>
        </p:txBody>
      </p:sp>
      <p:sp>
        <p:nvSpPr>
          <p:cNvPr id="7" name="Скругленный прямоугольник 6"/>
          <p:cNvSpPr/>
          <p:nvPr/>
        </p:nvSpPr>
        <p:spPr>
          <a:xfrm>
            <a:off x="179512" y="2924944"/>
            <a:ext cx="6048672" cy="194421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dirty="0" smtClean="0">
                <a:solidFill>
                  <a:schemeClr val="accent2">
                    <a:lumMod val="50000"/>
                  </a:schemeClr>
                </a:solidFill>
              </a:rPr>
              <a:t>Участок – территория, прилегающая к группы или находящаяся на небольшом удалении, представляющая собой открытую зону, приспособленную для реализации Программы. ППРС среда группы должна обеспечивать возможность общения двигательной активности детей, возможности для уединения и совместную деятельность детей и взрослых.</a:t>
            </a:r>
            <a:endParaRPr lang="ru-RU" b="1" dirty="0">
              <a:solidFill>
                <a:schemeClr val="accent2">
                  <a:lumMod val="50000"/>
                </a:schemeClr>
              </a:solidFill>
            </a:endParaRPr>
          </a:p>
        </p:txBody>
      </p:sp>
      <p:pic>
        <p:nvPicPr>
          <p:cNvPr id="2050" name="Picture 2" descr="C:\Users\1\Desktop\С А Д РАБОТА 2018 ИНСТАГРАМ\КОЛЛАЖИ\20180901_001949.jpg"/>
          <p:cNvPicPr>
            <a:picLocks noChangeAspect="1" noChangeArrowheads="1"/>
          </p:cNvPicPr>
          <p:nvPr/>
        </p:nvPicPr>
        <p:blipFill>
          <a:blip r:embed="rId2" cstate="print"/>
          <a:srcRect/>
          <a:stretch>
            <a:fillRect/>
          </a:stretch>
        </p:blipFill>
        <p:spPr bwMode="auto">
          <a:xfrm>
            <a:off x="5947061" y="1412776"/>
            <a:ext cx="3059667" cy="345638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848872" cy="2650306"/>
          </a:xfrm>
        </p:spPr>
        <p:txBody>
          <a:bodyPr>
            <a:noAutofit/>
          </a:bodyPr>
          <a:lstStyle/>
          <a:p>
            <a:r>
              <a:rPr lang="ru-RU" sz="1800" b="1" dirty="0" smtClean="0">
                <a:solidFill>
                  <a:schemeClr val="accent2">
                    <a:lumMod val="50000"/>
                  </a:schemeClr>
                </a:solidFill>
                <a:latin typeface="+mn-lt"/>
              </a:rPr>
              <a:t>Федеральный государственный образовательный стандарт дошкольного образования разрабатывался впервые в Российской истории в соответствии с требованиями вступающего в силу 01.09.2013г. Федерального закона «Об образовании Российской Федерации». Стандарт разработан на основе Конвенции ООН «О правах ребенка», Конституции РФ, Законодательства РФ и обеспечивает возможность учета региональных, национальных особенностей народов РФ.</a:t>
            </a:r>
            <a:br>
              <a:rPr lang="ru-RU" sz="1800" b="1" dirty="0" smtClean="0">
                <a:solidFill>
                  <a:schemeClr val="accent2">
                    <a:lumMod val="50000"/>
                  </a:schemeClr>
                </a:solidFill>
                <a:latin typeface="+mn-lt"/>
              </a:rPr>
            </a:br>
            <a:r>
              <a:rPr lang="ru-RU" sz="1800" b="1" dirty="0" smtClean="0">
                <a:solidFill>
                  <a:schemeClr val="accent2">
                    <a:lumMod val="50000"/>
                  </a:schemeClr>
                </a:solidFill>
                <a:latin typeface="+mn-lt"/>
              </a:rPr>
              <a:t> Поставлена  новая цель в образовании: воспитание, социально-педагогическая поддержка становления и развития высоконравственного, ответственного, творческого, инициативного, компетентного гражданина России.</a:t>
            </a:r>
            <a:endParaRPr lang="ru-RU" sz="1800" b="1" dirty="0">
              <a:solidFill>
                <a:schemeClr val="accent2">
                  <a:lumMod val="50000"/>
                </a:schemeClr>
              </a:solidFill>
              <a:latin typeface="+mn-lt"/>
            </a:endParaRPr>
          </a:p>
        </p:txBody>
      </p:sp>
      <p:pic>
        <p:nvPicPr>
          <p:cNvPr id="4" name="Содержимое 3" descr="20180908_121751.jpg"/>
          <p:cNvPicPr>
            <a:picLocks noGrp="1" noChangeAspect="1"/>
          </p:cNvPicPr>
          <p:nvPr>
            <p:ph idx="1"/>
          </p:nvPr>
        </p:nvPicPr>
        <p:blipFill>
          <a:blip r:embed="rId2" cstate="print"/>
          <a:stretch>
            <a:fillRect/>
          </a:stretch>
        </p:blipFill>
        <p:spPr>
          <a:xfrm>
            <a:off x="6084168" y="3429000"/>
            <a:ext cx="2769171" cy="2952328"/>
          </a:xfrm>
        </p:spPr>
      </p:pic>
      <p:pic>
        <p:nvPicPr>
          <p:cNvPr id="1026" name="Picture 2" descr="C:\Users\1\Desktop\С А Д РАБОТА 2018 ИНСТАГРАМ\КОЛЛАЖИ\1526448928192.jpg"/>
          <p:cNvPicPr>
            <a:picLocks noChangeAspect="1" noChangeArrowheads="1"/>
          </p:cNvPicPr>
          <p:nvPr/>
        </p:nvPicPr>
        <p:blipFill>
          <a:blip r:embed="rId3" cstate="print"/>
          <a:srcRect/>
          <a:stretch>
            <a:fillRect/>
          </a:stretch>
        </p:blipFill>
        <p:spPr bwMode="auto">
          <a:xfrm>
            <a:off x="179512" y="2852936"/>
            <a:ext cx="3771800" cy="3771800"/>
          </a:xfrm>
          <a:prstGeom prst="rect">
            <a:avLst/>
          </a:prstGeom>
          <a:noFill/>
        </p:spPr>
      </p:pic>
      <p:pic>
        <p:nvPicPr>
          <p:cNvPr id="1027" name="Picture 3" descr="C:\Users\1\Desktop\С А Д РАБОТА 2018 ИНСТАГРАМ\КОЛЛАЖИ\20180908_110726.jpg"/>
          <p:cNvPicPr>
            <a:picLocks noChangeAspect="1" noChangeArrowheads="1"/>
          </p:cNvPicPr>
          <p:nvPr/>
        </p:nvPicPr>
        <p:blipFill>
          <a:blip r:embed="rId4" cstate="print"/>
          <a:srcRect/>
          <a:stretch>
            <a:fillRect/>
          </a:stretch>
        </p:blipFill>
        <p:spPr bwMode="auto">
          <a:xfrm>
            <a:off x="3491880" y="3068960"/>
            <a:ext cx="3527472" cy="352747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920880" cy="1138138"/>
          </a:xfrm>
        </p:spPr>
        <p:txBody>
          <a:bodyPr>
            <a:normAutofit fontScale="90000"/>
          </a:bodyPr>
          <a:lstStyle/>
          <a:p>
            <a:r>
              <a:rPr lang="ru-RU" sz="2000" b="1" dirty="0" smtClean="0">
                <a:solidFill>
                  <a:schemeClr val="accent2">
                    <a:lumMod val="50000"/>
                  </a:schemeClr>
                </a:solidFill>
                <a:latin typeface="+mn-lt"/>
              </a:rPr>
              <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Развивающая предметно-пространственная среда по ФГОС  должна быть: содержательно насыщенной, трансформируемой, полифункциональной, вариативной, доступной и безопасной.</a:t>
            </a:r>
            <a:r>
              <a:rPr lang="ru-RU" sz="2000" dirty="0" smtClean="0"/>
              <a:t/>
            </a:r>
            <a:br>
              <a:rPr lang="ru-RU" sz="2000" dirty="0" smtClean="0"/>
            </a:br>
            <a:r>
              <a:rPr lang="ru-RU" sz="2000" dirty="0" smtClean="0"/>
              <a:t/>
            </a:r>
            <a:br>
              <a:rPr lang="ru-RU" sz="2000" dirty="0" smtClean="0"/>
            </a:br>
            <a:endParaRPr lang="ru-RU" sz="2000" dirty="0"/>
          </a:p>
        </p:txBody>
      </p:sp>
      <p:pic>
        <p:nvPicPr>
          <p:cNvPr id="3074" name="Picture 2" descr="C:\Users\1\Desktop\С А Д РАБОТА 2018 ИНСТАГРАМ\КОЛЛАЖИ\IMG-20180820-WA0032.jpg"/>
          <p:cNvPicPr>
            <a:picLocks noChangeAspect="1" noChangeArrowheads="1"/>
          </p:cNvPicPr>
          <p:nvPr/>
        </p:nvPicPr>
        <p:blipFill>
          <a:blip r:embed="rId2" cstate="print"/>
          <a:srcRect/>
          <a:stretch>
            <a:fillRect/>
          </a:stretch>
        </p:blipFill>
        <p:spPr bwMode="auto">
          <a:xfrm>
            <a:off x="179512" y="1268760"/>
            <a:ext cx="3924000" cy="3924000"/>
          </a:xfrm>
          <a:prstGeom prst="rect">
            <a:avLst/>
          </a:prstGeom>
          <a:noFill/>
        </p:spPr>
      </p:pic>
      <p:pic>
        <p:nvPicPr>
          <p:cNvPr id="3076" name="Picture 4" descr="C:\Users\1\Desktop\С А Д РАБОТА 2018 ИНСТАГРАМ\КОЛЛАЖИ\1534859755446.jpg"/>
          <p:cNvPicPr>
            <a:picLocks noChangeAspect="1" noChangeArrowheads="1"/>
          </p:cNvPicPr>
          <p:nvPr/>
        </p:nvPicPr>
        <p:blipFill>
          <a:blip r:embed="rId3" cstate="print"/>
          <a:srcRect/>
          <a:stretch>
            <a:fillRect/>
          </a:stretch>
        </p:blipFill>
        <p:spPr bwMode="auto">
          <a:xfrm>
            <a:off x="5004048" y="1268760"/>
            <a:ext cx="3888432" cy="3672408"/>
          </a:xfrm>
          <a:prstGeom prst="rect">
            <a:avLst/>
          </a:prstGeom>
          <a:noFill/>
        </p:spPr>
      </p:pic>
      <p:pic>
        <p:nvPicPr>
          <p:cNvPr id="3075" name="Picture 3" descr="C:\Users\1\Desktop\С А Д РАБОТА 2018 ИНСТАГРАМ\КОЛЛАЖИ\1534861147525.jpg"/>
          <p:cNvPicPr>
            <a:picLocks noChangeAspect="1" noChangeArrowheads="1"/>
          </p:cNvPicPr>
          <p:nvPr/>
        </p:nvPicPr>
        <p:blipFill>
          <a:blip r:embed="rId4" cstate="print"/>
          <a:srcRect/>
          <a:stretch>
            <a:fillRect/>
          </a:stretch>
        </p:blipFill>
        <p:spPr bwMode="auto">
          <a:xfrm>
            <a:off x="2627784" y="3212976"/>
            <a:ext cx="3744416" cy="338437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1\Desktop\С А Д РАБОТА 2018 ИНСТАГРАМ\КОЛЛАЖИ\1527081065021.jpg"/>
          <p:cNvPicPr>
            <a:picLocks noChangeAspect="1" noChangeArrowheads="1"/>
          </p:cNvPicPr>
          <p:nvPr/>
        </p:nvPicPr>
        <p:blipFill>
          <a:blip r:embed="rId2" cstate="print"/>
          <a:srcRect/>
          <a:stretch>
            <a:fillRect/>
          </a:stretch>
        </p:blipFill>
        <p:spPr bwMode="auto">
          <a:xfrm>
            <a:off x="323528" y="3717032"/>
            <a:ext cx="3600400" cy="2915816"/>
          </a:xfrm>
          <a:prstGeom prst="rect">
            <a:avLst/>
          </a:prstGeom>
          <a:noFill/>
        </p:spPr>
      </p:pic>
      <p:sp>
        <p:nvSpPr>
          <p:cNvPr id="2" name="Заголовок 1"/>
          <p:cNvSpPr>
            <a:spLocks noGrp="1"/>
          </p:cNvSpPr>
          <p:nvPr>
            <p:ph type="title"/>
          </p:nvPr>
        </p:nvSpPr>
        <p:spPr>
          <a:xfrm>
            <a:off x="4283968" y="1844824"/>
            <a:ext cx="4536504" cy="5013176"/>
          </a:xfrm>
        </p:spPr>
        <p:txBody>
          <a:bodyPr>
            <a:normAutofit fontScale="90000"/>
          </a:bodyPr>
          <a:lstStyle/>
          <a:p>
            <a:pPr algn="l"/>
            <a:r>
              <a:rPr lang="ru-RU" sz="2000" b="1" dirty="0" smtClean="0"/>
              <a:t/>
            </a:r>
            <a:br>
              <a:rPr lang="ru-RU" sz="2000" b="1" dirty="0" smtClean="0"/>
            </a:br>
            <a:r>
              <a:rPr lang="ru-RU" sz="2000" b="1" dirty="0" smtClean="0">
                <a:solidFill>
                  <a:schemeClr val="accent2">
                    <a:lumMod val="50000"/>
                  </a:schemeClr>
                </a:solidFill>
                <a:latin typeface="+mn-lt"/>
              </a:rPr>
              <a:t>1. Принцип дистанции, позиции при взаимодействии.</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2. Принцип активности, самостоятельности, творчества.</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3. Принцип стабильности - динамичности развивающей среды.</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4. Принцип комплексирования и гибкого зонирования.</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5. Принцип </a:t>
            </a:r>
            <a:r>
              <a:rPr lang="ru-RU" sz="2000" b="1" dirty="0" err="1" smtClean="0">
                <a:solidFill>
                  <a:schemeClr val="accent2">
                    <a:lumMod val="50000"/>
                  </a:schemeClr>
                </a:solidFill>
                <a:latin typeface="+mn-lt"/>
              </a:rPr>
              <a:t>эмоциогенности</a:t>
            </a:r>
            <a:r>
              <a:rPr lang="ru-RU" sz="2000" b="1" dirty="0" smtClean="0">
                <a:solidFill>
                  <a:schemeClr val="accent2">
                    <a:lumMod val="50000"/>
                  </a:schemeClr>
                </a:solidFill>
                <a:latin typeface="+mn-lt"/>
              </a:rPr>
              <a:t> среды, индивидуальной комфортности и эмоционального благополучия каждого ребенка и взрослого.</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6. Принцип сочетания привычных и неординарных элементов в эстетической организации среды.</a:t>
            </a:r>
            <a:br>
              <a:rPr lang="ru-RU" sz="2000" b="1" dirty="0" smtClean="0">
                <a:solidFill>
                  <a:schemeClr val="accent2">
                    <a:lumMod val="50000"/>
                  </a:schemeClr>
                </a:solidFill>
                <a:latin typeface="+mn-lt"/>
              </a:rPr>
            </a:br>
            <a:r>
              <a:rPr lang="ru-RU" sz="2000" b="1" dirty="0" smtClean="0">
                <a:solidFill>
                  <a:schemeClr val="accent2">
                    <a:lumMod val="50000"/>
                  </a:schemeClr>
                </a:solidFill>
                <a:latin typeface="+mn-lt"/>
              </a:rPr>
              <a:t> 7. Принцип открытости – закрытости.</a:t>
            </a:r>
            <a:br>
              <a:rPr lang="ru-RU" sz="2000" b="1" dirty="0" smtClean="0">
                <a:solidFill>
                  <a:schemeClr val="accent2">
                    <a:lumMod val="50000"/>
                  </a:schemeClr>
                </a:solidFill>
                <a:latin typeface="+mn-lt"/>
              </a:rPr>
            </a:br>
            <a:r>
              <a:rPr lang="ru-RU" sz="1800" b="1" dirty="0" smtClean="0"/>
              <a:t> </a:t>
            </a:r>
            <a:r>
              <a:rPr lang="ru-RU" sz="2000" b="1" dirty="0" smtClean="0">
                <a:solidFill>
                  <a:schemeClr val="accent2">
                    <a:lumMod val="50000"/>
                  </a:schemeClr>
                </a:solidFill>
              </a:rPr>
              <a:t>8. Принцип учета половых и возрастных различий детей.</a:t>
            </a:r>
            <a:r>
              <a:rPr lang="ru-RU" sz="1800" dirty="0" smtClean="0"/>
              <a:t/>
            </a:r>
            <a:br>
              <a:rPr lang="ru-RU" sz="1800" dirty="0" smtClean="0"/>
            </a:br>
            <a:r>
              <a:rPr lang="ru-RU" sz="2000" dirty="0" smtClean="0"/>
              <a:t/>
            </a:r>
            <a:br>
              <a:rPr lang="ru-RU" sz="2000" dirty="0" smtClean="0"/>
            </a:br>
            <a:endParaRPr lang="ru-RU" sz="2000" dirty="0"/>
          </a:p>
        </p:txBody>
      </p:sp>
      <p:pic>
        <p:nvPicPr>
          <p:cNvPr id="5" name="Содержимое 4" descr="20180823_222640.jpg"/>
          <p:cNvPicPr>
            <a:picLocks noGrp="1" noChangeAspect="1"/>
          </p:cNvPicPr>
          <p:nvPr>
            <p:ph idx="1"/>
          </p:nvPr>
        </p:nvPicPr>
        <p:blipFill>
          <a:blip r:embed="rId3" cstate="print"/>
          <a:stretch>
            <a:fillRect/>
          </a:stretch>
        </p:blipFill>
        <p:spPr>
          <a:xfrm>
            <a:off x="251520" y="282130"/>
            <a:ext cx="3672408" cy="3312368"/>
          </a:xfrm>
        </p:spPr>
      </p:pic>
      <p:sp>
        <p:nvSpPr>
          <p:cNvPr id="4" name="Скругленный прямоугольник 3"/>
          <p:cNvSpPr/>
          <p:nvPr/>
        </p:nvSpPr>
        <p:spPr>
          <a:xfrm>
            <a:off x="3851920" y="260648"/>
            <a:ext cx="5040560" cy="144016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При создании предметно - развивающей среды, педагогам необходимо учитывать принципы построения развивающей среды в дошкольных учреждениях,  изложенных в «Концепции по дошкольному воспитанию».</a:t>
            </a:r>
            <a:endParaRPr lang="ru-RU" dirty="0"/>
          </a:p>
        </p:txBody>
      </p:sp>
      <p:pic>
        <p:nvPicPr>
          <p:cNvPr id="4098" name="Picture 2" descr="C:\Users\1\Desktop\С А Д РАБОТА 2018 ИНСТАГРАМ\КОЛЛАЖИ\20180919_150615.jpg"/>
          <p:cNvPicPr>
            <a:picLocks noChangeAspect="1" noChangeArrowheads="1"/>
          </p:cNvPicPr>
          <p:nvPr/>
        </p:nvPicPr>
        <p:blipFill>
          <a:blip r:embed="rId4" cstate="print"/>
          <a:srcRect r="32500"/>
          <a:stretch>
            <a:fillRect/>
          </a:stretch>
        </p:blipFill>
        <p:spPr bwMode="auto">
          <a:xfrm>
            <a:off x="1979712" y="2276872"/>
            <a:ext cx="2232248" cy="2880320"/>
          </a:xfrm>
          <a:prstGeom prst="rect">
            <a:avLst/>
          </a:prstGeom>
          <a:noFill/>
        </p:spPr>
      </p:pic>
    </p:spTree>
  </p:cSld>
  <p:clrMapOvr>
    <a:masterClrMapping/>
  </p:clrMapOvr>
</p:sld>
</file>

<file path=ppt/theme/theme1.xml><?xml version="1.0" encoding="utf-8"?>
<a:theme xmlns:a="http://schemas.openxmlformats.org/drawingml/2006/main" name="floral3">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floral3</Template>
  <TotalTime>530</TotalTime>
  <Words>791</Words>
  <Application>Microsoft Office PowerPoint</Application>
  <PresentationFormat>Экран (4:3)</PresentationFormat>
  <Paragraphs>36</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floral3</vt:lpstr>
      <vt:lpstr>Презентация  методических материалов воспитателя для размещения на сайте воспитателя  по теме:  «Принципы построения предметно-пространственной среды для детей  младшего дошкольного возраста»</vt:lpstr>
      <vt:lpstr> Современный детский сад – это место, где ребенок получает опыт эмоционально–практического взаимодействия с взрослыми и сверстниками в наиболее значимых для его развития сферах жизни. Среда, окружающая детей в детском саду, должна обеспечивать безопасность их жизни, способствовать укреплению здоровья и закаливанию организма каждого из них.  Проблема организации развивающей предметно – пространственной среды в дошкольном учреждении неоднократно выступала предметом исследования специалистов в разных областях знаний. Правильно созданная предметно–пространственная среда обладает большим потенциалом для гармоничного и здорового развития ребенка и его творческих способностей. Развивающая предметно - пространственная среда в детском саду предполагает специально созданные условия, такие, которые необходимы для полноценного проживания ребенком дошкольного детства.  Вопрос создания развивающей предметно–пространственной среды (РППС) на сегодняшний день стоит особо актуально. Это связано сведением Федерального государственного образовательного стандарта дошкольного образования. Новые стандарты к дошкольному образованию определяют социально–коммуникативное развитие ребенка как способность устанавливать и поддерживать необходимые контакты с другими людьми. </vt:lpstr>
      <vt:lpstr>В связи с этим перед ДОО встает задача осмысления особенностей предметно–пространственной среды, формирования новых взаимоотношений с родителями, школой, другими социальными институтами с позиции рационального использования тех ресурсов, которыми располагает дошкольное учреждение.  Целевые ориентиры к завершению дошкольного образования четко обозначены образовательным стандартом. Ребенок должен обладать инициативностью и самостоятельностью в разных видах детской деятельности, способностью выбирать род занятий, партнеров, к порождению и воплощению разнообразных замыслов, быть уверенным в своих силах и открытым внешнему миру. Поэтому развивающая предметно-пространственная среда, стимулирующая коммуникативную, игровую, познавательную, физическую и другие виды активности ребенка, должна быть организована в зависимости от возрастной специфики его развития.  </vt:lpstr>
      <vt:lpstr> Среда как многокомпонентное явление - предмет изучение философов, педагогов, психологов, экологов и других специалистов. Исследования предметной среды ведутся уже давно. С позиций психологического контекста, по мнению Л. С. Выготского, П. Я. Гальперина, В. В. Давыдова, Л. В. Занкова, А. Н. Леонтьева, Д. Б. Эльконина и др, развивающая среда - это определенным образом упорядоченное образовательное пространство, в котором осуществляется развивающее обучение. О воспитательных возможностях среды, для подрастающего поколения писали Л.Н. Толстой, Н.И. Пирогов, К.Д. Ушинский, С.Т. Шацкий, Л.К. Шлегер, П.П. Блонский.  Структурным компонентом образовательной среды ученые выделяют предметное окружение. Для обозначения рассматриваемого окружения, максимально стимулирующего развитие личности, введен термин «развивающая среда» (Н. А. Ветлугина, В. А. Петровский, О. А. Радионова)  Современный философский взгляд на предметно-развивающую среду предполагает понимание её как совокупность предметов, представляющую собой наглядно воспринимаемую форму существования культуры. В предмете запечатлён опыт, знания, вкусы, способности и потребности многих поколений. Через предмет человек познает самого себя, свою индивидуальность. Ребенок находит свою вторую жизнь в предметах культуры, в образе взаимоотношений людей друг с другом. От того, в каких взаимоотношениях со средой находится ребенок, с учетом изменений, происходящих в нем самом и в среде, зависит динамика его развития, формирование качественно новых психических образований. </vt:lpstr>
      <vt:lpstr>В законе Об Образовании РФ, ключевой деятельностью детей дошкольного возраста является игра. Соответственно, предметно-пространственная развивающая среда должна быть наполнена игровым оборудованием соответствующим возрастным потребностям детей, но не всегда, получается, грамотно наполнить среду.  Изобилие игрушек и их новизна обостряют вопросы психолого-педагогической и социальной экспертизы игрушек, а также научно-методического сопровождения игровой продукции. Несмотря на то, что появление игрушки имеет свою длительную историю, вопрос о влиянии игрушки на психику ребенка становится предметом специального изучения лишь в конце 19 - начале 20 века.   </vt:lpstr>
      <vt:lpstr>      </vt:lpstr>
      <vt:lpstr>Федеральный государственный образовательный стандарт дошкольного образования разрабатывался впервые в Российской истории в соответствии с требованиями вступающего в силу 01.09.2013г. Федерального закона «Об образовании Российской Федерации». Стандарт разработан на основе Конвенции ООН «О правах ребенка», Конституции РФ, Законодательства РФ и обеспечивает возможность учета региональных, национальных особенностей народов РФ.  Поставлена  новая цель в образовании: воспитание, социально-педагогическая поддержка становления и развития высоконравственного, ответственного, творческого, инициативного, компетентного гражданина России.</vt:lpstr>
      <vt:lpstr> Развивающая предметно-пространственная среда по ФГОС  должна быть: содержательно насыщенной, трансформируемой, полифункциональной, вариативной, доступной и безопасной.  </vt:lpstr>
      <vt:lpstr> 1. Принцип дистанции, позиции при взаимодействии.   2. Принцип активности, самостоятельности, творчества.  3. Принцип стабильности - динамичности развивающей среды.  4. Принцип комплексирования и гибкого зонирования.  5. Принцип эмоциогенности среды, индивидуальной комфортности и эмоционального благополучия каждого ребенка и взрослого.  6. Принцип сочетания привычных и неординарных элементов в эстетической организации среды.  7. Принцип открытости – закрытости.  8. Принцип учета половых и возрастных различий детей.  </vt:lpstr>
      <vt:lpstr>    </vt:lpstr>
      <vt:lpstr>   </vt:lpstr>
      <vt:lpstr> В пространстве группового помещения достаточно иметь 3-4 таких целостных комплекса (традиционно в дошкольной педагогике их называют тематическими зонами). Это комплексы материалов (и часть пространства) для развертывания бытовой тематики: 1) шкафчик с посудой, кухонная плита и несколько кукол на стульчиках вокруг стола;  2) пара кукольных кроватей, шкафчик с "постельными принадлежностями", диванчик, на котором могут сидеть и куклы, и дети. 3)Еще один тематический комплекс: домик-теремок — ширма, со скамеечкой или модулями внутри, где могут "жить" мягкие игрушки-звери, прятаться и устраивать свой "дом" дети; здесь же может развертываться игра взрослого с детьми по мотивам простых сказок.  4) тематический комплекс для разнообразных "поездок": автобус-каркас с модулями-сидениями внутри и рулем на фасадной секции. </vt:lpstr>
      <vt:lpstr>Слайд 13</vt:lpstr>
      <vt:lpstr> Все материалы и пособия должны иметь постоянное место. Малыши не умеют взаимодействовать и предпочитают игры рядом, но не вместе; поэтому надо размещать строительный материал в нескольких местах группы. Напольный строительный материал требует много места, поэтому его лучше поместить отдельно на низко расположенных навесных полках и рядом постелить ковер, дорожку. Мелкий строительный материал можно насыпать в корзины, ящики или коробки. Конструкторы размещаются на столах в открытых коробках и деревянных ящиках. По окончании работы надо побуждать детей к совместной уборке материала, раскладывая его по цвету и форме.</vt:lpstr>
      <vt:lpstr>Слайд 15</vt:lpstr>
      <vt:lpstr>Размещение материала для познавательно-исследовательской деятельности должно быть мозаичным, в нескольких спокойных местах группового помещения, чтобы дети не мешали друг другу. Часть объектов для исследования в действии может быть стационарно расположена на специальном дидактическом столе (или паре обычных столиков, приспособленных для этой цели). Остальные объекты для исследования и образно-символический материал воспитатель располагает в поле зрения детей непосредственно перед началом их свободной деятельности. Целесообразно разделить весь материал на несколько функционально равнозначных комплектов и периодически в течение года менять их, чтобы вызывать волны интереса детей к новым или немного "подзабытым" материалам.</vt:lpstr>
      <vt:lpstr>Слайд 17</vt:lpstr>
      <vt:lpstr>Для хранения физкультурных пособий в групповых комнатах может быть использована секционная мебель с выдвижными ящиками или тележка "Физкультурный уголок". У детей второй младшей группы быстро падает интерес к одному и тому же пособию, поэтому советуем постоянно его обновлять (перестановка его с одного места на другое, внесение нового пособия. Крупное оборудование требует много места, поэтому его лучше расставить вдоль стен. Мелкое физкультурное оборудование (массажные мячи, шарики, мешочки, флажки, резиновые кольца и др.) следует держать в корзинах или открытых ящиках таким образом, чтобы дети могли им свободно пользоваться.</vt:lpstr>
      <vt:lpstr>Слайд 19</vt:lpstr>
      <vt:lpstr>В дошкольном учреждении обстановка всех помещений служит одной задаче – воспитанию и развитию ребенка в коллективе. Создание такой благоприятной обстановки – большое искусство, включающее в себя разумную и красивую организацию пространства и его элементов.  Практическая, продуманная реализация развивающей функции среды ставит педагога перед необходимостью постоянно импровизировать и в непосредственной педагогической деятельности, и в опосредованной.   Развивающая предметно-пространственная среда позволяет ребенку заниматься деятельностью и самостоятельно, без помощи взрослого, насколько позволяют им их умения и навыки, а также предложенные материалы.   Одними занятиями развивать ребенка невозможно, поэтому и возникает необходимость создания развивающей среды, способной помочь ребенку в его развитии и саморазвитии. </vt:lpstr>
      <vt:lpstr>Младший возраст – важнейший этап в развитии ребенка. Именно в этот период происходит его переход к новым отношениям с взрослыми, сверстниками и с предметным миром.  Создавая проект развивающей предметно-пространственной среды группы, были учтены следующие принципы и требования к  её построению:     -информативность -вариативность;  -полифункциональность ;  -интегративность образовательных областей ;  -трансформируемость ;  -стабильность и динамичность;   -комплексирование и гибкое зонирование; -педагогическая целесообразность, позволяющая предусмотреть необходимость и достаточность наполнения предметно-развивающей среды, а также обеспечить возможность самовыражения воспитанников, индивидуальную комфортность и эмоциональное благополучие каждого ребенка, с учетом поло ролевой специфики;  Построение развивающей среды с учетом перечисленных выше принципов обеспечивает воспитанникам чувство психологической защищенности, помогает формированию личности, развитию способностей, овладению разными способами деятельности. Такая среда вызывает у детей чувство радости, эмоционально положительное отношение к детскому саду, желание посещать его, обогащает новыми впечатлениями и знаниями, побуждает к активной творческой деятельности, способствует интеллектуальному развитию. </vt:lpstr>
      <vt:lpstr>Спасибо за  внимание!</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Департамент образования города Москвы Государственное автономное образовательное учреждение высшего образования города Москвы «Московский городской педагогический университет» Институт среднего профессионального образования им. К.Д. Ушинского учебный корпус им. С.Я. Маршака   Экзамен квалификационный ПМ.05 Методическое обеспечение Специальность 44.02.01 Дошкольное образование</dc:title>
  <dc:creator>Олеся</dc:creator>
  <cp:lastModifiedBy>Олеся</cp:lastModifiedBy>
  <cp:revision>70</cp:revision>
  <dcterms:created xsi:type="dcterms:W3CDTF">2018-12-27T19:40:42Z</dcterms:created>
  <dcterms:modified xsi:type="dcterms:W3CDTF">2022-09-25T14:31:06Z</dcterms:modified>
</cp:coreProperties>
</file>