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9" r:id="rId18"/>
    <p:sldId id="281" r:id="rId19"/>
    <p:sldId id="284" r:id="rId20"/>
    <p:sldId id="287" r:id="rId21"/>
    <p:sldId id="289" r:id="rId22"/>
    <p:sldId id="291" r:id="rId23"/>
    <p:sldId id="293" r:id="rId24"/>
    <p:sldId id="295" r:id="rId25"/>
    <p:sldId id="297" r:id="rId26"/>
    <p:sldId id="299" r:id="rId27"/>
    <p:sldId id="301" r:id="rId28"/>
    <p:sldId id="303" r:id="rId29"/>
    <p:sldId id="305" r:id="rId30"/>
    <p:sldId id="307" r:id="rId31"/>
    <p:sldId id="309" r:id="rId32"/>
    <p:sldId id="311" r:id="rId33"/>
    <p:sldId id="313" r:id="rId34"/>
    <p:sldId id="315" r:id="rId35"/>
    <p:sldId id="317" r:id="rId36"/>
    <p:sldId id="319" r:id="rId37"/>
    <p:sldId id="321" r:id="rId38"/>
    <p:sldId id="323" r:id="rId39"/>
    <p:sldId id="325" r:id="rId40"/>
    <p:sldId id="327" r:id="rId41"/>
    <p:sldId id="329" r:id="rId42"/>
    <p:sldId id="278" r:id="rId4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408" autoAdjust="0"/>
    <p:restoredTop sz="94660"/>
  </p:normalViewPr>
  <p:slideViewPr>
    <p:cSldViewPr>
      <p:cViewPr varScale="1">
        <p:scale>
          <a:sx n="69" d="100"/>
          <a:sy n="69" d="100"/>
        </p:scale>
        <p:origin x="7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1/31/2023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eacher\Music\&#1084;&#1091;&#1079;&#1099;&#1082;&#1072;%20&#1082;&#1086;%20&#1076;&#1085;&#1102;%20&#1091;&#1095;&#1080;&#1090;&#1077;&#1083;&#1103;\&#1060;&#1072;&#1085;&#1092;&#1072;&#1088;&#1099;%20-%20&#1085;&#1072;%20&#1076;&#1077;&#1085;&#1100;%20&#1091;&#1095;&#1080;&#1090;&#1077;&#1083;&#1103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eacher\Music\&#1084;&#1091;&#1079;&#1099;&#1082;&#1072;%20&#1082;&#1086;%20&#1076;&#1085;&#1102;%20&#1091;&#1095;&#1080;&#1090;&#1077;&#1083;&#1103;\&#1060;&#1072;&#1085;&#1092;&#1072;&#1088;&#1099;%20-%20&#1085;&#1072;%20&#1076;&#1077;&#1085;&#1100;%20&#1091;&#1095;&#1080;&#1090;&#1077;&#1083;&#1103;.mp3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eacher\Music\&#1084;&#1091;&#1079;&#1099;&#1082;&#1072;%20&#1082;&#1086;%20&#1076;&#1085;&#1102;%20&#1091;&#1095;&#1080;&#1090;&#1077;&#1083;&#1103;\&#1060;&#1072;&#1085;&#1092;&#1072;&#1088;&#1099;%20-%20&#1085;&#1072;%20&#1076;&#1077;&#1085;&#1100;%20&#1091;&#1095;&#1080;&#1090;&#1077;&#1083;&#1103;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hyperlink" Target="https://ru.wikipedia.org/wiki/%D0%9D%D0%BE%D0%B2%D0%BE%D1%81%D0%B8%D0%B1%D0%B8%D1%80%D1%81%D0%BA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eacher\Desktop\&#1052;&#1086;&#1081;%20&#1053;&#1086;&#1074;&#1086;&#1089;&#1080;&#1073;&#1080;&#1088;&#1089;&#1082;%20&#1088;&#1086;&#1076;&#1085;&#1086;&#1081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eacher\Music\&#1084;&#1091;&#1079;&#1099;&#1082;&#1072;%20&#1082;&#1086;%20&#1076;&#1085;&#1102;%20&#1091;&#1095;&#1080;&#1090;&#1077;&#1083;&#1103;\&#1060;&#1072;&#1085;&#1092;&#1072;&#1088;&#1099;%20-%20&#1085;&#1072;%20&#1076;&#1077;&#1085;&#1100;%20&#1091;&#1095;&#1080;&#1090;&#1077;&#1083;&#1103;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eacher\Music\&#1084;&#1091;&#1079;&#1099;&#1082;&#1072;%20&#1082;&#1086;%20&#1076;&#1085;&#1102;%20&#1091;&#1095;&#1080;&#1090;&#1077;&#1083;&#1103;\&#1060;&#1072;&#1085;&#1092;&#1072;&#1088;&#1099;%20-%20&#1085;&#1072;%20&#1076;&#1077;&#1085;&#1100;%20&#1091;&#1095;&#1080;&#1090;&#1077;&#1083;&#1103;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142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7848600" cy="487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6200" y="304800"/>
            <a:ext cx="876299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Новосибирск.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Новосибирская область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(интеллектуальная игра)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838200"/>
          </a:xfrm>
        </p:spPr>
        <p:txBody>
          <a:bodyPr anchor="t">
            <a:normAutofit fontScale="90000"/>
          </a:bodyPr>
          <a:lstStyle/>
          <a:p>
            <a:r>
              <a:rPr lang="ru-RU" sz="3100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Какие районы входят в состав Новосибирской области?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47800"/>
            <a:ext cx="8183880" cy="4648200"/>
          </a:xfrm>
        </p:spPr>
        <p:txBody>
          <a:bodyPr>
            <a:normAutofit/>
          </a:bodyPr>
          <a:lstStyle/>
          <a:p>
            <a:pPr marL="0" indent="0">
              <a:buFont typeface="Wingdings 2" pitchFamily="18" charset="2"/>
              <a:buNone/>
            </a:pPr>
            <a:endParaRPr lang="ru-RU" b="1" dirty="0" smtClean="0">
              <a:latin typeface="Book Antiqua" pitchFamily="18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ru-RU" sz="3600" b="1" dirty="0" err="1" smtClean="0">
                <a:solidFill>
                  <a:schemeClr val="accent2"/>
                </a:solidFill>
                <a:latin typeface="Book Antiqua" pitchFamily="18" charset="0"/>
              </a:rPr>
              <a:t>Искитимский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, Северный, </a:t>
            </a:r>
            <a:r>
              <a:rPr lang="ru-RU" sz="3600" b="1" i="1" dirty="0" smtClean="0">
                <a:solidFill>
                  <a:schemeClr val="accent2"/>
                </a:solidFill>
                <a:latin typeface="Book Antiqua" pitchFamily="18" charset="0"/>
              </a:rPr>
              <a:t>Восточный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,  </a:t>
            </a:r>
            <a:r>
              <a:rPr lang="ru-RU" sz="3600" b="1" i="1" dirty="0" smtClean="0">
                <a:solidFill>
                  <a:schemeClr val="accent2"/>
                </a:solidFill>
                <a:latin typeface="Book Antiqua" pitchFamily="18" charset="0"/>
              </a:rPr>
              <a:t>Болотный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, Колыванский, </a:t>
            </a:r>
            <a:r>
              <a:rPr lang="ru-RU" sz="3600" b="1" dirty="0" err="1" smtClean="0">
                <a:solidFill>
                  <a:schemeClr val="accent2"/>
                </a:solidFill>
                <a:latin typeface="Book Antiqua" pitchFamily="18" charset="0"/>
              </a:rPr>
              <a:t>Каргатский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,               </a:t>
            </a:r>
            <a:r>
              <a:rPr lang="ru-RU" sz="3600" b="1" i="1" dirty="0" err="1" smtClean="0">
                <a:solidFill>
                  <a:schemeClr val="accent2"/>
                </a:solidFill>
                <a:latin typeface="Book Antiqua" pitchFamily="18" charset="0"/>
              </a:rPr>
              <a:t>Барлакульский</a:t>
            </a:r>
            <a:r>
              <a:rPr lang="ru-RU" sz="3600" b="1" dirty="0" err="1" smtClean="0">
                <a:solidFill>
                  <a:schemeClr val="accent2"/>
                </a:solidFill>
                <a:latin typeface="Book Antiqua" pitchFamily="18" charset="0"/>
              </a:rPr>
              <a:t>,</a:t>
            </a:r>
            <a:r>
              <a:rPr lang="ru-RU" sz="3600" b="1" i="1" dirty="0" err="1" smtClean="0">
                <a:solidFill>
                  <a:schemeClr val="accent2"/>
                </a:solidFill>
                <a:latin typeface="Book Antiqua" pitchFamily="18" charset="0"/>
              </a:rPr>
              <a:t>Салаирский</a:t>
            </a:r>
            <a:r>
              <a:rPr lang="ru-RU" sz="3600" b="1" dirty="0" err="1" smtClean="0">
                <a:solidFill>
                  <a:schemeClr val="accent2"/>
                </a:solidFill>
                <a:latin typeface="Book Antiqua" pitchFamily="18" charset="0"/>
              </a:rPr>
              <a:t>,Мошковский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, </a:t>
            </a:r>
            <a:r>
              <a:rPr lang="ru-RU" sz="3600" b="1" dirty="0" err="1" smtClean="0">
                <a:solidFill>
                  <a:schemeClr val="accent2"/>
                </a:solidFill>
                <a:latin typeface="Book Antiqua" pitchFamily="18" charset="0"/>
              </a:rPr>
              <a:t>Чистоозёрный</a:t>
            </a:r>
            <a:r>
              <a:rPr lang="ru-RU" sz="3600" b="1" dirty="0" smtClean="0">
                <a:solidFill>
                  <a:schemeClr val="accent2"/>
                </a:solidFill>
                <a:latin typeface="Book Antiqua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"/>
            <a:ext cx="8183880" cy="838200"/>
          </a:xfrm>
        </p:spPr>
        <p:txBody>
          <a:bodyPr/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Правильный ответ: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95400"/>
            <a:ext cx="8183880" cy="4876800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0070C0"/>
                </a:solidFill>
                <a:latin typeface="Book Antiqua" pitchFamily="18" charset="0"/>
              </a:rPr>
              <a:t>Чистоозерный</a:t>
            </a: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                      </a:t>
            </a:r>
          </a:p>
          <a:p>
            <a:r>
              <a:rPr lang="ru-RU" b="1" i="1" dirty="0" err="1" smtClean="0">
                <a:solidFill>
                  <a:srgbClr val="0070C0"/>
                </a:solidFill>
                <a:latin typeface="Book Antiqua" pitchFamily="18" charset="0"/>
              </a:rPr>
              <a:t>Колыванский</a:t>
            </a:r>
            <a:endParaRPr lang="ru-RU" b="1" i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r>
              <a:rPr lang="ru-RU" b="1" i="1" dirty="0" err="1" smtClean="0">
                <a:solidFill>
                  <a:srgbClr val="0070C0"/>
                </a:solidFill>
                <a:latin typeface="Book Antiqua" pitchFamily="18" charset="0"/>
              </a:rPr>
              <a:t>Искитимский</a:t>
            </a: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                                      </a:t>
            </a:r>
          </a:p>
          <a:p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Мошковский                </a:t>
            </a:r>
          </a:p>
          <a:p>
            <a:r>
              <a:rPr lang="ru-RU" b="1" i="1" dirty="0" err="1" smtClean="0">
                <a:solidFill>
                  <a:srgbClr val="0070C0"/>
                </a:solidFill>
                <a:latin typeface="Book Antiqua" pitchFamily="18" charset="0"/>
              </a:rPr>
              <a:t>Каргатский</a:t>
            </a:r>
            <a:endParaRPr lang="ru-RU" b="1" i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Северный</a:t>
            </a:r>
          </a:p>
          <a:p>
            <a:endParaRPr lang="ru-RU" i="1" dirty="0">
              <a:latin typeface="Book Antiqua" pitchFamily="18" charset="0"/>
            </a:endParaRPr>
          </a:p>
        </p:txBody>
      </p:sp>
      <p:pic>
        <p:nvPicPr>
          <p:cNvPr id="4" name="Picture 4" descr="70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71600"/>
            <a:ext cx="38814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Картинки по запросу фотографии Кыштовского района Новосибир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4900"/>
            <a:ext cx="3960813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Фанфары - на день учит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838200"/>
          </a:xfrm>
        </p:spPr>
        <p:txBody>
          <a:bodyPr anchor="t"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Какие из этих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городов и рабочих поселков находятся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на территории Новосибирской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области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?</a:t>
            </a:r>
            <a:endParaRPr lang="ru-RU" sz="2400" dirty="0">
              <a:solidFill>
                <a:schemeClr val="tx1"/>
              </a:solidFill>
              <a:latin typeface="Book Antiqu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799031"/>
              </p:ext>
            </p:extLst>
          </p:nvPr>
        </p:nvGraphicFramePr>
        <p:xfrm>
          <a:off x="503238" y="1524000"/>
          <a:ext cx="8183562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7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6200">
                <a:tc>
                  <a:txBody>
                    <a:bodyPr/>
                    <a:lstStyle/>
                    <a:p>
                      <a:pPr marL="0" indent="0">
                        <a:buFont typeface="Wingdings 2" pitchFamily="18" charset="2"/>
                        <a:buNone/>
                      </a:pPr>
                      <a:r>
                        <a:rPr lang="ru-RU" sz="36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Болотное</a:t>
                      </a:r>
                    </a:p>
                    <a:p>
                      <a:pPr marL="0" indent="0">
                        <a:buFont typeface="Wingdings 2" pitchFamily="18" charset="2"/>
                        <a:buNone/>
                      </a:pPr>
                      <a:r>
                        <a:rPr lang="ru-RU" sz="36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Маслянино</a:t>
                      </a:r>
                    </a:p>
                    <a:p>
                      <a:pPr marL="0" indent="0">
                        <a:buFont typeface="Wingdings 2" pitchFamily="18" charset="2"/>
                        <a:buNone/>
                      </a:pPr>
                      <a:r>
                        <a:rPr lang="ru-RU" sz="36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Бердск</a:t>
                      </a:r>
                    </a:p>
                    <a:p>
                      <a:pPr marL="0" indent="0">
                        <a:buFont typeface="Wingdings 2" pitchFamily="18" charset="2"/>
                        <a:buNone/>
                      </a:pPr>
                      <a:r>
                        <a:rPr lang="ru-RU" sz="36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Каргат    </a:t>
                      </a:r>
                    </a:p>
                    <a:p>
                      <a:pPr marL="0" indent="0">
                        <a:buFont typeface="Wingdings 2" pitchFamily="18" charset="2"/>
                        <a:buNone/>
                      </a:pPr>
                      <a:r>
                        <a:rPr lang="ru-RU" sz="36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Красноярск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Норильск</a:t>
                      </a:r>
                    </a:p>
                    <a:p>
                      <a:r>
                        <a:rPr lang="ru-RU" sz="32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Мурманск</a:t>
                      </a:r>
                    </a:p>
                    <a:p>
                      <a:r>
                        <a:rPr lang="ru-RU" sz="3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Тогучин</a:t>
                      </a:r>
                      <a:endParaRPr lang="ru-RU" sz="3200" b="1" i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3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Чаны</a:t>
                      </a:r>
                    </a:p>
                    <a:p>
                      <a:r>
                        <a:rPr lang="ru-RU" sz="3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Сузун</a:t>
                      </a:r>
                    </a:p>
                    <a:p>
                      <a:r>
                        <a:rPr lang="ru-RU" sz="32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Сочи</a:t>
                      </a:r>
                      <a:endParaRPr lang="ru-RU" sz="3200" i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81000"/>
            <a:ext cx="8183880" cy="838200"/>
          </a:xfrm>
        </p:spPr>
        <p:txBody>
          <a:bodyPr/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Правильный 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19200"/>
            <a:ext cx="8183880" cy="46482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Болотное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Маслянино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Бердск                                                          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Каргат 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Тогучин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Чаны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Сузун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371601"/>
            <a:ext cx="533400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Фанфары - на день учит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5691"/>
            <a:ext cx="8183880" cy="76200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Book Antiqua" pitchFamily="18" charset="0"/>
              </a:rPr>
              <a:t>Что изображено на гербе Новосибирской области?</a:t>
            </a:r>
            <a:endParaRPr lang="ru-RU" sz="28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47800"/>
            <a:ext cx="8183880" cy="4495800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Необходимо исключить из списка неверные варианты: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Два соболя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Три соболя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 Два горностая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Золотой каравай с солонкой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Сноп колосьев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Река Обь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Транссибирская железнодорожная магистраль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Символическое изображение атома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3400"/>
            <a:ext cx="8183880" cy="838200"/>
          </a:xfrm>
        </p:spPr>
        <p:txBody>
          <a:bodyPr/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Правильный 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183880" cy="4495800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Два соболя</a:t>
            </a:r>
          </a:p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Золотой каравай с солонкой </a:t>
            </a:r>
            <a:r>
              <a:rPr lang="ru-RU" b="1" i="1" dirty="0" smtClean="0">
                <a:solidFill>
                  <a:schemeClr val="accent6"/>
                </a:solidFill>
                <a:latin typeface="Book Antiqua" pitchFamily="18" charset="0"/>
              </a:rPr>
              <a:t>(</a:t>
            </a:r>
            <a:r>
              <a:rPr lang="ru-RU" b="1" i="1" dirty="0" smtClean="0">
                <a:latin typeface="Book Antiqua" pitchFamily="18" charset="0"/>
              </a:rPr>
              <a:t>напоминает купол здания Новосибирского государственного академического театра оперы и балета)</a:t>
            </a:r>
          </a:p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Река Обь </a:t>
            </a:r>
            <a:r>
              <a:rPr lang="ru-RU" b="1" i="1" dirty="0" smtClean="0">
                <a:latin typeface="Book Antiqua" pitchFamily="18" charset="0"/>
              </a:rPr>
              <a:t>(лазоревый столб)</a:t>
            </a:r>
          </a:p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latin typeface="Book Antiqua" pitchFamily="18" charset="0"/>
              </a:rPr>
              <a:t>Транссибирская железнодорожная  магистраль </a:t>
            </a:r>
            <a:r>
              <a:rPr lang="ru-RU" b="1" i="1" dirty="0" smtClean="0">
                <a:latin typeface="Book Antiqua" pitchFamily="18" charset="0"/>
              </a:rPr>
              <a:t>(горизонтальный узкий чёрный пояс)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4" name="Фанфары - на день учит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eacher\Pictures\герб НС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3820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1"/>
            <a:ext cx="8991600" cy="6518474"/>
          </a:xfrm>
        </p:spPr>
      </p:pic>
    </p:spTree>
    <p:extLst>
      <p:ext uri="{BB962C8B-B14F-4D97-AF65-F5344CB8AC3E}">
        <p14:creationId xmlns:p14="http://schemas.microsoft.com/office/powerpoint/2010/main" val="59765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7219950" y="6057900"/>
            <a:ext cx="1485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3"/>
                </a:solidFill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solidFill>
                <a:schemeClr val="accent3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20483" name="Picture 31" descr="E:\Photo 65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1000125"/>
            <a:ext cx="2097088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63700" y="2305050"/>
          <a:ext cx="7023100" cy="2313432"/>
        </p:xfrm>
        <a:graphic>
          <a:graphicData uri="http://schemas.openxmlformats.org/drawingml/2006/table">
            <a:tbl>
              <a:tblPr/>
              <a:tblGrid>
                <a:gridCol w="702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1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официальную дату основания города Новосибирска?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30338" y="1128713"/>
          <a:ext cx="6584950" cy="3786187"/>
        </p:xfrm>
        <a:graphic>
          <a:graphicData uri="http://schemas.openxmlformats.org/drawingml/2006/table">
            <a:tbl>
              <a:tblPr/>
              <a:tblGrid>
                <a:gridCol w="658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6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апреля 1893 года в село Кривощековское прибыла первая партия рабочих-мостостроителей. Этот момент считается официальной датой основания Новосибирска.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83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Новосибирск </a:t>
            </a:r>
            <a:r>
              <a:rPr lang="ru-RU" smtClean="0">
                <a:latin typeface="Book Antiqua" pitchFamily="18" charset="0"/>
              </a:rPr>
              <a:t/>
            </a:r>
            <a:br>
              <a:rPr lang="ru-RU" smtClean="0">
                <a:latin typeface="Book Antiqua" pitchFamily="18" charset="0"/>
              </a:rPr>
            </a:br>
            <a:r>
              <a:rPr lang="ru-RU" smtClean="0">
                <a:latin typeface="Book Antiqua" pitchFamily="18" charset="0"/>
              </a:rPr>
              <a:t>2022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Интеллектуально – творческая игра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Рекомендована для учащихся  7-9 классов </a:t>
            </a:r>
          </a:p>
          <a:p>
            <a:pPr algn="ctr">
              <a:buNone/>
            </a:pPr>
            <a:endParaRPr lang="ru-RU" sz="4000" b="1" i="1" dirty="0" smtClean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  <a:p>
            <a:pPr algn="r">
              <a:buNone/>
            </a:pPr>
            <a:r>
              <a:rPr lang="ru-RU" dirty="0" smtClean="0">
                <a:solidFill>
                  <a:schemeClr val="accent2"/>
                </a:solidFill>
                <a:latin typeface="Book Antiqua" pitchFamily="18" charset="0"/>
              </a:rPr>
              <a:t> </a:t>
            </a:r>
            <a:r>
              <a:rPr lang="ru-RU" sz="2200" dirty="0" smtClean="0">
                <a:solidFill>
                  <a:srgbClr val="39839D"/>
                </a:solidFill>
                <a:latin typeface="Book Antiqua" pitchFamily="18" charset="0"/>
              </a:rPr>
              <a:t>Выполнила работу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39839D"/>
                </a:solidFill>
                <a:latin typeface="Book Antiqua" pitchFamily="18" charset="0"/>
              </a:rPr>
              <a:t>Богданова О.А.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39839D"/>
                </a:solidFill>
                <a:latin typeface="Book Antiqua" pitchFamily="18" charset="0"/>
              </a:rPr>
              <a:t>Учитель </a:t>
            </a:r>
            <a:r>
              <a:rPr lang="ru-RU" sz="2200" dirty="0">
                <a:solidFill>
                  <a:srgbClr val="39839D"/>
                </a:solidFill>
                <a:latin typeface="Book Antiqua" pitchFamily="18" charset="0"/>
              </a:rPr>
              <a:t>и</a:t>
            </a:r>
            <a:r>
              <a:rPr lang="ru-RU" sz="2200" dirty="0" smtClean="0">
                <a:solidFill>
                  <a:srgbClr val="39839D"/>
                </a:solidFill>
                <a:latin typeface="Book Antiqua" pitchFamily="18" charset="0"/>
              </a:rPr>
              <a:t>стории и обществознания</a:t>
            </a:r>
          </a:p>
          <a:p>
            <a:pPr algn="r">
              <a:buNone/>
            </a:pPr>
            <a:r>
              <a:rPr lang="ru-RU" sz="2200" dirty="0" smtClean="0">
                <a:solidFill>
                  <a:srgbClr val="39839D"/>
                </a:solidFill>
                <a:latin typeface="Book Antiqua" pitchFamily="18" charset="0"/>
              </a:rPr>
              <a:t>                              </a:t>
            </a:r>
            <a:endParaRPr lang="ru-RU" sz="2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7658100" y="596265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solidFill>
                <a:schemeClr val="bg1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22531" name="Рисунок 10" descr="c01eff3bfb733180fd4e039cb7d1fddb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2888" y="5327650"/>
            <a:ext cx="900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3250" y="758825"/>
          <a:ext cx="8083550" cy="4568825"/>
        </p:xfrm>
        <a:graphic>
          <a:graphicData uri="http://schemas.openxmlformats.org/drawingml/2006/table">
            <a:tbl>
              <a:tblPr/>
              <a:tblGrid>
                <a:gridCol w="8083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6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талантливого инженера и писателя, которому обязан своим рождением и бурным развитием город Новосибирск?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579120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23555" name="Прямоугольник 5"/>
          <p:cNvSpPr>
            <a:spLocks noChangeArrowheads="1"/>
          </p:cNvSpPr>
          <p:nvPr/>
        </p:nvSpPr>
        <p:spPr bwMode="auto">
          <a:xfrm>
            <a:off x="1562100" y="1447800"/>
            <a:ext cx="6686550" cy="244316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360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14400" y="2041525"/>
          <a:ext cx="8229600" cy="154305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Николай Георгиевич Гарин-Михайловский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7772400" y="5943600"/>
            <a:ext cx="106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Рисунок 10" descr="c01eff3bfb733180fd4e039cb7d1fddb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4775" y="4413250"/>
            <a:ext cx="11334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1038" y="1204913"/>
          <a:ext cx="7713662" cy="1543050"/>
        </p:xfrm>
        <a:graphic>
          <a:graphicData uri="http://schemas.openxmlformats.org/drawingml/2006/table">
            <a:tbl>
              <a:tblPr/>
              <a:tblGrid>
                <a:gridCol w="771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430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старое имя города Новосибирска?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274763"/>
            <a:ext cx="5670550" cy="1876425"/>
          </a:xfrm>
        </p:spPr>
        <p:txBody>
          <a:bodyPr lIns="182880" tIns="91440"/>
          <a:lstStyle/>
          <a:p>
            <a:pPr algn="ctr" eaLnBrk="1" hangingPunct="1">
              <a:buFont typeface="Wingdings" pitchFamily="2" charset="2"/>
              <a:buNone/>
            </a:pPr>
            <a:r>
              <a:rPr lang="tt-RU" sz="4800" b="1" smtClean="0">
                <a:solidFill>
                  <a:srgbClr val="FF0000"/>
                </a:solidFill>
              </a:rPr>
              <a:t>Новониколаевск </a:t>
            </a:r>
          </a:p>
        </p:txBody>
      </p:sp>
      <p:pic>
        <p:nvPicPr>
          <p:cNvPr id="25603" name="Picture 7" descr="http://www.oldnk.ru/wp-content/gallery/snsk/94Novonikolaevsk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0" y="-292100"/>
            <a:ext cx="9271000" cy="782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0175" y="5584825"/>
            <a:ext cx="817563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457200"/>
            <a:ext cx="8159750" cy="857250"/>
          </a:xfrm>
        </p:spPr>
        <p:txBody>
          <a:bodyPr lIns="182880" tIns="91440" rtlCol="0">
            <a:normAutofit fontScale="92500" lnSpcReduction="20000"/>
          </a:bodyPr>
          <a:lstStyle/>
          <a:p>
            <a:pPr marL="533400" indent="-53340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/>
          </a:p>
          <a:p>
            <a:pPr marL="533400" indent="-53340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336600"/>
                </a:solidFill>
                <a:latin typeface="+mj-lt"/>
                <a:cs typeface="Times New Roman" pitchFamily="18" charset="0"/>
              </a:rPr>
              <a:t>ВОПРОС</a:t>
            </a:r>
          </a:p>
          <a:p>
            <a:pPr marL="533400" indent="-53340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/>
          </a:p>
          <a:p>
            <a:pPr marL="533400" indent="-53340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t-RU" sz="4400" dirty="0" smtClean="0"/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7696200" y="5943600"/>
            <a:ext cx="1123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590550" y="1619250"/>
            <a:ext cx="8229600" cy="5238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9" name="Picture 31" descr="E:\Photo 6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3009900"/>
            <a:ext cx="2097088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46138" y="1546225"/>
          <a:ext cx="7840662" cy="3513138"/>
        </p:xfrm>
        <a:graphic>
          <a:graphicData uri="http://schemas.openxmlformats.org/drawingml/2006/table">
            <a:tbl>
              <a:tblPr/>
              <a:tblGrid>
                <a:gridCol w="7840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13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состоялся официальный запуск Новосибирского метрополитена?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11288" y="388938"/>
            <a:ext cx="6380162" cy="942975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ОТВЕТ</a:t>
            </a:r>
            <a:endParaRPr lang="tt-RU" sz="4000" b="1" dirty="0" smtClean="0">
              <a:solidFill>
                <a:schemeClr val="accent5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tt-RU" sz="4800" b="1" dirty="0" smtClean="0"/>
          </a:p>
        </p:txBody>
      </p:sp>
      <p:sp>
        <p:nvSpPr>
          <p:cNvPr id="2765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27652" name="Picture 6" descr="http://www.dk.ru/system/redactor/pictures/1204/original_hist_un_19.jpg?13470194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763" y="1343025"/>
            <a:ext cx="6788150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25" y="2654300"/>
            <a:ext cx="6224588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19150" y="704850"/>
            <a:ext cx="8324850" cy="4514850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00642D"/>
                </a:solidFill>
                <a:latin typeface="+mj-lt"/>
                <a:cs typeface="Times New Roman" pitchFamily="18" charset="0"/>
              </a:rPr>
              <a:t>ВОПРОС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7791450" y="5924550"/>
            <a:ext cx="1085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E:\0649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4650" y="609600"/>
            <a:ext cx="19335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77875" y="2354263"/>
          <a:ext cx="6586538" cy="2313432"/>
        </p:xfrm>
        <a:graphic>
          <a:graphicData uri="http://schemas.openxmlformats.org/drawingml/2006/table">
            <a:tbl>
              <a:tblPr/>
              <a:tblGrid>
                <a:gridCol w="6586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129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самое большое озеро в Новосибирской области?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009650" y="260350"/>
            <a:ext cx="8134350" cy="4425950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ОТВЕТ:  </a:t>
            </a:r>
            <a:r>
              <a:rPr lang="ru-RU" sz="40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Озеро Чаны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ru-RU" dirty="0" smtClean="0"/>
          </a:p>
        </p:txBody>
      </p:sp>
      <p:sp>
        <p:nvSpPr>
          <p:cNvPr id="3174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31748" name="Picture 6" descr="http://static.panoramio.com/photos/large/200039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288" y="1546225"/>
            <a:ext cx="7300912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52500" y="333375"/>
            <a:ext cx="7666038" cy="4486275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336600"/>
                </a:solidFill>
                <a:latin typeface="+mj-lt"/>
                <a:cs typeface="Times New Roman" pitchFamily="18" charset="0"/>
              </a:rPr>
              <a:t>ВОПРОС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7620000" y="6000750"/>
            <a:ext cx="1085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  <p:pic>
        <p:nvPicPr>
          <p:cNvPr id="40964" name="Рисунок 10" descr="kr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090988"/>
            <a:ext cx="22098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76250" y="1747838"/>
          <a:ext cx="8229600" cy="2313432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129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воина – новосибирца, который первым стал трижды Героем Советского Союза?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-57150" y="215900"/>
            <a:ext cx="8096250" cy="825500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А.И.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Покрышкин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solidFill>
                <a:srgbClr val="00CC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solidFill>
                <a:srgbClr val="00CC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solidFill>
                <a:srgbClr val="00CC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solidFill>
                <a:srgbClr val="00CC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41987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391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41988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8" y="1041400"/>
            <a:ext cx="4386262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9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750" y="3430588"/>
            <a:ext cx="4360863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4013" y="901700"/>
            <a:ext cx="3544887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Новосибирская область и Новосибирск</a:t>
            </a:r>
            <a:endParaRPr lang="ru-RU" b="1" i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03135" y="530225"/>
            <a:ext cx="5583767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71550" y="620713"/>
            <a:ext cx="8172450" cy="5510212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336600"/>
                </a:solidFill>
                <a:latin typeface="+mj-lt"/>
                <a:cs typeface="Times New Roman" pitchFamily="18" charset="0"/>
              </a:rPr>
              <a:t>ВОПРОС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823913" y="1484313"/>
            <a:ext cx="73453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</a:rPr>
              <a:t>Имя этого человека еще при жизни стало легендой, символом Новосибирска, а созданный и построенный им научно-исследовательский институт патологии кровообращения является одним из крупнейших кардиохирургических центров России.</a:t>
            </a:r>
            <a:endParaRPr lang="ru-RU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7620000" y="6019800"/>
            <a:ext cx="1047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  <p:pic>
        <p:nvPicPr>
          <p:cNvPr id="47109" name="Рисунок 10" descr="c01eff3bfb733180fd4e039cb7d1fddb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0" y="592138"/>
            <a:ext cx="900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2575" y="155575"/>
            <a:ext cx="3929063" cy="4645025"/>
          </a:xfrm>
        </p:spPr>
        <p:txBody>
          <a:bodyPr lIns="182880" tIns="9144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E20D0"/>
                </a:solidFill>
                <a:latin typeface="+mj-lt"/>
                <a:cs typeface="Times New Roman" pitchFamily="18" charset="0"/>
              </a:rPr>
              <a:t>Евгений Михайлович </a:t>
            </a:r>
            <a:r>
              <a:rPr lang="ru-RU" sz="4000" b="1" dirty="0" smtClean="0">
                <a:solidFill>
                  <a:srgbClr val="0E20D0"/>
                </a:solidFill>
                <a:latin typeface="+mj-lt"/>
                <a:cs typeface="Times New Roman" pitchFamily="18" charset="0"/>
              </a:rPr>
              <a:t>Мешалкин</a:t>
            </a:r>
            <a:endParaRPr lang="ru-RU" sz="4000" b="1" dirty="0" smtClean="0">
              <a:solidFill>
                <a:srgbClr val="0E20D0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48131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" y="2168525"/>
            <a:ext cx="3381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71678"/>
            <a:ext cx="5286412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6305550" cy="1047750"/>
          </a:xfrm>
        </p:spPr>
        <p:txBody>
          <a:bodyPr anchor="b"/>
          <a:lstStyle/>
          <a:p>
            <a:pPr eaLnBrk="1" hangingPunct="1"/>
            <a:r>
              <a:rPr lang="ru-RU" b="1" smtClean="0">
                <a:solidFill>
                  <a:srgbClr val="336600"/>
                </a:solidFill>
                <a:cs typeface="Times New Roman" pitchFamily="18" charset="0"/>
              </a:rPr>
              <a:t>ВОПРОС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1031875" y="1897063"/>
          <a:ext cx="7654925" cy="2601912"/>
        </p:xfrm>
        <a:graphic>
          <a:graphicData uri="http://schemas.openxmlformats.org/drawingml/2006/table">
            <a:tbl>
              <a:tblPr/>
              <a:tblGrid>
                <a:gridCol w="7654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1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что похоже здание вокзала железнодорожной станции «Новосибирск-Главный»?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07421" marR="107421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658100" y="6038850"/>
            <a:ext cx="1047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3075"/>
            <a:ext cx="6107113" cy="919163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ОТВЕТ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4625" y="2038350"/>
            <a:ext cx="7593013" cy="2305050"/>
          </a:xfrm>
        </p:spPr>
        <p:txBody>
          <a:bodyPr lIns="182880" tIns="91440"/>
          <a:lstStyle/>
          <a:p>
            <a:pPr algn="ctr" eaLnBrk="1" hangingPunct="1">
              <a:buFont typeface="Wingdings" pitchFamily="2" charset="2"/>
              <a:buNone/>
            </a:pPr>
            <a:endParaRPr lang="ru-RU" sz="4000" b="1" smtClean="0">
              <a:solidFill>
                <a:srgbClr val="0064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5427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700213"/>
            <a:ext cx="85725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8850" y="539750"/>
            <a:ext cx="8185150" cy="992188"/>
          </a:xfrm>
        </p:spPr>
        <p:txBody>
          <a:bodyPr anchor="b"/>
          <a:lstStyle/>
          <a:p>
            <a:pPr eaLnBrk="1" hangingPunct="1"/>
            <a:r>
              <a:rPr lang="ru-RU" b="1" smtClean="0">
                <a:solidFill>
                  <a:srgbClr val="00642D"/>
                </a:solidFill>
                <a:cs typeface="Times New Roman" pitchFamily="18" charset="0"/>
              </a:rPr>
              <a:t>ВОПРОС 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954088" y="2306638"/>
          <a:ext cx="7577137" cy="1682750"/>
        </p:xfrm>
        <a:graphic>
          <a:graphicData uri="http://schemas.openxmlformats.org/drawingml/2006/table">
            <a:tbl>
              <a:tblPr/>
              <a:tblGrid>
                <a:gridCol w="7577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27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Какова сумма цифр двузначного автомобильного кода Новосибирской области?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3242" marR="113242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591425" y="5962650"/>
            <a:ext cx="1133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590550"/>
            <a:ext cx="8183562" cy="723900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ОТВЕТ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98613"/>
            <a:ext cx="8496300" cy="4249737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lIns="182880" tIns="91440"/>
          <a:lstStyle/>
          <a:p>
            <a:pPr eaLnBrk="1" hangingPunct="1">
              <a:buFont typeface="Wingdings" pitchFamily="2" charset="2"/>
              <a:buNone/>
            </a:pPr>
            <a:endParaRPr lang="ru-RU" sz="4000" b="1" smtClean="0">
              <a:solidFill>
                <a:srgbClr val="FA06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7938" y="1624013"/>
            <a:ext cx="63928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195263"/>
            <a:ext cx="8183562" cy="631825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42D"/>
                </a:solidFill>
                <a:cs typeface="Times New Roman" pitchFamily="18" charset="0"/>
              </a:rPr>
              <a:t>ВОПРОС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565150" y="1184275"/>
          <a:ext cx="8256588" cy="3925888"/>
        </p:xfrm>
        <a:graphic>
          <a:graphicData uri="http://schemas.openxmlformats.org/drawingml/2006/table">
            <a:tbl>
              <a:tblPr/>
              <a:tblGrid>
                <a:gridCol w="8256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25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 в Новосибирске место, где городской шум притихает, где людской разговор становиться неторопливым. В нём Новосибирцы воплотили светлую память и огромную благодарность тем, кто отдал жизнь за свободу нашей Родины. Назовите это место?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1874" marR="111874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7608888" y="5962650"/>
            <a:ext cx="1135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 dirty="0">
              <a:latin typeface="+mn-lt"/>
              <a:cs typeface="Times New Roman" pitchFamily="18" charset="0"/>
            </a:endParaRPr>
          </a:p>
        </p:txBody>
      </p:sp>
      <p:pic>
        <p:nvPicPr>
          <p:cNvPr id="67590" name="Рисунок 10" descr="c01eff3bfb733180fd4e039cb7d1fddb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0038" y="4806950"/>
            <a:ext cx="11668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457200"/>
            <a:ext cx="8183562" cy="971550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000" b="1" dirty="0" smtClean="0">
              <a:solidFill>
                <a:schemeClr val="accent5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19538" y="1598613"/>
            <a:ext cx="4614862" cy="930275"/>
          </a:xfrm>
          <a:blipFill>
            <a:blip r:embed="rId2"/>
            <a:tile tx="0" ty="0" sx="100000" sy="100000" flip="none" algn="tl"/>
          </a:blipFill>
        </p:spPr>
        <p:txBody>
          <a:bodyPr lIns="182880" tIns="91440"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A06E9"/>
                </a:solidFill>
                <a:latin typeface="Times New Roman" pitchFamily="18" charset="0"/>
                <a:cs typeface="Times New Roman" pitchFamily="18" charset="0"/>
              </a:rPr>
              <a:t>Монумент Славы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0E20D0"/>
              </a:solidFill>
            </a:endParaRPr>
          </a:p>
        </p:txBody>
      </p:sp>
      <p:sp>
        <p:nvSpPr>
          <p:cNvPr id="6861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" y="6286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7575" y="2236788"/>
            <a:ext cx="66643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63563"/>
            <a:ext cx="8183563" cy="712787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642D"/>
                </a:solidFill>
                <a:cs typeface="Times New Roman" pitchFamily="18" charset="0"/>
              </a:rPr>
              <a:t>ВОПРОС 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1244600" y="2081213"/>
          <a:ext cx="7013575" cy="2633662"/>
        </p:xfrm>
        <a:graphic>
          <a:graphicData uri="http://schemas.openxmlformats.org/drawingml/2006/table">
            <a:tbl>
              <a:tblPr/>
              <a:tblGrid>
                <a:gridCol w="7013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3366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Здание, какого из театров Новосибирска является  крупнейшим в России?</a:t>
                      </a: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7734300" y="6019800"/>
            <a:ext cx="1047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t-RU" b="1" dirty="0">
                <a:latin typeface="+mn-lt"/>
                <a:cs typeface="Times New Roman" pitchFamily="18" charset="0"/>
                <a:hlinkClick r:id="rId2" action="ppaction://hlinksldjump"/>
              </a:rPr>
              <a:t>ОТВЕТ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620713"/>
            <a:ext cx="8183562" cy="674687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ОТВЕТ 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33500"/>
            <a:ext cx="8915400" cy="4114800"/>
          </a:xfrm>
        </p:spPr>
        <p:txBody>
          <a:bodyPr lIns="182880" tIns="91440" rtlCol="0">
            <a:normAutofit/>
          </a:bodyPr>
          <a:lstStyle/>
          <a:p>
            <a:pPr marL="0" indent="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оперы и балета</a:t>
            </a:r>
            <a:endParaRPr lang="ru-RU" b="1" dirty="0" smtClean="0"/>
          </a:p>
        </p:txBody>
      </p:sp>
      <p:sp>
        <p:nvSpPr>
          <p:cNvPr id="7270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96250" y="57340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7270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2376488"/>
            <a:ext cx="6410325" cy="43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1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5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Новосибирская область </a:t>
            </a:r>
            <a:r>
              <a:rPr lang="ru-RU" dirty="0" smtClean="0">
                <a:solidFill>
                  <a:schemeClr val="accent1"/>
                </a:solidFill>
                <a:latin typeface="Book Antiqua" pitchFamily="18" charset="0"/>
              </a:rPr>
              <a:t>—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замечательный и удивительный край. Это легендарные Барабинские степи, вековая тайга, красавица-река Обь, одно из крупнейших озер страны — Чаны, сотни радующих глаз других озер, ширь хлебных полей, просторы Обского моря… И, конечно, это город Новосибирск, с его широкими проспектами, уютными скверами, памятниками, великолепными зданиями, с его известным научным центром, замечательными театрами </a:t>
            </a:r>
          </a:p>
          <a:p>
            <a:endParaRPr lang="ru-RU" b="1" i="1" dirty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11163"/>
            <a:ext cx="8183563" cy="750887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00642D"/>
                </a:solidFill>
                <a:cs typeface="Times New Roman" pitchFamily="18" charset="0"/>
              </a:rPr>
              <a:t>ВОПРОС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768350" y="1636713"/>
          <a:ext cx="7458075" cy="2103437"/>
        </p:xfrm>
        <a:graphic>
          <a:graphicData uri="http://schemas.openxmlformats.org/drawingml/2006/table">
            <a:tbl>
              <a:tblPr/>
              <a:tblGrid>
                <a:gridCol w="7458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343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международный аэропорт </a:t>
                      </a:r>
                      <a:r>
                        <a:rPr kumimoji="0" lang="ru-RU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tooltip="Новосибирск"/>
                        </a:rPr>
                        <a:t>Новосибирска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крупнейший в Сибири по пассажиропотоку. Аэропорт находится на пересечении большого числа воздушных линий, идущих из Юго-Восточной Азии в Европу и из Северной Америки в Индию и Азию?</a:t>
                      </a:r>
                    </a:p>
                  </a:txBody>
                  <a:tcPr marL="103584" marR="103584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7696200" y="6038850"/>
            <a:ext cx="1028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b="1">
                <a:latin typeface="+mn-lt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>
              <a:latin typeface="+mn-lt"/>
              <a:cs typeface="Times New Roman" pitchFamily="18" charset="0"/>
            </a:endParaRPr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677863"/>
            <a:ext cx="5313362" cy="750887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ОТВЕТ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62013" y="1655763"/>
            <a:ext cx="8281987" cy="706437"/>
          </a:xfrm>
        </p:spPr>
        <p:txBody>
          <a:bodyPr lIns="182880" tIns="91440"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Толмачево</a:t>
            </a:r>
          </a:p>
        </p:txBody>
      </p:sp>
      <p:sp>
        <p:nvSpPr>
          <p:cNvPr id="78852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62900" y="5772150"/>
            <a:ext cx="819150" cy="838200"/>
          </a:xfrm>
          <a:prstGeom prst="actionButtonHome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788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073" y="2482850"/>
            <a:ext cx="5389727" cy="389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</a:rPr>
              <a:t>Благодарим вас за игру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Мой Новосибирск родно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01775" y="-804863"/>
            <a:ext cx="12192000" cy="6062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3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3400"/>
            <a:ext cx="818388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Book Antiqua" pitchFamily="18" charset="0"/>
              </a:rPr>
              <a:t>Моя малая Родина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524000"/>
            <a:ext cx="8183880" cy="4495800"/>
          </a:xfrm>
        </p:spPr>
        <p:txBody>
          <a:bodyPr/>
          <a:lstStyle/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Много на Земле прекрасных уголков, но каждый человек любит и гордится теми местами, откуда он родом, где прошло его детство, что значит его малая Родина в истории большой страны. Богата своей историей и наша Новосибирская область.</a:t>
            </a:r>
          </a:p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Book Antiqua" pitchFamily="18" charset="0"/>
              </a:rPr>
              <a:t>Сегодня мы приглашаем вас принять участие в интеллектуальной игре, посвящённой нашей малой Родине – Новосибирску и Новосибирской области.</a:t>
            </a:r>
          </a:p>
          <a:p>
            <a:endParaRPr lang="ru-RU" sz="2400" b="1" i="1" dirty="0" smtClean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Успехов вам!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"/>
            <a:ext cx="8183880" cy="9144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/>
                </a:solidFill>
                <a:effectLst/>
                <a:latin typeface="Book Antiqua" pitchFamily="18" charset="0"/>
              </a:rPr>
              <a:t>По официальным данным</a:t>
            </a:r>
            <a:endParaRPr lang="ru-RU" i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95400"/>
            <a:ext cx="8183880" cy="4724400"/>
          </a:xfrm>
        </p:spPr>
        <p:txBody>
          <a:bodyPr>
            <a:normAutofit/>
          </a:bodyPr>
          <a:lstStyle/>
          <a:p>
            <a:pPr marL="265176" lvl="1" indent="-265176">
              <a:buSzPct val="80000"/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Book Antiqua" pitchFamily="18" charset="0"/>
              </a:rPr>
              <a:t>Каких видов населённых пунктов </a:t>
            </a:r>
            <a:r>
              <a:rPr lang="ru-RU" sz="3200" b="1" u="sng" dirty="0" smtClean="0">
                <a:solidFill>
                  <a:srgbClr val="0070C0"/>
                </a:solidFill>
                <a:latin typeface="Book Antiqua" pitchFamily="18" charset="0"/>
              </a:rPr>
              <a:t>нет</a:t>
            </a:r>
            <a:r>
              <a:rPr lang="ru-RU" sz="3200" b="1" dirty="0" smtClean="0">
                <a:solidFill>
                  <a:srgbClr val="0070C0"/>
                </a:solidFill>
                <a:latin typeface="Book Antiqua" pitchFamily="18" charset="0"/>
              </a:rPr>
              <a:t> в Новосибирской </a:t>
            </a:r>
            <a:r>
              <a:rPr lang="ru-RU" sz="3200" b="1" smtClean="0">
                <a:solidFill>
                  <a:srgbClr val="0070C0"/>
                </a:solidFill>
                <a:latin typeface="Book Antiqua" pitchFamily="18" charset="0"/>
              </a:rPr>
              <a:t>области:</a:t>
            </a:r>
            <a:endParaRPr lang="ru-RU" sz="3600" b="1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Город</a:t>
            </a: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Кишлак</a:t>
            </a: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Рабочий посёлок</a:t>
            </a: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Село</a:t>
            </a: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Деревня</a:t>
            </a:r>
          </a:p>
          <a:p>
            <a:pPr>
              <a:lnSpc>
                <a:spcPct val="80000"/>
              </a:lnSpc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Посёлок</a:t>
            </a:r>
            <a:endParaRPr lang="ru-RU" sz="3600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3400"/>
            <a:ext cx="8183880" cy="762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Правильный ответ: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95400"/>
            <a:ext cx="8183880" cy="4876800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Book Antiqua" pitchFamily="18" charset="0"/>
              </a:rPr>
              <a:t>В Новосибирской области нет кишлаков (Кишлак – поселение в Средней Азии и Афганистане)</a:t>
            </a:r>
          </a:p>
          <a:p>
            <a:endParaRPr lang="ru-RU" dirty="0"/>
          </a:p>
        </p:txBody>
      </p:sp>
      <p:pic>
        <p:nvPicPr>
          <p:cNvPr id="4" name="Picture 4" descr="0_b971_335c795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6670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Фанфары - на день учит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752600"/>
            <a:ext cx="8183880" cy="3352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1. 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10</a:t>
            </a:r>
            <a:b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2. 20</a:t>
            </a:r>
            <a:b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3. </a:t>
            </a:r>
            <a:r>
              <a:rPr lang="ru-RU" i="1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30</a:t>
            </a:r>
            <a:endParaRPr lang="ru-RU" i="1" dirty="0" smtClean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222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Сколько районов в Новосибирской области?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анфары - на день учит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81000"/>
            <a:ext cx="8183880" cy="9906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Правильный 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47800"/>
            <a:ext cx="8183880" cy="43434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30 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Picture 5" descr="Novosibirskay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571612"/>
            <a:ext cx="6369028" cy="44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374</TotalTime>
  <Words>533</Words>
  <Application>Microsoft Office PowerPoint</Application>
  <PresentationFormat>Экран (4:3)</PresentationFormat>
  <Paragraphs>138</Paragraphs>
  <Slides>42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Book Antiqua</vt:lpstr>
      <vt:lpstr>Calibri</vt:lpstr>
      <vt:lpstr>Times New Roman</vt:lpstr>
      <vt:lpstr>Verdana</vt:lpstr>
      <vt:lpstr>Wingdings</vt:lpstr>
      <vt:lpstr>Wingdings 2</vt:lpstr>
      <vt:lpstr>Аспект</vt:lpstr>
      <vt:lpstr>Презентация PowerPoint</vt:lpstr>
      <vt:lpstr>Новосибирск  2022</vt:lpstr>
      <vt:lpstr>Новосибирская область и Новосибирск</vt:lpstr>
      <vt:lpstr>Презентация PowerPoint</vt:lpstr>
      <vt:lpstr>Моя малая Родина</vt:lpstr>
      <vt:lpstr>По официальным данным</vt:lpstr>
      <vt:lpstr>Правильный ответ:</vt:lpstr>
      <vt:lpstr>1. 10 2. 20 3. 30</vt:lpstr>
      <vt:lpstr>Правильный ответ:</vt:lpstr>
      <vt:lpstr>Какие районы входят в состав Новосибирской области? </vt:lpstr>
      <vt:lpstr>Правильный ответ:</vt:lpstr>
      <vt:lpstr>Какие из этих городов и рабочих поселков находятся на территории Новосибирской области?</vt:lpstr>
      <vt:lpstr>Правильный ответ:</vt:lpstr>
      <vt:lpstr>Что изображено на гербе Новосибирской области?</vt:lpstr>
      <vt:lpstr>Правильный ответ: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</vt:lpstr>
      <vt:lpstr>ОТВЕТ</vt:lpstr>
      <vt:lpstr>ВОПРОС </vt:lpstr>
      <vt:lpstr>ОТВЕТ </vt:lpstr>
      <vt:lpstr>ВОПРОС</vt:lpstr>
      <vt:lpstr>Презентация PowerPoint</vt:lpstr>
      <vt:lpstr>ВОПРОС </vt:lpstr>
      <vt:lpstr>ОТВЕТ </vt:lpstr>
      <vt:lpstr>ВОПРОС</vt:lpstr>
      <vt:lpstr>ОТВЕТ </vt:lpstr>
      <vt:lpstr>Благодарим вас за игру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 Баженова</dc:creator>
  <cp:lastModifiedBy>Пользователь</cp:lastModifiedBy>
  <cp:revision>95</cp:revision>
  <dcterms:created xsi:type="dcterms:W3CDTF">2017-08-25T01:41:07Z</dcterms:created>
  <dcterms:modified xsi:type="dcterms:W3CDTF">2023-01-31T01:07:14Z</dcterms:modified>
</cp:coreProperties>
</file>