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42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976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5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437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644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375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4607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345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195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747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55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280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53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35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349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83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619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056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B9C2BB8-D9D6-46CC-9D13-54B03BD4969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822D870-3FB9-4CD6-8182-B04EAA09D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37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dirty="0" smtClean="0"/>
              <a:t>Феодальный строй в Западной Европе </a:t>
            </a:r>
            <a:r>
              <a:rPr lang="en-US" sz="4000" b="1" dirty="0" smtClean="0"/>
              <a:t>X-XIII</a:t>
            </a:r>
            <a:r>
              <a:rPr lang="ru-RU" sz="4000" b="1" dirty="0" smtClean="0"/>
              <a:t> вв.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443295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Натуральное хозяйство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НАТУРАЛЬНОЕ ХОЗЯЙСТВО  </a:t>
            </a:r>
            <a:r>
              <a:rPr lang="ru-RU" dirty="0" smtClean="0"/>
              <a:t>- это такое хозяйство, при котором продукты труда производились для удовлетворения собственных нужд, а не для продажи.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936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Феодальная раздробленность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ПРИЧИНЫ:</a:t>
            </a:r>
          </a:p>
          <a:p>
            <a:r>
              <a:rPr lang="ru-RU" dirty="0" smtClean="0"/>
              <a:t>Переход от бенефиция к феоду.</a:t>
            </a:r>
          </a:p>
          <a:p>
            <a:r>
              <a:rPr lang="ru-RU" dirty="0" smtClean="0"/>
              <a:t>Хозяйственная обособленность феода.</a:t>
            </a:r>
          </a:p>
          <a:p>
            <a:r>
              <a:rPr lang="ru-RU" dirty="0" smtClean="0"/>
              <a:t>Натуральное хозяйство.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400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Феодальная раздробленность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23860" y="2755232"/>
            <a:ext cx="1847248" cy="810838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5037221" y="3549316"/>
            <a:ext cx="2117558" cy="6256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КОРОЛЬ</a:t>
            </a:r>
            <a:endParaRPr lang="ru-RU" sz="2400" b="1" dirty="0"/>
          </a:p>
        </p:txBody>
      </p:sp>
      <p:sp>
        <p:nvSpPr>
          <p:cNvPr id="5" name="Овал 4"/>
          <p:cNvSpPr/>
          <p:nvPr/>
        </p:nvSpPr>
        <p:spPr>
          <a:xfrm>
            <a:off x="2213812" y="2755232"/>
            <a:ext cx="1828800" cy="7940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ФЕОДАЛ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2346158" y="4584032"/>
            <a:ext cx="1949116" cy="770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ФЕОДАЛ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3860" y="4584032"/>
            <a:ext cx="1847248" cy="810838"/>
          </a:xfrm>
          <a:prstGeom prst="rect">
            <a:avLst/>
          </a:prstGeom>
        </p:spPr>
      </p:pic>
      <p:cxnSp>
        <p:nvCxnSpPr>
          <p:cNvPr id="10" name="Прямая со стрелкой 9"/>
          <p:cNvCxnSpPr>
            <a:stCxn id="5" idx="7"/>
          </p:cNvCxnSpPr>
          <p:nvPr/>
        </p:nvCxnSpPr>
        <p:spPr>
          <a:xfrm>
            <a:off x="3774790" y="2871523"/>
            <a:ext cx="4406684" cy="401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5" idx="5"/>
          </p:cNvCxnSpPr>
          <p:nvPr/>
        </p:nvCxnSpPr>
        <p:spPr>
          <a:xfrm flipH="1">
            <a:off x="3774790" y="3414956"/>
            <a:ext cx="4454810" cy="18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4"/>
            <a:endCxn id="6" idx="0"/>
          </p:cNvCxnSpPr>
          <p:nvPr/>
        </p:nvCxnSpPr>
        <p:spPr>
          <a:xfrm>
            <a:off x="3128212" y="3549316"/>
            <a:ext cx="192504" cy="10347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7"/>
            <a:endCxn id="5" idx="5"/>
          </p:cNvCxnSpPr>
          <p:nvPr/>
        </p:nvCxnSpPr>
        <p:spPr>
          <a:xfrm flipH="1" flipV="1">
            <a:off x="3774790" y="3433025"/>
            <a:ext cx="235043" cy="1263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7"/>
          </p:cNvCxnSpPr>
          <p:nvPr/>
        </p:nvCxnSpPr>
        <p:spPr>
          <a:xfrm>
            <a:off x="4009833" y="4696799"/>
            <a:ext cx="4266689" cy="3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6" idx="5"/>
          </p:cNvCxnSpPr>
          <p:nvPr/>
        </p:nvCxnSpPr>
        <p:spPr>
          <a:xfrm flipH="1" flipV="1">
            <a:off x="4009833" y="5241286"/>
            <a:ext cx="4266689" cy="327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8314426" y="3433025"/>
            <a:ext cx="155805" cy="12154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8" idx="0"/>
          </p:cNvCxnSpPr>
          <p:nvPr/>
        </p:nvCxnSpPr>
        <p:spPr>
          <a:xfrm>
            <a:off x="8824464" y="3566070"/>
            <a:ext cx="123020" cy="10179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5" idx="5"/>
            <a:endCxn id="4" idx="2"/>
          </p:cNvCxnSpPr>
          <p:nvPr/>
        </p:nvCxnSpPr>
        <p:spPr>
          <a:xfrm>
            <a:off x="3774790" y="3433025"/>
            <a:ext cx="1262431" cy="429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4" idx="2"/>
          </p:cNvCxnSpPr>
          <p:nvPr/>
        </p:nvCxnSpPr>
        <p:spPr>
          <a:xfrm flipV="1">
            <a:off x="4075705" y="3862137"/>
            <a:ext cx="961516" cy="7862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4" idx="6"/>
          </p:cNvCxnSpPr>
          <p:nvPr/>
        </p:nvCxnSpPr>
        <p:spPr>
          <a:xfrm flipH="1">
            <a:off x="7154779" y="3433025"/>
            <a:ext cx="1164456" cy="429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 flipV="1">
            <a:off x="7154780" y="3924886"/>
            <a:ext cx="1164455" cy="745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93511" y="5731515"/>
            <a:ext cx="6569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МЕЖДОУСОБНЫЕ ВОЙНЫ </a:t>
            </a:r>
            <a:r>
              <a:rPr lang="ru-RU" dirty="0" smtClean="0"/>
              <a:t>– </a:t>
            </a:r>
            <a:r>
              <a:rPr lang="ru-RU" sz="2400" dirty="0" smtClean="0"/>
              <a:t>войны за землю, права.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4531990" y="4255285"/>
            <a:ext cx="312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«первый среди равных»</a:t>
            </a:r>
            <a:endParaRPr lang="ru-RU" sz="2400" dirty="0"/>
          </a:p>
        </p:txBody>
      </p:sp>
      <p:cxnSp>
        <p:nvCxnSpPr>
          <p:cNvPr id="47" name="Прямая со стрелкой 46"/>
          <p:cNvCxnSpPr>
            <a:stCxn id="4" idx="4"/>
          </p:cNvCxnSpPr>
          <p:nvPr/>
        </p:nvCxnSpPr>
        <p:spPr>
          <a:xfrm flipH="1">
            <a:off x="6095999" y="4174958"/>
            <a:ext cx="1" cy="1982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466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Феодалы: сеньоры и вассалы.</a:t>
            </a:r>
          </a:p>
          <a:p>
            <a:r>
              <a:rPr lang="ru-RU" b="1" dirty="0" smtClean="0"/>
              <a:t>Феодалы и крестьяне.</a:t>
            </a:r>
          </a:p>
          <a:p>
            <a:r>
              <a:rPr lang="ru-RU" b="1" dirty="0" smtClean="0"/>
              <a:t>Натуральное хозяйство.</a:t>
            </a:r>
          </a:p>
          <a:p>
            <a:r>
              <a:rPr lang="ru-RU" b="1" dirty="0" smtClean="0"/>
              <a:t>Феодальная раздробленность.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21528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Феодалы: сеньоры и вассалы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95401" y="2556931"/>
            <a:ext cx="2446419" cy="14856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Начало Высокого Средневековья</a:t>
            </a:r>
            <a:endParaRPr lang="ru-RU" sz="2400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3741820" y="3119296"/>
            <a:ext cx="541422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319337" y="2851484"/>
            <a:ext cx="2514600" cy="9023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БЕНЕФИЦИЙ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14953" y="4391080"/>
            <a:ext cx="4106780" cy="120032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земельный владение, которое давалось за службу в пожизненное пользование</a:t>
            </a:r>
            <a:endParaRPr lang="ru-RU" sz="2400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4030578" y="3778362"/>
            <a:ext cx="1370100" cy="61271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трелка вправо 9"/>
          <p:cNvSpPr/>
          <p:nvPr/>
        </p:nvSpPr>
        <p:spPr>
          <a:xfrm>
            <a:off x="6870032" y="3119296"/>
            <a:ext cx="541422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447549" y="2848363"/>
            <a:ext cx="1463844" cy="902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ФЕОД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29801" y="4391080"/>
            <a:ext cx="5066796" cy="12003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земельное владение, которое давалось за службу и передавалось по наследству</a:t>
            </a:r>
            <a:endParaRPr lang="ru-RU" sz="2400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8179471" y="3778362"/>
            <a:ext cx="194256" cy="57001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низ 15"/>
          <p:cNvSpPr/>
          <p:nvPr/>
        </p:nvSpPr>
        <p:spPr>
          <a:xfrm>
            <a:off x="8179471" y="5591409"/>
            <a:ext cx="302792" cy="31962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220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Феодалы: сеньоры и вассалы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95402" y="2646947"/>
            <a:ext cx="2675020" cy="110690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ysClr val="windowText" lastClr="000000"/>
                </a:solidFill>
              </a:rPr>
              <a:t>Феодал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 – владелец феода - СЕНЬОР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0284" y="2935705"/>
            <a:ext cx="2045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сбор налогов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078704" y="3851430"/>
            <a:ext cx="3068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осуществление суда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82252" y="4584028"/>
            <a:ext cx="206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набор войска</a:t>
            </a:r>
            <a:endParaRPr lang="ru-RU" sz="2400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078705" y="3200400"/>
            <a:ext cx="601579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970421" y="3753853"/>
            <a:ext cx="252663" cy="21656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851484" y="3843868"/>
            <a:ext cx="0" cy="74016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836695" y="2646947"/>
            <a:ext cx="5197642" cy="31402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9095874" y="4865655"/>
            <a:ext cx="1576137" cy="643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Феодал - ВАССАЛ</a:t>
            </a:r>
            <a:endParaRPr lang="ru-RU" sz="2400" b="1" dirty="0"/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9038384" y="3126535"/>
            <a:ext cx="1780669" cy="13990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передача части земли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7454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Феодалы: сеньоры и вассалы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2865" y="2556932"/>
            <a:ext cx="1626267" cy="529390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КОРОЛЬ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11577" y="3086322"/>
            <a:ext cx="3368842" cy="770022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герцоги и графы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78440" y="3885755"/>
            <a:ext cx="4235115" cy="685800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бароны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29523" y="4600966"/>
            <a:ext cx="4932948" cy="745957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рыцари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 rot="17369780">
            <a:off x="1800693" y="3654923"/>
            <a:ext cx="3479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Феодальная лестница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714625" y="2556932"/>
            <a:ext cx="23489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«Вассал 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моего вассала –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не мой 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вассал»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60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Феодалы и крестьяне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4004" y="2556932"/>
            <a:ext cx="3043989" cy="7579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ФЕОДАЛЬНОЕ ИМЕНИЕ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372224" y="3314921"/>
            <a:ext cx="7447547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земли в одной местности, принадлежавшие феодалу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62726" y="4303742"/>
            <a:ext cx="890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поля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94269" y="4303741"/>
            <a:ext cx="85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луга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87818" y="4303741"/>
            <a:ext cx="83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леса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795084" y="4303741"/>
            <a:ext cx="1024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реки</a:t>
            </a:r>
            <a:endParaRPr lang="ru-RU" sz="24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007894" y="3776586"/>
            <a:ext cx="625643" cy="63900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717378" y="3776586"/>
            <a:ext cx="3010" cy="63900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202905" y="3776586"/>
            <a:ext cx="0" cy="63900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8602579" y="3776586"/>
            <a:ext cx="704848" cy="63900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1176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Феодалы и крестьяне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67299" y="2556932"/>
            <a:ext cx="2057400" cy="9264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ЗЕМЛЯ ФЕОДАЛА</a:t>
            </a:r>
            <a:endParaRPr lang="ru-RU" sz="24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110663" y="3501189"/>
            <a:ext cx="36095" cy="237467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9500662">
            <a:off x="1435828" y="3932761"/>
            <a:ext cx="359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ГОСПОДСКИЕ ПОЛЯ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571872" y="2670192"/>
            <a:ext cx="2899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КРЕСТЬЯНСКИЕ НАДЕЛЫ</a:t>
            </a:r>
            <a:endParaRPr lang="ru-RU" sz="2400" b="1" dirty="0"/>
          </a:p>
        </p:txBody>
      </p:sp>
      <p:sp>
        <p:nvSpPr>
          <p:cNvPr id="11" name="Стрелка вниз 10"/>
          <p:cNvSpPr/>
          <p:nvPr/>
        </p:nvSpPr>
        <p:spPr>
          <a:xfrm flipH="1">
            <a:off x="8674768" y="3501189"/>
            <a:ext cx="324853" cy="2887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909759" y="3789947"/>
            <a:ext cx="1854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повинности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571873" y="4688528"/>
            <a:ext cx="1102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оброк 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999621" y="4688528"/>
            <a:ext cx="1471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барщина</a:t>
            </a:r>
            <a:endParaRPr lang="ru-RU" sz="2400" b="1" dirty="0"/>
          </a:p>
        </p:txBody>
      </p:sp>
      <p:cxnSp>
        <p:nvCxnSpPr>
          <p:cNvPr id="16" name="Прямая со стрелкой 15"/>
          <p:cNvCxnSpPr>
            <a:endCxn id="13" idx="0"/>
          </p:cNvCxnSpPr>
          <p:nvPr/>
        </p:nvCxnSpPr>
        <p:spPr>
          <a:xfrm flipH="1">
            <a:off x="8123321" y="4251612"/>
            <a:ext cx="551447" cy="4369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4" idx="0"/>
          </p:cNvCxnSpPr>
          <p:nvPr/>
        </p:nvCxnSpPr>
        <p:spPr>
          <a:xfrm>
            <a:off x="9021677" y="4251612"/>
            <a:ext cx="713875" cy="4369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авая фигурная скобка 18"/>
          <p:cNvSpPr/>
          <p:nvPr/>
        </p:nvSpPr>
        <p:spPr>
          <a:xfrm rot="5400000">
            <a:off x="8858498" y="3705718"/>
            <a:ext cx="310314" cy="314976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206916" y="5384468"/>
            <a:ext cx="3629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феодальная зависимость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59875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Феодалы и крестьяне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ПОВИННОСТИ</a:t>
            </a:r>
            <a:r>
              <a:rPr lang="ru-RU" dirty="0" smtClean="0"/>
              <a:t> – принудительные обязанности крестьян, выполняемые ими за пользование землей феодала.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ОБРОК</a:t>
            </a:r>
            <a:r>
              <a:rPr lang="ru-RU" dirty="0" smtClean="0"/>
              <a:t> – часть продуктов питания или ремесленных изделий, отдаваемых феодалу крестьянином за пользование землей.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БАРЩИНА</a:t>
            </a:r>
            <a:r>
              <a:rPr lang="ru-RU" dirty="0" smtClean="0"/>
              <a:t> – работа в имении феодала, выполняемая крестьянином за пользование землей феодала.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ФЕОДАЛЬНАЯ ЗАВИСИМОСТЬ </a:t>
            </a:r>
            <a:r>
              <a:rPr lang="ru-RU" dirty="0" smtClean="0"/>
              <a:t>– зависимость крестьян от феодала (поземельная и личная).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267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Феодалы и крестьяне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ФЕОДАЛИЗМ</a:t>
            </a:r>
            <a:r>
              <a:rPr lang="ru-RU" dirty="0" smtClean="0"/>
              <a:t> – </a:t>
            </a:r>
            <a:r>
              <a:rPr lang="ru-RU" b="1" dirty="0" smtClean="0"/>
              <a:t>это отношения поземельной и личной зависимости между людьми, основой которых является собственность на землю.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96587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82</TotalTime>
  <Words>271</Words>
  <Application>Microsoft Office PowerPoint</Application>
  <PresentationFormat>Широкоэкранный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Garamond</vt:lpstr>
      <vt:lpstr>Натуральные материалы</vt:lpstr>
      <vt:lpstr>Феодальный строй в Западной Европе X-XIII вв.</vt:lpstr>
      <vt:lpstr>ПЛАН</vt:lpstr>
      <vt:lpstr>Феодалы: сеньоры и вассалы</vt:lpstr>
      <vt:lpstr>Феодалы: сеньоры и вассалы</vt:lpstr>
      <vt:lpstr>Феодалы: сеньоры и вассалы</vt:lpstr>
      <vt:lpstr>Феодалы и крестьяне</vt:lpstr>
      <vt:lpstr>Феодалы и крестьяне</vt:lpstr>
      <vt:lpstr>Феодалы и крестьяне</vt:lpstr>
      <vt:lpstr>Феодалы и крестьяне</vt:lpstr>
      <vt:lpstr>Натуральное хозяйство</vt:lpstr>
      <vt:lpstr>Феодальная раздробленность</vt:lpstr>
      <vt:lpstr>Феодальная раздробленность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Феодальный строй в Западной Европе X-XIII вв.</dc:title>
  <dc:creator>User</dc:creator>
  <cp:lastModifiedBy>User</cp:lastModifiedBy>
  <cp:revision>10</cp:revision>
  <dcterms:created xsi:type="dcterms:W3CDTF">2022-09-25T13:18:07Z</dcterms:created>
  <dcterms:modified xsi:type="dcterms:W3CDTF">2022-09-25T14:40:42Z</dcterms:modified>
</cp:coreProperties>
</file>