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</p:sldMasterIdLst>
  <p:sldIdLst>
    <p:sldId id="288" r:id="rId8"/>
    <p:sldId id="287" r:id="rId9"/>
    <p:sldId id="257" r:id="rId10"/>
    <p:sldId id="258" r:id="rId11"/>
    <p:sldId id="289" r:id="rId12"/>
    <p:sldId id="259" r:id="rId13"/>
    <p:sldId id="261" r:id="rId14"/>
    <p:sldId id="263" r:id="rId15"/>
    <p:sldId id="262" r:id="rId16"/>
    <p:sldId id="266" r:id="rId17"/>
    <p:sldId id="265" r:id="rId18"/>
    <p:sldId id="264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6" r:id="rId27"/>
    <p:sldId id="274" r:id="rId28"/>
    <p:sldId id="277" r:id="rId29"/>
    <p:sldId id="279" r:id="rId30"/>
    <p:sldId id="278" r:id="rId31"/>
    <p:sldId id="280" r:id="rId32"/>
    <p:sldId id="281" r:id="rId33"/>
    <p:sldId id="285" r:id="rId34"/>
    <p:sldId id="282" r:id="rId35"/>
    <p:sldId id="284" r:id="rId36"/>
    <p:sldId id="283" r:id="rId37"/>
    <p:sldId id="286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6107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0424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82039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1432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3874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3492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9258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26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931642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8773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6117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219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9706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795075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4456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959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0575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08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4440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299694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2689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2117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6247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6706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871877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9289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1993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771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9434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67569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7786623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78674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9070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84892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9285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5018757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2216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658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33236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17167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70451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1676827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49005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1372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07557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97441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390898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254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08417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96625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7716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59430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0785400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73222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52575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66717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2587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223945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41562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00802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18903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3901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96309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0796341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8077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350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08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808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854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692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430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FD2844F-4E5D-4017-B91F-3701DF66F27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05.02.2023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074B90D-8654-4B29-94A1-D2D2201A950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425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260647"/>
            <a:ext cx="820891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Формирование функциональной грамотности на уроках математики.</a:t>
            </a:r>
            <a:br>
              <a:rPr kumimoji="0" lang="ru-RU" sz="54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</a:b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 </a:t>
            </a: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/>
            </a:r>
            <a:b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                                                                                                                                        </a:t>
            </a:r>
            <a:r>
              <a:rPr kumimoji="0" lang="ru-RU" sz="20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Подготовила:  Кутина Татьяна Анатольевна</a:t>
            </a:r>
            <a:br>
              <a:rPr kumimoji="0" lang="ru-RU" sz="20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r>
              <a:rPr kumimoji="0" lang="ru-RU" sz="20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                                   учитель математики, 1 квалификационная категория</a:t>
            </a:r>
            <a:br>
              <a:rPr kumimoji="0" lang="ru-RU" sz="20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r>
              <a:rPr kumimoji="0" lang="ru-RU" sz="20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                  г. Братск Иркутская область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11627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xn--j1ahfl.xn--p1ai/data/ppt_to_html/u393354/p240376/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88640"/>
            <a:ext cx="8808913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5654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xn--j1ahfl.xn--p1ai/data/ppt_to_html/u393354/p240376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16632"/>
            <a:ext cx="8880921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9075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xn--j1ahfl.xn--p1ai/data/ppt_to_html/u393354/p240376/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88640"/>
            <a:ext cx="8808913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73815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xn--j1ahfl.xn--p1ai/data/ppt_to_html/u393354/p240376/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16632"/>
            <a:ext cx="8880921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45341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xn--j1ahfl.xn--p1ai/data/ppt_to_html/u393354/p240376/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16632"/>
            <a:ext cx="8880921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77197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s://xn--j1ahfl.xn--p1ai/data/ppt_to_html/u393354/p240376/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16632"/>
            <a:ext cx="8808913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94644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xn--j1ahfl.xn--p1ai/data/ppt_to_html/u393354/p240376/img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16632"/>
            <a:ext cx="8808913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74565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s://xn--j1ahfl.xn--p1ai/data/ppt_to_html/u393354/p240376/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16632"/>
            <a:ext cx="8808913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17891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s://xn--j1ahfl.xn--p1ai/data/ppt_to_html/u393354/p240376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16632"/>
            <a:ext cx="8808913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07519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xn--j1ahfl.xn--p1ai/data/ppt_to_html/u393354/p240376/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16632"/>
            <a:ext cx="8880921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445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1142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889844"/>
            <a:ext cx="878497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выявить и научно обосновать комплекс педагогических условий </a:t>
            </a:r>
          </a:p>
          <a:p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формирования функциональной математической грамотности</a:t>
            </a:r>
          </a:p>
          <a:p>
            <a:endParaRPr lang="ru-RU" sz="2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показать необходимость развития функциональной  математической</a:t>
            </a:r>
          </a:p>
          <a:p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грамотности;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выявить пути формирования функциональной математической грамотности;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53809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xn--j1ahfl.xn--p1ai/data/ppt_to_html/u393354/p240376/img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88640"/>
            <a:ext cx="8880921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25263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xn--j1ahfl.xn--p1ai/data/ppt_to_html/u393354/p240376/img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16632"/>
            <a:ext cx="8808913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70015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xn--j1ahfl.xn--p1ai/data/ppt_to_html/u393354/p240376/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16632"/>
            <a:ext cx="8808913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0948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 descr="https://xn--j1ahfl.xn--p1ai/data/ppt_to_html/u393354/p240376/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16632"/>
            <a:ext cx="8880921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52022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 descr="https://xn--j1ahfl.xn--p1ai/data/ppt_to_html/u393354/p240376/img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16632"/>
            <a:ext cx="8880921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29188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s://xn--j1ahfl.xn--p1ai/data/ppt_to_html/u393354/p240376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16632"/>
            <a:ext cx="8880921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35770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s://xn--j1ahfl.xn--p1ai/data/ppt_to_html/u393354/p240376/img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88640"/>
            <a:ext cx="8880921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26900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72" y="4357694"/>
            <a:ext cx="1100023" cy="1805026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600" y="3284984"/>
            <a:ext cx="6529358" cy="324036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1556792"/>
            <a:ext cx="5495925" cy="108012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57158" y="357166"/>
            <a:ext cx="7929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Использую на уроках контекстные  и практико-ориентированные задачи</a:t>
            </a: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38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s://xn--j1ahfl.xn--p1ai/data/ppt_to_html/u393354/p240376/img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44624"/>
            <a:ext cx="8808913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26514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142852"/>
            <a:ext cx="8520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Учимся добывать информацию из графиков и диаграмм</a:t>
            </a:r>
          </a:p>
          <a:p>
            <a:pPr algn="ctr"/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lum contrast="18000"/>
          </a:blip>
          <a:srcRect/>
          <a:stretch>
            <a:fillRect/>
          </a:stretch>
        </p:blipFill>
        <p:spPr bwMode="auto">
          <a:xfrm>
            <a:off x="142844" y="500042"/>
            <a:ext cx="5457612" cy="2714644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58150" y="2142000"/>
            <a:ext cx="3385850" cy="47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3789041"/>
            <a:ext cx="1656183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256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xn--j1ahfl.xn--p1ai/data/ppt_to_html/u393354/p240376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88640"/>
            <a:ext cx="8736905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24402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s://xn--j1ahfl.xn--p1ai/data/ppt_to_html/u393354/p240376/img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16632"/>
            <a:ext cx="8880921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66813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1142984"/>
            <a:ext cx="813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Comic Sans MS" pitchFamily="66" charset="0"/>
                <a:cs typeface="Aparajita" pitchFamily="34" charset="0"/>
              </a:rPr>
              <a:t>Спасибо за внимание !</a:t>
            </a:r>
            <a:endParaRPr lang="ru-RU" sz="5400" b="1" dirty="0">
              <a:solidFill>
                <a:srgbClr val="FF0000"/>
              </a:solidFill>
              <a:latin typeface="Comic Sans MS" pitchFamily="66" charset="0"/>
              <a:cs typeface="Aparajita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212976"/>
            <a:ext cx="2520280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631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xn--j1ahfl.xn--p1ai/data/ppt_to_html/u393354/p240376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88640"/>
            <a:ext cx="8736905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9791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8596" y="571480"/>
            <a:ext cx="8617744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§"/>
            </a:pPr>
            <a:endParaRPr lang="ru-RU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endParaRPr lang="ru-RU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endParaRPr lang="ru-RU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Содержание образования (национальные стандарты, учебные программы.)</a:t>
            </a:r>
          </a:p>
          <a:p>
            <a:pPr>
              <a:buFont typeface="Wingdings" pitchFamily="2" charset="2"/>
              <a:buChar char="§"/>
            </a:pPr>
            <a:endParaRPr lang="ru-RU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Формы и методы обучения.</a:t>
            </a:r>
          </a:p>
          <a:p>
            <a:pPr>
              <a:buFont typeface="Wingdings" pitchFamily="2" charset="2"/>
              <a:buChar char="§"/>
            </a:pPr>
            <a:endParaRPr lang="ru-RU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Программы внешкольного, дополнительного образования.</a:t>
            </a:r>
          </a:p>
          <a:p>
            <a:pPr>
              <a:buFont typeface="Wingdings" pitchFamily="2" charset="2"/>
              <a:buChar char="§"/>
            </a:pPr>
            <a:endParaRPr lang="ru-RU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Наличие дружелюбной среды, основанной на принципах партнерства со всеми </a:t>
            </a:r>
          </a:p>
          <a:p>
            <a:endParaRPr lang="ru-RU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заинтересованными сторонами.</a:t>
            </a:r>
          </a:p>
          <a:p>
            <a:endParaRPr lang="ru-RU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Активная роль родителей в процессе обучения и воспитания детей.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428604"/>
            <a:ext cx="8572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формирование функциональной грамотности  оказывают влияние:</a:t>
            </a:r>
            <a:endParaRPr lang="ru-RU" sz="20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45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xn--j1ahfl.xn--p1ai/data/ppt_to_html/u393354/p240376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88640"/>
            <a:ext cx="8808913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8655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xn--j1ahfl.xn--p1ai/data/ppt_to_html/u393354/p240376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88640"/>
            <a:ext cx="8880921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9857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xn--j1ahfl.xn--p1ai/data/ppt_to_html/u393354/p240376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88640"/>
            <a:ext cx="8808914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758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ttps://xn--j1ahfl.xn--p1ai/data/ppt_to_html/u393354/p240376/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88640"/>
            <a:ext cx="8736905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748927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105</Words>
  <Application>Microsoft Office PowerPoint</Application>
  <PresentationFormat>Экран (4:3)</PresentationFormat>
  <Paragraphs>33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Тема Office</vt:lpstr>
      <vt:lpstr>Трек</vt:lpstr>
      <vt:lpstr>1_Трек</vt:lpstr>
      <vt:lpstr>2_Трек</vt:lpstr>
      <vt:lpstr>3_Трек</vt:lpstr>
      <vt:lpstr>4_Трек</vt:lpstr>
      <vt:lpstr>5_Трек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10</cp:revision>
  <dcterms:created xsi:type="dcterms:W3CDTF">2023-01-09T14:15:21Z</dcterms:created>
  <dcterms:modified xsi:type="dcterms:W3CDTF">2023-02-05T03:57:48Z</dcterms:modified>
</cp:coreProperties>
</file>