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99" r:id="rId2"/>
    <p:sldId id="300" r:id="rId3"/>
    <p:sldId id="301" r:id="rId4"/>
    <p:sldId id="302" r:id="rId5"/>
    <p:sldId id="303" r:id="rId6"/>
    <p:sldId id="304" r:id="rId7"/>
    <p:sldId id="262" r:id="rId8"/>
    <p:sldId id="279" r:id="rId9"/>
    <p:sldId id="259" r:id="rId10"/>
    <p:sldId id="307" r:id="rId11"/>
    <p:sldId id="260" r:id="rId12"/>
    <p:sldId id="287" r:id="rId13"/>
    <p:sldId id="308" r:id="rId14"/>
    <p:sldId id="310" r:id="rId15"/>
    <p:sldId id="309" r:id="rId16"/>
    <p:sldId id="311" r:id="rId17"/>
    <p:sldId id="312" r:id="rId18"/>
    <p:sldId id="314" r:id="rId19"/>
    <p:sldId id="313" r:id="rId20"/>
    <p:sldId id="315" r:id="rId21"/>
    <p:sldId id="31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E46C0A"/>
    <a:srgbClr val="663300"/>
    <a:srgbClr val="FF8B8B"/>
    <a:srgbClr val="B07BD7"/>
    <a:srgbClr val="D1B2E8"/>
    <a:srgbClr val="C39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110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70B24-B0B5-47C0-B15A-138F9A946C22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F409C-6C17-4E6F-A7F9-4FF150C90B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599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>
            <a:extLst>
              <a:ext uri="{FF2B5EF4-FFF2-40B4-BE49-F238E27FC236}">
                <a16:creationId xmlns:a16="http://schemas.microsoft.com/office/drawing/2014/main" id="{22280689-7599-4330-B90A-EA21197D3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6652"/>
            <a:ext cx="784887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4450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0508592-5C5E-4C9A-84AB-81F536DD0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/>
          <a:lstStyle/>
          <a:p>
            <a:r>
              <a:rPr lang="ru-RU" alt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Масса</a:t>
            </a:r>
            <a:endParaRPr lang="ru-RU" sz="6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1323D64-6E80-45E1-A13B-4CBD780568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05" y="1196752"/>
            <a:ext cx="729912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366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00760" y="4857760"/>
            <a:ext cx="271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с. 10 - 11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357166"/>
            <a:ext cx="56542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1905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по учебнику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7CCE4244-0CCF-4E5E-BBFE-76ABDBAF8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188" y="1855787"/>
            <a:ext cx="2419350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№1, с. 10</a:t>
            </a: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1403648" y="1176346"/>
            <a:ext cx="68407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а) 5 кг &lt; 2 кг +2 кг+2 кг +2 кг</a:t>
            </a:r>
          </a:p>
          <a:p>
            <a:r>
              <a:rPr lang="ru-RU" sz="4000" dirty="0"/>
              <a:t>б) 5 кг &gt; 2 кг+1 кг</a:t>
            </a:r>
          </a:p>
          <a:p>
            <a:r>
              <a:rPr lang="ru-RU" sz="4000" dirty="0"/>
              <a:t>в) 4 кг + 2 кг &lt; 4 кг + 5 кг</a:t>
            </a:r>
          </a:p>
          <a:p>
            <a:r>
              <a:rPr lang="ru-RU" sz="4000" dirty="0"/>
              <a:t>    9 кг - 5 кг &lt; 9 кг - 2 кг</a:t>
            </a:r>
          </a:p>
          <a:p>
            <a:r>
              <a:rPr lang="ru-RU" sz="4000" dirty="0"/>
              <a:t>    6 кг – 4 кг &lt; 7кг-4 кг</a:t>
            </a:r>
          </a:p>
          <a:p>
            <a:r>
              <a:rPr lang="ru-RU" sz="4000" dirty="0"/>
              <a:t>    5 кг – 3 кг &lt; 5 кг + 2 кг</a:t>
            </a:r>
          </a:p>
          <a:p>
            <a:r>
              <a:rPr lang="ru-RU" sz="4000" dirty="0"/>
              <a:t>    1 кг + 7 кг= 7 кг + 1 кг</a:t>
            </a:r>
          </a:p>
          <a:p>
            <a:r>
              <a:rPr lang="ru-RU" sz="4000" dirty="0"/>
              <a:t>    6 кг + 2 кг &gt;2 кг + 3 кг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93697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№2, с. 10</a:t>
            </a: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1403648" y="1102251"/>
            <a:ext cx="741682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Масса арбуза 6 кг, а дыни – на 2 кг меньше. Чему равна масса дыни?</a:t>
            </a:r>
          </a:p>
          <a:p>
            <a:endParaRPr lang="ru-RU" sz="4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E18E7CD-9C19-4B94-AD27-5CFE2769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36912"/>
            <a:ext cx="3326770" cy="277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896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№2, с. 10</a:t>
            </a: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1403648" y="1102251"/>
            <a:ext cx="741682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Масса арбуза 6 кг, а дыни – на 2 кг меньше. Чему равна масса дыни?</a:t>
            </a:r>
          </a:p>
          <a:p>
            <a:endParaRPr lang="ru-RU" sz="40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68BC6BA-3933-49FE-9416-922E1B7637FC}"/>
              </a:ext>
            </a:extLst>
          </p:cNvPr>
          <p:cNvSpPr/>
          <p:nvPr/>
        </p:nvSpPr>
        <p:spPr>
          <a:xfrm>
            <a:off x="1403648" y="2492897"/>
            <a:ext cx="5454352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 – 2 = 4(кг)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Ответ: 4 кг весит дыня.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34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№3, с. 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7AA4A6-E8DB-47D6-9675-44A21D88E2AD}"/>
              </a:ext>
            </a:extLst>
          </p:cNvPr>
          <p:cNvSpPr txBox="1"/>
          <p:nvPr/>
        </p:nvSpPr>
        <p:spPr>
          <a:xfrm>
            <a:off x="1331640" y="1188163"/>
            <a:ext cx="72728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Масса кошки 5 кг. </a:t>
            </a:r>
            <a:r>
              <a:rPr lang="ru-RU" sz="3200" b="1" dirty="0">
                <a:solidFill>
                  <a:srgbClr val="C00000"/>
                </a:solidFill>
              </a:rPr>
              <a:t>Это</a:t>
            </a:r>
            <a:r>
              <a:rPr lang="ru-RU" sz="3200" dirty="0"/>
              <a:t> на 2 кг меньше, чем масса собаки. Чему равна масса собаки?</a:t>
            </a: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54391-171B-4BA9-A7E3-35D203D677D6}"/>
              </a:ext>
            </a:extLst>
          </p:cNvPr>
          <p:cNvSpPr txBox="1"/>
          <p:nvPr/>
        </p:nvSpPr>
        <p:spPr>
          <a:xfrm>
            <a:off x="1619087" y="3977371"/>
            <a:ext cx="209482" cy="38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36E0C03-8DE3-4CE6-889F-9AD538430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3028526"/>
            <a:ext cx="5446757" cy="347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620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№3, с. 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7AA4A6-E8DB-47D6-9675-44A21D88E2AD}"/>
              </a:ext>
            </a:extLst>
          </p:cNvPr>
          <p:cNvSpPr txBox="1"/>
          <p:nvPr/>
        </p:nvSpPr>
        <p:spPr>
          <a:xfrm>
            <a:off x="1331640" y="1188163"/>
            <a:ext cx="72728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Масса кошки 5 кг. </a:t>
            </a:r>
            <a:r>
              <a:rPr lang="ru-RU" sz="3200" b="1" dirty="0">
                <a:solidFill>
                  <a:srgbClr val="C00000"/>
                </a:solidFill>
              </a:rPr>
              <a:t>Это</a:t>
            </a:r>
            <a:r>
              <a:rPr lang="ru-RU" sz="3200" dirty="0"/>
              <a:t> на 2 кг меньше, чем масса собаки. Чему равна масса собаки?</a:t>
            </a:r>
          </a:p>
          <a:p>
            <a:r>
              <a:rPr lang="ru-RU" sz="4000" dirty="0"/>
              <a:t>5 + 2 = 7(кг)</a:t>
            </a:r>
          </a:p>
          <a:p>
            <a:r>
              <a:rPr lang="ru-RU" sz="4000" dirty="0"/>
              <a:t>Ответ: 7 кг весит собака.</a:t>
            </a:r>
          </a:p>
          <a:p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50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№4, №5, с. 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7AA4A6-E8DB-47D6-9675-44A21D88E2AD}"/>
              </a:ext>
            </a:extLst>
          </p:cNvPr>
          <p:cNvSpPr txBox="1"/>
          <p:nvPr/>
        </p:nvSpPr>
        <p:spPr>
          <a:xfrm>
            <a:off x="1381328" y="1188163"/>
            <a:ext cx="72231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E46C0A"/>
                </a:solidFill>
              </a:rPr>
              <a:t>              Работа в парах</a:t>
            </a:r>
          </a:p>
          <a:p>
            <a:endParaRPr lang="ru-RU" dirty="0"/>
          </a:p>
        </p:txBody>
      </p:sp>
      <p:pic>
        <p:nvPicPr>
          <p:cNvPr id="4" name="Рисунок 3" descr="38940_html_cfcb056.jpg">
            <a:extLst>
              <a:ext uri="{FF2B5EF4-FFF2-40B4-BE49-F238E27FC236}">
                <a16:creationId xmlns:a16="http://schemas.microsoft.com/office/drawing/2014/main" id="{3D7FE7FD-A77E-4961-9AA4-E1593BB4FD4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328" y="2173048"/>
            <a:ext cx="5598383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9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№6, с. 11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7AA4A6-E8DB-47D6-9675-44A21D88E2AD}"/>
              </a:ext>
            </a:extLst>
          </p:cNvPr>
          <p:cNvSpPr txBox="1"/>
          <p:nvPr/>
        </p:nvSpPr>
        <p:spPr>
          <a:xfrm>
            <a:off x="1331640" y="1188162"/>
            <a:ext cx="7128792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/>
              <a:t>6 – 4 – 2 = </a:t>
            </a:r>
            <a:endParaRPr lang="ru-RU" sz="6000" dirty="0"/>
          </a:p>
          <a:p>
            <a:r>
              <a:rPr lang="ru-RU" sz="6000" b="1" i="1" dirty="0"/>
              <a:t>2 + 7 – 6 = </a:t>
            </a:r>
            <a:endParaRPr lang="ru-RU" sz="6000" dirty="0"/>
          </a:p>
          <a:p>
            <a:r>
              <a:rPr lang="ru-RU" sz="6000" b="1" i="1" dirty="0"/>
              <a:t>6 + 2 – 3 = </a:t>
            </a:r>
            <a:endParaRPr lang="ru-RU" sz="6000" dirty="0"/>
          </a:p>
          <a:p>
            <a:r>
              <a:rPr lang="ru-RU" sz="6000" b="1" i="1" dirty="0"/>
              <a:t>5 – 3 + 2 = </a:t>
            </a:r>
            <a:endParaRPr lang="ru-RU" sz="6000" dirty="0"/>
          </a:p>
          <a:p>
            <a:r>
              <a:rPr lang="ru-RU" sz="6000" b="1" i="1" dirty="0"/>
              <a:t>9 – 8 + 6 = </a:t>
            </a:r>
            <a:endParaRPr lang="ru-RU" sz="6000" dirty="0"/>
          </a:p>
          <a:p>
            <a:r>
              <a:rPr lang="ru-RU" sz="6000" b="1" i="1" dirty="0"/>
              <a:t>8 – 4 + 5 = </a:t>
            </a:r>
            <a:endParaRPr lang="ru-RU" sz="6000" dirty="0"/>
          </a:p>
          <a:p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5845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№6, с. 11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7AA4A6-E8DB-47D6-9675-44A21D88E2AD}"/>
              </a:ext>
            </a:extLst>
          </p:cNvPr>
          <p:cNvSpPr txBox="1"/>
          <p:nvPr/>
        </p:nvSpPr>
        <p:spPr>
          <a:xfrm>
            <a:off x="1331640" y="1188162"/>
            <a:ext cx="7128792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/>
              <a:t>6 – 4 – 2 = </a:t>
            </a:r>
            <a:r>
              <a:rPr lang="ru-RU" sz="6000" b="1" i="1" dirty="0">
                <a:solidFill>
                  <a:srgbClr val="FF0000"/>
                </a:solidFill>
              </a:rPr>
              <a:t>0</a:t>
            </a:r>
            <a:endParaRPr lang="ru-RU" sz="6000" dirty="0">
              <a:solidFill>
                <a:srgbClr val="FF0000"/>
              </a:solidFill>
            </a:endParaRPr>
          </a:p>
          <a:p>
            <a:r>
              <a:rPr lang="ru-RU" sz="6000" b="1" i="1" dirty="0"/>
              <a:t>2 + 7 – 6 = </a:t>
            </a:r>
            <a:r>
              <a:rPr lang="ru-RU" sz="6000" b="1" i="1" dirty="0">
                <a:solidFill>
                  <a:srgbClr val="FF0000"/>
                </a:solidFill>
              </a:rPr>
              <a:t>3</a:t>
            </a:r>
            <a:endParaRPr lang="ru-RU" sz="6000" dirty="0">
              <a:solidFill>
                <a:srgbClr val="FF0000"/>
              </a:solidFill>
            </a:endParaRPr>
          </a:p>
          <a:p>
            <a:r>
              <a:rPr lang="ru-RU" sz="6000" b="1" i="1" dirty="0"/>
              <a:t>6 + 2 – 3 = </a:t>
            </a:r>
            <a:r>
              <a:rPr lang="ru-RU" sz="6000" b="1" i="1" dirty="0">
                <a:solidFill>
                  <a:srgbClr val="FF0000"/>
                </a:solidFill>
              </a:rPr>
              <a:t>5</a:t>
            </a:r>
            <a:endParaRPr lang="ru-RU" sz="6000" dirty="0">
              <a:solidFill>
                <a:srgbClr val="FF0000"/>
              </a:solidFill>
            </a:endParaRPr>
          </a:p>
          <a:p>
            <a:r>
              <a:rPr lang="ru-RU" sz="6000" b="1" i="1" dirty="0"/>
              <a:t>5 – 3 + 2 = </a:t>
            </a:r>
            <a:r>
              <a:rPr lang="ru-RU" sz="6000" b="1" i="1" dirty="0">
                <a:solidFill>
                  <a:srgbClr val="FF0000"/>
                </a:solidFill>
              </a:rPr>
              <a:t>4</a:t>
            </a:r>
            <a:endParaRPr lang="ru-RU" sz="6000" dirty="0">
              <a:solidFill>
                <a:srgbClr val="FF0000"/>
              </a:solidFill>
            </a:endParaRPr>
          </a:p>
          <a:p>
            <a:r>
              <a:rPr lang="ru-RU" sz="6000" b="1" i="1" dirty="0"/>
              <a:t>9 – 8 + 6 = </a:t>
            </a:r>
            <a:r>
              <a:rPr lang="ru-RU" sz="6000" b="1" i="1" dirty="0">
                <a:solidFill>
                  <a:srgbClr val="FF0000"/>
                </a:solidFill>
              </a:rPr>
              <a:t>7</a:t>
            </a:r>
            <a:endParaRPr lang="ru-RU" sz="6000" dirty="0">
              <a:solidFill>
                <a:srgbClr val="FF0000"/>
              </a:solidFill>
            </a:endParaRPr>
          </a:p>
          <a:p>
            <a:r>
              <a:rPr lang="ru-RU" sz="6000" b="1" i="1" dirty="0"/>
              <a:t>8 – 4 + 5 = </a:t>
            </a:r>
            <a:r>
              <a:rPr lang="ru-RU" sz="6000" b="1" i="1" dirty="0">
                <a:solidFill>
                  <a:srgbClr val="FF0000"/>
                </a:solidFill>
              </a:rPr>
              <a:t>9</a:t>
            </a:r>
            <a:endParaRPr lang="ru-RU" sz="6000" dirty="0">
              <a:solidFill>
                <a:srgbClr val="FF0000"/>
              </a:solidFill>
            </a:endParaRPr>
          </a:p>
          <a:p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59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32948-00C6-45E7-B1F9-83A2F2A7A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>
                <a:solidFill>
                  <a:srgbClr val="FFC000"/>
                </a:solidFill>
              </a:rPr>
              <a:t>Устный счёт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9EB6E5-0DC5-4233-BE57-D8E3847D7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196752"/>
            <a:ext cx="7488832" cy="525658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1. Какое число стоит перед числом 2?</a:t>
            </a:r>
          </a:p>
          <a:p>
            <a:pPr marL="0" indent="0">
              <a:buNone/>
            </a:pPr>
            <a:r>
              <a:rPr lang="ru-RU" dirty="0"/>
              <a:t>2. Уменьшаемое 9, вычитаемое 6. Чему равна разность?</a:t>
            </a:r>
          </a:p>
          <a:p>
            <a:pPr marL="0" indent="0">
              <a:buNone/>
            </a:pPr>
            <a:r>
              <a:rPr lang="ru-RU" dirty="0"/>
              <a:t>3. Я задумала число, прибавила к нему 2, получила 7. Какое число я задумала?</a:t>
            </a:r>
          </a:p>
          <a:p>
            <a:pPr marL="0" indent="0">
              <a:buNone/>
            </a:pPr>
            <a:r>
              <a:rPr lang="ru-RU" dirty="0"/>
              <a:t>4. Запишите число, которое на 1 меньше, чем 8.</a:t>
            </a:r>
          </a:p>
          <a:p>
            <a:pPr marL="0" indent="0">
              <a:buNone/>
            </a:pPr>
            <a:r>
              <a:rPr lang="ru-RU" dirty="0"/>
              <a:t>5. Первое слагаемое 5, второе слагаемое 4. Чему равна сумма?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807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57166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7AA4A6-E8DB-47D6-9675-44A21D88E2AD}"/>
              </a:ext>
            </a:extLst>
          </p:cNvPr>
          <p:cNvSpPr txBox="1"/>
          <p:nvPr/>
        </p:nvSpPr>
        <p:spPr>
          <a:xfrm>
            <a:off x="1403648" y="1556792"/>
            <a:ext cx="72008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№7, №9*, с.11</a:t>
            </a:r>
          </a:p>
          <a:p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86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AE38DA-4044-41E1-A628-0D1454511031}"/>
              </a:ext>
            </a:extLst>
          </p:cNvPr>
          <p:cNvSpPr txBox="1"/>
          <p:nvPr/>
        </p:nvSpPr>
        <p:spPr>
          <a:xfrm>
            <a:off x="2255218" y="1620926"/>
            <a:ext cx="182779" cy="60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122" name="Рисунок 1">
            <a:extLst>
              <a:ext uri="{FF2B5EF4-FFF2-40B4-BE49-F238E27FC236}">
                <a16:creationId xmlns:a16="http://schemas.microsoft.com/office/drawing/2014/main" id="{C59C45E5-3A88-429A-921A-EEA1F8517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051" y="332656"/>
            <a:ext cx="7452318" cy="652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425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32948-00C6-45E7-B1F9-83A2F2A7A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>
                <a:solidFill>
                  <a:srgbClr val="FFC000"/>
                </a:solidFill>
              </a:rPr>
              <a:t>Проверка: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9EB6E5-0DC5-4233-BE57-D8E3847D7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196752"/>
            <a:ext cx="7488832" cy="5256584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1, 3, 5, 9,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718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32948-00C6-45E7-B1F9-83A2F2A7A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>
                <a:solidFill>
                  <a:srgbClr val="FFC000"/>
                </a:solidFill>
              </a:rPr>
              <a:t>Проверка: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9EB6E5-0DC5-4233-BE57-D8E3847D7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196752"/>
            <a:ext cx="7488832" cy="5256584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1, 3, 5, 9, 11, 13, 15, 17, 19.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39821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32948-00C6-45E7-B1F9-83A2F2A7A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>
                <a:solidFill>
                  <a:srgbClr val="FFC000"/>
                </a:solidFill>
              </a:rPr>
              <a:t>Реши 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9EB6E5-0DC5-4233-BE57-D8E3847D7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052736"/>
            <a:ext cx="7416824" cy="580526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1. У Лены 5 тетрадей в клетку и 6 тетрадей в линейку. Сколько тетрадей у Лены? </a:t>
            </a:r>
          </a:p>
          <a:p>
            <a:pPr marL="0" indent="0">
              <a:buNone/>
            </a:pPr>
            <a:r>
              <a:rPr lang="ru-RU" dirty="0"/>
              <a:t>2. На ветке сидело 11 воробьёв. 3 воробья улетели. Сколько воробьёв осталось? </a:t>
            </a:r>
          </a:p>
          <a:p>
            <a:pPr marL="0" indent="0">
              <a:buNone/>
            </a:pPr>
            <a:r>
              <a:rPr lang="ru-RU" dirty="0"/>
              <a:t>3. На первой полке стояло 9 книг, а на второй полке на 2 книги больше. Сколько книг на второй полке?</a:t>
            </a:r>
          </a:p>
          <a:p>
            <a:pPr marL="0" indent="0">
              <a:buNone/>
            </a:pPr>
            <a:r>
              <a:rPr lang="ru-RU" dirty="0"/>
              <a:t>4. Длина прямоугольника 3 см, Ширина- 2 см. Чему равен периметр?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651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C1726-8908-4439-B3B6-BE3D688C9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>
                <a:solidFill>
                  <a:srgbClr val="FFC000"/>
                </a:solidFill>
              </a:rPr>
              <a:t>Логические 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CBC563-95DA-4E42-8FD0-F5366B405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556792"/>
            <a:ext cx="7283152" cy="456937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1.Бабушка связала Нине две пары носков. Сколько носков связала бабушка Нине? </a:t>
            </a:r>
          </a:p>
          <a:p>
            <a:pPr marL="0" indent="0">
              <a:buNone/>
            </a:pPr>
            <a:r>
              <a:rPr lang="ru-RU" dirty="0"/>
              <a:t>2.По двору ходят куры. У всех кур Петя насчитал 6 ног. Сколько кур? </a:t>
            </a:r>
          </a:p>
          <a:p>
            <a:pPr marL="0" indent="0">
              <a:buNone/>
            </a:pPr>
            <a:r>
              <a:rPr lang="ru-RU" dirty="0"/>
              <a:t>3.У Толи 3 пары варежек. Сколько варежек на левую руку?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056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357166"/>
            <a:ext cx="6215106" cy="11430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ru-RU" sz="5400" b="1" cap="all" spc="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2348880"/>
            <a:ext cx="65690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>
                <a:ln w="1905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Величины. Масса.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928670"/>
            <a:ext cx="59293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Что такое величины?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500174"/>
            <a:ext cx="6929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Что такое масса?</a:t>
            </a:r>
          </a:p>
          <a:p>
            <a:r>
              <a:rPr lang="ru-RU" sz="2800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каких единицах выражается масса?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01349" y="142852"/>
            <a:ext cx="38793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урока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1B274F-F32D-44DE-B165-6B0411C3C3A2}"/>
              </a:ext>
            </a:extLst>
          </p:cNvPr>
          <p:cNvSpPr txBox="1"/>
          <p:nvPr/>
        </p:nvSpPr>
        <p:spPr>
          <a:xfrm>
            <a:off x="1428728" y="2708920"/>
            <a:ext cx="672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8A0000"/>
                </a:solidFill>
              </a:rPr>
              <a:t>Повторить решение задач и примеров.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:a16="http://schemas.microsoft.com/office/drawing/2014/main" id="{770F1B23-8642-47B5-8803-5F51CE484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075" name="Содержимое 2">
            <a:extLst>
              <a:ext uri="{FF2B5EF4-FFF2-40B4-BE49-F238E27FC236}">
                <a16:creationId xmlns:a16="http://schemas.microsoft.com/office/drawing/2014/main" id="{A1750E9E-46E3-4A60-B915-0F680052E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id="{0EF4089E-6B2A-458D-B175-F981144BF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350" y="274638"/>
            <a:ext cx="7112074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</a:t>
            </a:r>
            <a:r>
              <a:rPr lang="ru-RU" altLang="ru-RU" sz="36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такое свойство предмета, которое можно измерить и результат выразить числом.</a:t>
            </a: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36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9EADCC-36FE-47A1-9898-0E575B9EA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2088" y="2632075"/>
            <a:ext cx="3694112" cy="677863"/>
          </a:xfrm>
          <a:prstGeom prst="rect">
            <a:avLst/>
          </a:prstGeom>
          <a:noFill/>
          <a:ln w="38100">
            <a:solidFill>
              <a:srgbClr val="3B9F2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Величина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5E581B-7E29-49FC-A7A9-C360DEC7F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3688" y="3884613"/>
            <a:ext cx="2030412" cy="677862"/>
          </a:xfrm>
          <a:prstGeom prst="rect">
            <a:avLst/>
          </a:prstGeom>
          <a:noFill/>
          <a:ln w="38100">
            <a:solidFill>
              <a:srgbClr val="3B9F2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длина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081A7-86E4-4FD7-AEA8-14F0251456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3013" y="5229225"/>
            <a:ext cx="2632075" cy="677863"/>
          </a:xfrm>
          <a:prstGeom prst="rect">
            <a:avLst/>
          </a:prstGeom>
          <a:noFill/>
          <a:ln w="38100">
            <a:solidFill>
              <a:srgbClr val="3B9F2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сантиметр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260DB7-7E4F-4561-8875-683832719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1025" y="3862388"/>
            <a:ext cx="2003425" cy="677862"/>
          </a:xfrm>
          <a:prstGeom prst="rect">
            <a:avLst/>
          </a:prstGeom>
          <a:noFill/>
          <a:ln w="38100">
            <a:solidFill>
              <a:srgbClr val="3B9F2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масса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ADF3F3-496F-4ACE-9E04-4E857AB70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3038" y="5199063"/>
            <a:ext cx="2840037" cy="676275"/>
          </a:xfrm>
          <a:prstGeom prst="rect">
            <a:avLst/>
          </a:prstGeom>
          <a:noFill/>
          <a:ln w="38100">
            <a:solidFill>
              <a:srgbClr val="3B9F2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килограмм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2FB8A923-6854-4DAF-9B0D-659E530453AC}"/>
              </a:ext>
            </a:extLst>
          </p:cNvPr>
          <p:cNvCxnSpPr/>
          <p:nvPr/>
        </p:nvCxnSpPr>
        <p:spPr>
          <a:xfrm flipH="1">
            <a:off x="2632075" y="3406775"/>
            <a:ext cx="1185863" cy="361950"/>
          </a:xfrm>
          <a:prstGeom prst="straightConnector1">
            <a:avLst/>
          </a:prstGeom>
          <a:ln w="2857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BF7A3DA8-AD1D-4714-9AAD-D0A0696798AC}"/>
              </a:ext>
            </a:extLst>
          </p:cNvPr>
          <p:cNvCxnSpPr/>
          <p:nvPr/>
        </p:nvCxnSpPr>
        <p:spPr>
          <a:xfrm>
            <a:off x="2589213" y="4695825"/>
            <a:ext cx="0" cy="344488"/>
          </a:xfrm>
          <a:prstGeom prst="straightConnector1">
            <a:avLst/>
          </a:prstGeom>
          <a:ln w="2857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34120905-C1B9-4371-85E3-56385A201F89}"/>
              </a:ext>
            </a:extLst>
          </p:cNvPr>
          <p:cNvCxnSpPr/>
          <p:nvPr/>
        </p:nvCxnSpPr>
        <p:spPr>
          <a:xfrm>
            <a:off x="5264150" y="3414713"/>
            <a:ext cx="1071563" cy="344487"/>
          </a:xfrm>
          <a:prstGeom prst="straightConnector1">
            <a:avLst/>
          </a:prstGeom>
          <a:ln w="2857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A6CAB1C9-C8C0-4CCE-B0C1-ECE9ACD31FC7}"/>
              </a:ext>
            </a:extLst>
          </p:cNvPr>
          <p:cNvCxnSpPr/>
          <p:nvPr/>
        </p:nvCxnSpPr>
        <p:spPr>
          <a:xfrm>
            <a:off x="6694488" y="4675188"/>
            <a:ext cx="0" cy="344487"/>
          </a:xfrm>
          <a:prstGeom prst="straightConnector1">
            <a:avLst/>
          </a:prstGeom>
          <a:ln w="2857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3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630</Words>
  <Application>Microsoft Office PowerPoint</Application>
  <PresentationFormat>Экран (4:3)</PresentationFormat>
  <Paragraphs>74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Устный счёт</vt:lpstr>
      <vt:lpstr>Проверка:</vt:lpstr>
      <vt:lpstr>Проверка:</vt:lpstr>
      <vt:lpstr>Реши задачи:</vt:lpstr>
      <vt:lpstr>Логические задачи</vt:lpstr>
      <vt:lpstr>Презентация PowerPoint</vt:lpstr>
      <vt:lpstr>Презентация PowerPoint</vt:lpstr>
      <vt:lpstr>Презентация PowerPoint</vt:lpstr>
      <vt:lpstr>Масса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Наталья Моргачева</cp:lastModifiedBy>
  <cp:revision>111</cp:revision>
  <dcterms:created xsi:type="dcterms:W3CDTF">2014-11-07T17:01:55Z</dcterms:created>
  <dcterms:modified xsi:type="dcterms:W3CDTF">2023-02-05T04:57:30Z</dcterms:modified>
</cp:coreProperties>
</file>