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</p:sldIdLst>
  <p:sldSz cx="9144000" cy="5715000" type="screen16x1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574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1020" y="-90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37D08-C42A-41DF-A906-3A7B5B57BB75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CDC13-1F7B-4C2A-9BE1-76C876ED2C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93368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37D08-C42A-41DF-A906-3A7B5B57BB75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CDC13-1F7B-4C2A-9BE1-76C876ED2C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22579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866"/>
            <a:ext cx="2057400" cy="487627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866"/>
            <a:ext cx="6019800" cy="487627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37D08-C42A-41DF-A906-3A7B5B57BB75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CDC13-1F7B-4C2A-9BE1-76C876ED2C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3700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37D08-C42A-41DF-A906-3A7B5B57BB75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CDC13-1F7B-4C2A-9BE1-76C876ED2C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43783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422262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37D08-C42A-41DF-A906-3A7B5B57BB75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CDC13-1F7B-4C2A-9BE1-76C876ED2C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07001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333501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333501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37D08-C42A-41DF-A906-3A7B5B57BB75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CDC13-1F7B-4C2A-9BE1-76C876ED2C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47866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1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7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37D08-C42A-41DF-A906-3A7B5B57BB75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CDC13-1F7B-4C2A-9BE1-76C876ED2C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68625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37D08-C42A-41DF-A906-3A7B5B57BB75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CDC13-1F7B-4C2A-9BE1-76C876ED2C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64714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37D08-C42A-41DF-A906-3A7B5B57BB75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CDC13-1F7B-4C2A-9BE1-76C876ED2C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83832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1" y="227543"/>
            <a:ext cx="5111751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195918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37D08-C42A-41DF-A906-3A7B5B57BB75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CDC13-1F7B-4C2A-9BE1-76C876ED2C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49125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000501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472783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37D08-C42A-41DF-A906-3A7B5B57BB75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CDC13-1F7B-4C2A-9BE1-76C876ED2C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7444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33501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5296960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F37D08-C42A-41DF-A906-3A7B5B57BB75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5296960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5296960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0CDC13-1F7B-4C2A-9BE1-76C876ED2C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80880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microsoft.com/office/2007/relationships/hdphoto" Target="../media/hdphoto14.wdp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5.wdp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16.wdp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microsoft.com/office/2007/relationships/hdphoto" Target="../media/hdphoto3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3.png"/><Relationship Id="rId7" Type="http://schemas.microsoft.com/office/2007/relationships/hdphoto" Target="../media/hdphoto6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10" Type="http://schemas.openxmlformats.org/officeDocument/2006/relationships/image" Target="../media/image17.png"/><Relationship Id="rId4" Type="http://schemas.microsoft.com/office/2007/relationships/hdphoto" Target="../media/hdphoto5.wdp"/><Relationship Id="rId9" Type="http://schemas.microsoft.com/office/2007/relationships/hdphoto" Target="../media/hdphoto7.wdp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7" Type="http://schemas.microsoft.com/office/2007/relationships/hdphoto" Target="../media/hdphoto10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microsoft.com/office/2007/relationships/hdphoto" Target="../media/hdphoto9.wdp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0"/>
            <a:ext cx="7226159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15616" y="1805761"/>
            <a:ext cx="6578087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Clr>
                <a:srgbClr val="000000"/>
              </a:buClr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entury" pitchFamily="18" charset="0"/>
                <a:cs typeface="Vijaya" pitchFamily="34" charset="0"/>
                <a:sym typeface="Arial"/>
              </a:rPr>
              <a:t>«ИСТОРИЯ ПРОИСХОЖДЕНИЯ ФАМИЛИЙ ГЕРОЕВ ПЬЕСЫ </a:t>
            </a:r>
          </a:p>
          <a:p>
            <a:pPr lvl="0">
              <a:buClr>
                <a:srgbClr val="000000"/>
              </a:buClr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entury" pitchFamily="18" charset="0"/>
                <a:cs typeface="Vijaya" pitchFamily="34" charset="0"/>
                <a:sym typeface="Arial"/>
              </a:rPr>
              <a:t>А.Н. ОСТРОВСКОГО «БЕСПРИДАННИЦА»» </a:t>
            </a:r>
          </a:p>
          <a:p>
            <a:pPr lvl="0">
              <a:buClr>
                <a:srgbClr val="000000"/>
              </a:buClr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entury" pitchFamily="18" charset="0"/>
                <a:cs typeface="Vijaya" pitchFamily="34" charset="0"/>
                <a:sym typeface="Arial"/>
              </a:rPr>
              <a:t> </a:t>
            </a:r>
            <a:endParaRPr kumimoji="0" lang="ru-RU" sz="2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entury" pitchFamily="18" charset="0"/>
              <a:cs typeface="Vijaya" pitchFamily="34" charset="0"/>
              <a:sym typeface="Arial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65643" y="402285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lang="ru-RU" b="1" kern="0" dirty="0" smtClean="0">
                <a:latin typeface="Times New Roman" pitchFamily="18" charset="0"/>
                <a:cs typeface="Times New Roman" pitchFamily="18" charset="0"/>
              </a:rPr>
              <a:t>Насонова Наталия Валерьевна, учитель русского языка и литературы</a:t>
            </a: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5630" y="0"/>
            <a:ext cx="2098369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89506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saturation sat="33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8542"/>
          <a:stretch/>
        </p:blipFill>
        <p:spPr bwMode="auto">
          <a:xfrm>
            <a:off x="-17054" y="9525"/>
            <a:ext cx="9144000" cy="5711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AutoShape 5" descr="https://avatars.mds.yandex.net/get-zen_doc/964926/pub_5dbd8f55fe289100ad2cd95d_5dbe0e3f3642b600ad12b6c6/scale_12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7" descr="https://avatars.mds.yandex.net/get-zen_doc/964926/pub_5dbd8f55fe289100ad2cd95d_5dbe0e3f3642b600ad12b6c6/scale_1200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12775" y="1345332"/>
            <a:ext cx="3959225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В основу фамилии </a:t>
            </a:r>
            <a:r>
              <a:rPr lang="ru-RU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Паратов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 легло мирское имя Паратый. Паратый (в диалектах – </a:t>
            </a:r>
            <a:r>
              <a:rPr lang="ru-RU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поратый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 ), что на языке охотников означает бойкого, сильного и быстрого в беге зверя. </a:t>
            </a:r>
          </a:p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   Блестящий барин, интересен внешне. </a:t>
            </a:r>
            <a:r>
              <a:rPr lang="ru-RU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Паратов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 любит выделяться среди равных себе в светском обществе. </a:t>
            </a:r>
          </a:p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  </a:t>
            </a:r>
            <a:r>
              <a:rPr lang="ru-RU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Паратов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 С.С.: «Жизнь коротка, как говорят философы, надо ею пользоваться!»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411760" y="456555"/>
            <a:ext cx="375134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Паратов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 С.С.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</a:endParaRPr>
          </a:p>
        </p:txBody>
      </p:sp>
      <p:pic>
        <p:nvPicPr>
          <p:cNvPr id="9225" name="Picture 9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100000" l="9602" r="95785">
                        <a14:foregroundMark x1="40515" y1="19375" x2="36300" y2="30625"/>
                        <a14:foregroundMark x1="35597" y1="33438" x2="37237" y2="44063"/>
                        <a14:foregroundMark x1="37705" y1="46875" x2="40749" y2="50938"/>
                        <a14:foregroundMark x1="64637" y1="19375" x2="66511" y2="20313"/>
                        <a14:foregroundMark x1="66511" y1="21563" x2="66979" y2="24375"/>
                        <a14:foregroundMark x1="70492" y1="38438" x2="71194" y2="44688"/>
                        <a14:foregroundMark x1="92740" y1="72500" x2="95785" y2="74375"/>
                        <a14:foregroundMark x1="38173" y1="44688" x2="38173" y2="44688"/>
                        <a14:foregroundMark x1="38173" y1="44688" x2="38173" y2="44688"/>
                        <a14:foregroundMark x1="38173" y1="44688" x2="42155" y2="63438"/>
                      </a14:backgroundRemoval>
                    </a14:imgEffect>
                    <a14:imgEffect>
                      <a14:sharpenSoften amount="-500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819" t="385" r="23179" b="-385"/>
          <a:stretch/>
        </p:blipFill>
        <p:spPr bwMode="auto">
          <a:xfrm>
            <a:off x="4788024" y="151186"/>
            <a:ext cx="4355977" cy="55328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307975" y="0"/>
            <a:ext cx="0" cy="5715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0" y="5377780"/>
            <a:ext cx="9144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8772028" y="7937"/>
            <a:ext cx="0" cy="571341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0" y="312738"/>
            <a:ext cx="9144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9228" name="Picture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7805" y="660820"/>
            <a:ext cx="5189141" cy="50154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96726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88"/>
            <a:ext cx="9144000" cy="5718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84" r="28973"/>
          <a:stretch/>
        </p:blipFill>
        <p:spPr bwMode="auto">
          <a:xfrm>
            <a:off x="27934" y="60598"/>
            <a:ext cx="4314184" cy="559380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932039" y="414279"/>
            <a:ext cx="333777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Кнуров М.П.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451945" y="1122165"/>
            <a:ext cx="4296519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Кнуров образована от прозвища Кнур. Так во многих русских говорах называли самца свиньи, то есть борова.  В известных значимых древних материалах носители фамилии относились к сословию аристократии из русского киевского мещанства в XVII-XVIII веках. </a:t>
            </a:r>
          </a:p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    Богатый крупный делец ведет себя соответственно своим доходам. Он выбирает, кому оказать свое влияние, а кому нет. </a:t>
            </a:r>
          </a:p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    "В таких случаях доброго друга, солидного, прочного, иметь необходимо". 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4451945" y="193204"/>
            <a:ext cx="469205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8892480" y="-1588"/>
            <a:ext cx="0" cy="571817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H="1">
            <a:off x="4451945" y="5521796"/>
            <a:ext cx="469205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9287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5711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79" r="25268" b="14204"/>
          <a:stretch/>
        </p:blipFill>
        <p:spPr bwMode="auto">
          <a:xfrm>
            <a:off x="3125947" y="0"/>
            <a:ext cx="6018053" cy="5711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27584" y="337220"/>
            <a:ext cx="3744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Вожеватов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 В.Д. 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998434"/>
            <a:ext cx="4176464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>
                <a:latin typeface="Century" pitchFamily="18" charset="0"/>
              </a:rPr>
              <a:t>Вожеватов</a:t>
            </a:r>
            <a:r>
              <a:rPr lang="ru-RU" dirty="0">
                <a:latin typeface="Century" pitchFamily="18" charset="0"/>
              </a:rPr>
              <a:t> — созвучно со словом «вожак», что подтверждает значение его имени Василий («царственный», " царский").</a:t>
            </a:r>
          </a:p>
          <a:p>
            <a:r>
              <a:rPr lang="ru-RU" dirty="0">
                <a:latin typeface="Century" pitchFamily="18" charset="0"/>
              </a:rPr>
              <a:t>     </a:t>
            </a:r>
            <a:r>
              <a:rPr lang="ru-RU" dirty="0" err="1">
                <a:latin typeface="Century" pitchFamily="18" charset="0"/>
              </a:rPr>
              <a:t>Вожеватов</a:t>
            </a:r>
            <a:r>
              <a:rPr lang="ru-RU" dirty="0">
                <a:latin typeface="Century" pitchFamily="18" charset="0"/>
              </a:rPr>
              <a:t> обходительный, вежливый; за внешним проявлением этих качеств </a:t>
            </a:r>
            <a:r>
              <a:rPr lang="ru-RU" dirty="0" err="1">
                <a:latin typeface="Century" pitchFamily="18" charset="0"/>
              </a:rPr>
              <a:t>Вожеватов</a:t>
            </a:r>
            <a:r>
              <a:rPr lang="ru-RU" dirty="0">
                <a:latin typeface="Century" pitchFamily="18" charset="0"/>
              </a:rPr>
              <a:t> в «Бесприданнице» умело прячет свою безнравственность и душевную пустоту. </a:t>
            </a:r>
          </a:p>
          <a:p>
            <a:r>
              <a:rPr lang="ru-RU" dirty="0">
                <a:latin typeface="Century" pitchFamily="18" charset="0"/>
              </a:rPr>
              <a:t>      «Нет, уж эти фаты одолели меня своим фанфаронством. Ведь не сами они нажили богатство, что ж они им хвастаются!» 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193204"/>
            <a:ext cx="565212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323528" y="1588"/>
            <a:ext cx="0" cy="571023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0" y="5449788"/>
            <a:ext cx="486003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9650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94577" y="-566508"/>
            <a:ext cx="5678737" cy="425572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2233" y="-566508"/>
            <a:ext cx="3793635" cy="425572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14746" y="2458194"/>
            <a:ext cx="6490802" cy="369164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6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509"/>
          <a:stretch/>
        </p:blipFill>
        <p:spPr bwMode="auto">
          <a:xfrm>
            <a:off x="5076056" y="-783654"/>
            <a:ext cx="4939788" cy="469002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5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2458194"/>
            <a:ext cx="5327650" cy="3998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7" name="Picture 9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236" y="1460640"/>
            <a:ext cx="6171713" cy="27650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72072" y="1550484"/>
            <a:ext cx="572074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Помогают глубже понять сущность характеров персонажей. Убеждают нас в том, что в произведении ничего случайного нет, ведь имена и фамилии героев глубоко символичны. Писатель, создавая образ, учитывал происхождение имен и фамилий, ведь они выполняют не только номинативную функцию, но и определенным образом характеризуют персонажа.</a:t>
            </a:r>
          </a:p>
        </p:txBody>
      </p:sp>
    </p:spTree>
    <p:extLst>
      <p:ext uri="{BB962C8B-B14F-4D97-AF65-F5344CB8AC3E}">
        <p14:creationId xmlns:p14="http://schemas.microsoft.com/office/powerpoint/2010/main" val="3125463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88"/>
            <a:ext cx="9144000" cy="571817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364493" y="801117"/>
            <a:ext cx="6415013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Выводы</a:t>
            </a:r>
          </a:p>
          <a:p>
            <a:pPr algn="ctr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          1.  В процессе работы над продуктом проектной работы – буклетом на тему: «Происхождение фамилий героев пьесы А.Н. Островского «Бесприданница». Расширили знания в области анализа литературного произведения </a:t>
            </a:r>
          </a:p>
          <a:p>
            <a:pPr algn="ctr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         2. Познакомились с происхождения фамилий некоторых героев. Соотнесли  происхождение героев с характеристикой, данной в произведении. </a:t>
            </a:r>
          </a:p>
          <a:p>
            <a:pPr algn="ctr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3. Приобрели навыки оформления буклета.</a:t>
            </a:r>
          </a:p>
          <a:p>
            <a:pPr algn="ctr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          4. Сделали буклет, который теперь можно использовать на уроках литературы. </a:t>
            </a:r>
          </a:p>
          <a:p>
            <a:pPr algn="ctr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                </a:t>
            </a:r>
          </a:p>
          <a:p>
            <a:pPr algn="ctr"/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8655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5" t="4918" r="465" b="9368"/>
          <a:stretch/>
        </p:blipFill>
        <p:spPr bwMode="auto">
          <a:xfrm>
            <a:off x="-4886" y="0"/>
            <a:ext cx="9144000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067943" y="2209428"/>
            <a:ext cx="4929555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СПАСИБО </a:t>
            </a:r>
          </a:p>
          <a:p>
            <a:pPr algn="r"/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ЗА ВНИМАНИЕ!</a:t>
            </a:r>
            <a:endParaRPr lang="ru-RU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1926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88"/>
            <a:ext cx="9143999" cy="5718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015158" y="-238844"/>
            <a:ext cx="216024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0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60" b="93540" l="778" r="46556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707745"/>
            <a:ext cx="2149391" cy="1774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77355" y="697260"/>
            <a:ext cx="2123678" cy="175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880617" y="1594965"/>
            <a:ext cx="655272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Кем был твой прадед на Руси?</a:t>
            </a:r>
          </a:p>
          <a:p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Свою фамилию спроси.</a:t>
            </a:r>
          </a:p>
          <a:p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Звучат как музыка, как стих</a:t>
            </a:r>
          </a:p>
          <a:p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Фамилии простые.</a:t>
            </a:r>
          </a:p>
          <a:p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Вглядись, и ты 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увидишь 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в них</a:t>
            </a:r>
          </a:p>
          <a:p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Историю России.</a:t>
            </a:r>
          </a:p>
          <a:p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                                             </a:t>
            </a:r>
            <a:r>
              <a:rPr lang="ru-RU" sz="2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Г.Граубин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.     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                   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 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8072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35" b="-209"/>
          <a:stretch/>
        </p:blipFill>
        <p:spPr bwMode="auto">
          <a:xfrm>
            <a:off x="3770" y="0"/>
            <a:ext cx="9144000" cy="578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463709" y="-447906"/>
            <a:ext cx="2504616" cy="67687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619672" y="1967507"/>
            <a:ext cx="6120680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Актуальность работы</a:t>
            </a:r>
          </a:p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             Драматург </a:t>
            </a:r>
            <a:r>
              <a:rPr lang="ru-RU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А.Н.Островский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 – мастер слова. Его произведения – кладезь тайн. Одной из таких тайн являются фамилии героев пьес. Фамилии героев уникальны и интересны, поэтому нам захотелось прикоснуться к потаенному</a:t>
            </a:r>
            <a:r>
              <a:rPr lang="ru-RU" dirty="0">
                <a:latin typeface="Century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45474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0"/>
            <a:ext cx="4499992" cy="5718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7" t="5249" r="5010" b="9432"/>
          <a:stretch/>
        </p:blipFill>
        <p:spPr bwMode="auto">
          <a:xfrm>
            <a:off x="0" y="-11113"/>
            <a:ext cx="4644008" cy="286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3289548"/>
            <a:ext cx="438224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Цель работы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: </a:t>
            </a:r>
            <a:endParaRPr lang="ru-RU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</a:endParaRPr>
          </a:p>
          <a:p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выявить 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особенности происхождении фамилий героев пьесы А.Н. Островского «Бесприданница».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896036" y="516414"/>
            <a:ext cx="349264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Задачи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: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</a:endParaRPr>
          </a:p>
          <a:p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1. Изучить 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научную литературу по данному вопросу;</a:t>
            </a:r>
          </a:p>
          <a:p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2. Узнать происхождение фамилий героев пьесы А.Н. Островского «Бесприданница».</a:t>
            </a:r>
          </a:p>
          <a:p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3. Составить буклет, содержащий информацию о происхождении фамилий героев пьесы А.Н. Островского «Бесприданница».</a:t>
            </a:r>
          </a:p>
        </p:txBody>
      </p:sp>
    </p:spTree>
    <p:extLst>
      <p:ext uri="{BB962C8B-B14F-4D97-AF65-F5344CB8AC3E}">
        <p14:creationId xmlns:p14="http://schemas.microsoft.com/office/powerpoint/2010/main" val="699412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1" t="4338" r="15978" b="687"/>
          <a:stretch/>
        </p:blipFill>
        <p:spPr bwMode="auto">
          <a:xfrm>
            <a:off x="4052342" y="2327490"/>
            <a:ext cx="5091658" cy="33875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44" t="7550" r="242" b="6747"/>
          <a:stretch/>
        </p:blipFill>
        <p:spPr bwMode="auto">
          <a:xfrm>
            <a:off x="-108520" y="1"/>
            <a:ext cx="4409231" cy="2765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742" y="2765132"/>
            <a:ext cx="4082084" cy="29563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332659" y="437456"/>
            <a:ext cx="484228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Объект проектной деятельности </a:t>
            </a: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</a:endParaRP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-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фамилий героев пьесы А.Н. Островского «Бесприданница».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3145532"/>
            <a:ext cx="3944838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Предмет проектной деятельности </a:t>
            </a: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</a:endParaRP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–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создание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буклета о происхождении фамилий некоторых героев пьесы </a:t>
            </a:r>
            <a:r>
              <a:rPr lang="ru-RU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А.Н.Островского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 «Бесприданница» </a:t>
            </a:r>
          </a:p>
        </p:txBody>
      </p:sp>
    </p:spTree>
    <p:extLst>
      <p:ext uri="{BB962C8B-B14F-4D97-AF65-F5344CB8AC3E}">
        <p14:creationId xmlns:p14="http://schemas.microsoft.com/office/powerpoint/2010/main" val="16663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5714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43608" y="0"/>
            <a:ext cx="1872208" cy="5718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93204"/>
            <a:ext cx="4824536" cy="5307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121696" y="330096"/>
            <a:ext cx="4374232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ru-RU" sz="2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Методы проектирования:    </a:t>
            </a:r>
            <a:r>
              <a:rPr lang="ru-RU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   </a:t>
            </a:r>
          </a:p>
          <a:p>
            <a:pPr lvl="0" algn="r"/>
            <a:r>
              <a:rPr lang="ru-RU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1. Метод теоретического уровня</a:t>
            </a:r>
          </a:p>
          <a:p>
            <a:pPr lvl="0" algn="r"/>
            <a:r>
              <a:rPr lang="ru-RU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       Изучение и обобщение теоретического материала</a:t>
            </a:r>
          </a:p>
          <a:p>
            <a:pPr lvl="0" algn="r"/>
            <a:r>
              <a:rPr lang="ru-RU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       Изучив научную литературу, познакомились с определениями следующих терминов: «фамилия». Изучение научных статей о понятии «фамилия».</a:t>
            </a:r>
          </a:p>
          <a:p>
            <a:pPr lvl="0" algn="r"/>
            <a:r>
              <a:rPr lang="ru-RU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2. Метод экспериментально-теоретического уровня</a:t>
            </a:r>
          </a:p>
          <a:p>
            <a:pPr lvl="0" algn="r"/>
            <a:r>
              <a:rPr lang="ru-RU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       Анализ собранных материалов.</a:t>
            </a:r>
          </a:p>
          <a:p>
            <a:pPr lvl="0" algn="r"/>
            <a:r>
              <a:rPr lang="ru-RU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       Изучили и описали собранные материалы.</a:t>
            </a:r>
          </a:p>
          <a:p>
            <a:pPr lvl="0" algn="r"/>
            <a:r>
              <a:rPr lang="ru-RU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3. Метод эмпирического уровня</a:t>
            </a:r>
          </a:p>
          <a:p>
            <a:pPr lvl="0" algn="r"/>
            <a:r>
              <a:rPr lang="ru-RU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       Наблюдение. </a:t>
            </a:r>
          </a:p>
          <a:p>
            <a:pPr lvl="0" algn="r"/>
            <a:r>
              <a:rPr lang="ru-RU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       Наблюдали при чтении за образами героев.</a:t>
            </a:r>
          </a:p>
        </p:txBody>
      </p:sp>
      <p:pic>
        <p:nvPicPr>
          <p:cNvPr id="5127" name="Picture 7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910" t="9329" r="6884" b="5564"/>
          <a:stretch/>
        </p:blipFill>
        <p:spPr bwMode="auto">
          <a:xfrm>
            <a:off x="1026818" y="193203"/>
            <a:ext cx="1888998" cy="1654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05" r="9531"/>
          <a:stretch/>
        </p:blipFill>
        <p:spPr bwMode="auto">
          <a:xfrm>
            <a:off x="1026818" y="3765889"/>
            <a:ext cx="1888998" cy="17348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58"/>
          <a:stretch/>
        </p:blipFill>
        <p:spPr bwMode="auto">
          <a:xfrm>
            <a:off x="1026818" y="2080039"/>
            <a:ext cx="1888998" cy="15338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47465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653" b="90424" l="9453" r="90938">
                        <a14:foregroundMark x1="54922" y1="34847" x2="80469" y2="49852"/>
                        <a14:foregroundMark x1="80469" y1="51333" x2="90938" y2="71471"/>
                        <a14:foregroundMark x1="29609" y1="46792" x2="14766" y2="56565"/>
                        <a14:foregroundMark x1="13672" y1="57453" x2="9609" y2="65548"/>
                        <a14:foregroundMark x1="22188" y1="53998" x2="10469" y2="74729"/>
                        <a14:foregroundMark x1="27031" y1="62093" x2="10938" y2="86969"/>
                        <a14:foregroundMark x1="32188" y1="60513" x2="23828" y2="90424"/>
                        <a14:foregroundMark x1="13672" y1="88549" x2="88750" y2="87562"/>
                        <a14:foregroundMark x1="49922" y1="7601" x2="52969" y2="11649"/>
                        <a14:foregroundMark x1="10156" y1="75518" x2="9453" y2="89141"/>
                        <a14:foregroundMark x1="37813" y1="89141" x2="89063" y2="89536"/>
                        <a14:backgroundMark x1="54219" y1="12043" x2="56797" y2="23889"/>
                        <a14:backgroundMark x1="56484" y1="24087" x2="55859" y2="30109"/>
                        <a14:backgroundMark x1="56172" y1="30997" x2="61953" y2="36032"/>
                        <a14:backgroundMark x1="61641" y1="36426" x2="61641" y2="36426"/>
                      </a14:backgroundRemoval>
                    </a14:imgEffect>
                    <a14:imgEffect>
                      <a14:sharpenSoften amount="-500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86" r="26988" b="10230"/>
          <a:stretch/>
        </p:blipFill>
        <p:spPr bwMode="auto">
          <a:xfrm>
            <a:off x="3779912" y="409228"/>
            <a:ext cx="5364088" cy="53057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344" b="94792" l="6598" r="9402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7864" b="6318"/>
          <a:stretch/>
        </p:blipFill>
        <p:spPr bwMode="auto">
          <a:xfrm>
            <a:off x="3347864" y="481236"/>
            <a:ext cx="5796136" cy="52337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67009" y1="3046" x2="91142" y2="4188"/>
                        <a14:foregroundMark x1="95250" y1="20178" x2="99872" y2="35279"/>
                        <a14:foregroundMark x1="92041" y1="27538" x2="92426" y2="33249"/>
                        <a14:foregroundMark x1="94994" y1="36041" x2="99872" y2="38325"/>
                        <a14:foregroundMark x1="97946" y1="38832" x2="99615" y2="40609"/>
                        <a14:foregroundMark x1="87933" y1="8122" x2="91014" y2="16371"/>
                        <a14:foregroundMark x1="46983" y1="57741" x2="38254" y2="76396"/>
                        <a14:foregroundMark x1="85751" y1="5457" x2="92298" y2="19289"/>
                        <a14:backgroundMark x1="42105" y1="98604" x2="43902" y2="71447"/>
                        <a14:backgroundMark x1="64185" y1="9010" x2="61489" y2="14848"/>
                        <a14:backgroundMark x1="63928" y1="9391" x2="67908" y2="4949"/>
                        <a14:backgroundMark x1="68036" y1="4949" x2="76380" y2="4188"/>
                        <a14:backgroundMark x1="76508" y1="4188" x2="81900" y2="7360"/>
                        <a14:backgroundMark x1="82285" y1="8122" x2="86264" y2="13832"/>
                        <a14:backgroundMark x1="86393" y1="13071" x2="89474" y2="16624"/>
                        <a14:backgroundMark x1="64442" y1="19416" x2="81258" y2="47589"/>
                        <a14:backgroundMark x1="49807" y1="72970" x2="65854" y2="72208"/>
                        <a14:backgroundMark x1="59435" y1="46574" x2="70860" y2="57995"/>
                        <a14:backgroundMark x1="64827" y1="52411" x2="44031" y2="71954"/>
                        <a14:backgroundMark x1="42362" y1="98985" x2="67651" y2="72716"/>
                        <a14:backgroundMark x1="42619" y1="84264" x2="40436" y2="99365"/>
                        <a14:backgroundMark x1="43774" y1="72335" x2="41207" y2="92259"/>
                        <a14:backgroundMark x1="86650" y1="17005" x2="90629" y2="36168"/>
                        <a14:backgroundMark x1="90886" y1="36802" x2="99230" y2="42766"/>
                        <a14:backgroundMark x1="88575" y1="17386" x2="91656" y2="30076"/>
                        <a14:backgroundMark x1="65597" y1="7107" x2="65982" y2="7741"/>
                        <a14:backgroundMark x1="59178" y1="18909" x2="58793" y2="28934"/>
                        <a14:backgroundMark x1="58793" y1="30584" x2="58922" y2="40102"/>
                        <a14:backgroundMark x1="58793" y1="38325" x2="59178" y2="49112"/>
                        <a14:backgroundMark x1="58665" y1="48096" x2="58665" y2="56853"/>
                        <a14:backgroundMark x1="60205" y1="46066" x2="62388" y2="10025"/>
                        <a14:backgroundMark x1="60077" y1="25635" x2="64056" y2="23477"/>
                        <a14:backgroundMark x1="58408" y1="53299" x2="43389" y2="71827"/>
                        <a14:backgroundMark x1="56354" y1="55964" x2="44673" y2="62563"/>
                        <a14:backgroundMark x1="50449" y1="59264" x2="59050" y2="45812"/>
                        <a14:backgroundMark x1="58922" y1="39467" x2="57510" y2="48477"/>
                        <a14:backgroundMark x1="76252" y1="4061" x2="81900" y2="4949"/>
                        <a14:backgroundMark x1="81772" y1="4949" x2="85751" y2="7741"/>
                        <a14:backgroundMark x1="61746" y1="11929" x2="59564" y2="18655"/>
                        <a14:backgroundMark x1="90629" y1="30457" x2="93710" y2="35660"/>
                        <a14:backgroundMark x1="41977" y1="70305" x2="39795" y2="99492"/>
                        <a14:backgroundMark x1="44929" y1="62944" x2="41335" y2="71827"/>
                        <a14:backgroundMark x1="85494" y1="7741" x2="90629" y2="16117"/>
                        <a14:backgroundMark x1="90501" y1="16751" x2="91784" y2="2931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9228"/>
            <a:ext cx="8352928" cy="49477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Прямоугольник 23"/>
          <p:cNvSpPr/>
          <p:nvPr/>
        </p:nvSpPr>
        <p:spPr>
          <a:xfrm>
            <a:off x="683568" y="841276"/>
            <a:ext cx="496855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Алекса́ндр</a:t>
            </a:r>
            <a:r>
              <a:rPr lang="ru-RU" sz="2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 </a:t>
            </a:r>
            <a:r>
              <a:rPr lang="ru-RU" sz="2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Никола́евич</a:t>
            </a:r>
            <a:r>
              <a:rPr lang="ru-RU" sz="2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 </a:t>
            </a:r>
            <a:r>
              <a:rPr lang="ru-RU" sz="2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Остро́вский</a:t>
            </a:r>
            <a:r>
              <a:rPr lang="ru-RU" sz="2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 </a:t>
            </a:r>
          </a:p>
          <a:p>
            <a:pPr lvl="0"/>
            <a:r>
              <a:rPr lang="ru-RU" sz="2400" dirty="0">
                <a:solidFill>
                  <a:prstClr val="black"/>
                </a:solidFill>
              </a:rPr>
              <a:t> </a:t>
            </a:r>
            <a:endParaRPr lang="ru-RU" sz="24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683568" y="1993404"/>
            <a:ext cx="335461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dirty="0">
                <a:solidFill>
                  <a:prstClr val="black"/>
                </a:solidFill>
              </a:rPr>
              <a:t> </a:t>
            </a:r>
            <a:r>
              <a:rPr lang="ru-RU" sz="24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- русский </a:t>
            </a:r>
            <a:r>
              <a:rPr lang="ru-RU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драматург, творчество которого стало важнейшим этапом развития русского национального театра. </a:t>
            </a:r>
          </a:p>
        </p:txBody>
      </p:sp>
    </p:spTree>
    <p:extLst>
      <p:ext uri="{BB962C8B-B14F-4D97-AF65-F5344CB8AC3E}">
        <p14:creationId xmlns:p14="http://schemas.microsoft.com/office/powerpoint/2010/main" val="3815154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88"/>
            <a:ext cx="9144000" cy="5718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73324"/>
            <a:ext cx="8928992" cy="30243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67754" y="1785218"/>
            <a:ext cx="7573391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Фами́лия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(лат,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familia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 «семейство») — наследственное родовое имя, указывающее на принадлежность человека к одному роду, ведущему начало от общего предка, или в более узком понимании — к одной семье</a:t>
            </a:r>
          </a:p>
        </p:txBody>
      </p:sp>
    </p:spTree>
    <p:extLst>
      <p:ext uri="{BB962C8B-B14F-4D97-AF65-F5344CB8AC3E}">
        <p14:creationId xmlns:p14="http://schemas.microsoft.com/office/powerpoint/2010/main" val="4166538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7407" r="87604"/>
          <a:stretch/>
        </p:blipFill>
        <p:spPr bwMode="auto">
          <a:xfrm>
            <a:off x="0" y="0"/>
            <a:ext cx="9144000" cy="5714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4">
            <a:duotone>
              <a:prstClr val="black"/>
              <a:schemeClr val="bg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47" r="21906"/>
          <a:stretch/>
        </p:blipFill>
        <p:spPr bwMode="auto">
          <a:xfrm>
            <a:off x="0" y="1679646"/>
            <a:ext cx="4838700" cy="4035351"/>
          </a:xfrm>
          <a:prstGeom prst="round1Rect">
            <a:avLst>
              <a:gd name="adj" fmla="val 50000"/>
            </a:avLst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1" t="10801" r="16071" b="17077"/>
          <a:stretch/>
        </p:blipFill>
        <p:spPr bwMode="auto">
          <a:xfrm>
            <a:off x="8359" y="1679646"/>
            <a:ext cx="5261794" cy="4035351"/>
          </a:xfrm>
          <a:prstGeom prst="round1Rect">
            <a:avLst>
              <a:gd name="adj" fmla="val 50000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8416" y="1489348"/>
            <a:ext cx="5438775" cy="4621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83568" y="582613"/>
            <a:ext cx="441338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Огудалова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 Х.И.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88371" y="341409"/>
            <a:ext cx="343510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От греческого имя </a:t>
            </a:r>
            <a:r>
              <a:rPr lang="ru-RU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Харис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 – изящество, прелесть, красота.</a:t>
            </a:r>
          </a:p>
          <a:p>
            <a:r>
              <a:rPr lang="ru-RU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Огудалова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 - от </a:t>
            </a:r>
            <a:r>
              <a:rPr lang="ru-RU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диалеткного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 </a:t>
            </a:r>
            <a:r>
              <a:rPr lang="ru-RU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огудать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 «обольстить, обмануть, одурачить». </a:t>
            </a:r>
            <a:r>
              <a:rPr lang="ru-RU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Огуда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, </a:t>
            </a:r>
            <a:r>
              <a:rPr lang="ru-RU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огудала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 – обманщик, нечетный человек. </a:t>
            </a:r>
          </a:p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   Живет по принципам обмана и лести. Харита </a:t>
            </a:r>
            <a:r>
              <a:rPr lang="ru-RU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Огудалова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 уверена, что ради хорошего жениха ее дочь должна притворяться и обманывать, только тогда она сможет получить счастье.</a:t>
            </a:r>
          </a:p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   «Без хитрости на свете не проживешь». 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8359" y="193204"/>
            <a:ext cx="913564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251520" y="0"/>
            <a:ext cx="0" cy="167964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8892480" y="0"/>
            <a:ext cx="0" cy="571499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5270153" y="5515769"/>
            <a:ext cx="387384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5471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</TotalTime>
  <Words>723</Words>
  <Application>Microsoft Office PowerPoint</Application>
  <PresentationFormat>Экран (16:10)</PresentationFormat>
  <Paragraphs>63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</dc:creator>
  <cp:lastModifiedBy>Александр</cp:lastModifiedBy>
  <cp:revision>30</cp:revision>
  <dcterms:created xsi:type="dcterms:W3CDTF">2023-01-29T10:37:16Z</dcterms:created>
  <dcterms:modified xsi:type="dcterms:W3CDTF">2023-02-05T05:09:18Z</dcterms:modified>
</cp:coreProperties>
</file>