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5" r:id="rId3"/>
    <p:sldId id="286" r:id="rId4"/>
    <p:sldId id="259" r:id="rId5"/>
    <p:sldId id="287" r:id="rId6"/>
    <p:sldId id="288" r:id="rId7"/>
    <p:sldId id="289" r:id="rId8"/>
    <p:sldId id="264" r:id="rId9"/>
    <p:sldId id="265" r:id="rId10"/>
    <p:sldId id="270" r:id="rId11"/>
    <p:sldId id="294" r:id="rId12"/>
    <p:sldId id="290" r:id="rId13"/>
    <p:sldId id="292" r:id="rId14"/>
    <p:sldId id="272" r:id="rId15"/>
    <p:sldId id="291" r:id="rId16"/>
    <p:sldId id="279" r:id="rId17"/>
    <p:sldId id="293" r:id="rId18"/>
    <p:sldId id="295" r:id="rId19"/>
    <p:sldId id="29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1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2976" y="642919"/>
            <a:ext cx="7315224" cy="2426041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chemeClr val="tx2"/>
                </a:solidFill>
              </a:rPr>
              <a:t/>
            </a:r>
            <a:br>
              <a:rPr lang="ru-RU" sz="3100" b="1" dirty="0" smtClean="0">
                <a:solidFill>
                  <a:schemeClr val="tx2"/>
                </a:solidFill>
              </a:rPr>
            </a:br>
            <a:r>
              <a:rPr lang="ru-RU" sz="3100" b="1" dirty="0" smtClean="0">
                <a:solidFill>
                  <a:schemeClr val="tx2"/>
                </a:solidFill>
              </a:rPr>
              <a:t/>
            </a:r>
            <a:br>
              <a:rPr lang="ru-RU" sz="3100" b="1" dirty="0" smtClean="0">
                <a:solidFill>
                  <a:schemeClr val="tx2"/>
                </a:solidFill>
              </a:rPr>
            </a:br>
            <a:r>
              <a:rPr lang="ru-RU" sz="3100" b="1" dirty="0" smtClean="0">
                <a:solidFill>
                  <a:schemeClr val="tx2"/>
                </a:solidFill>
              </a:rPr>
              <a:t/>
            </a:r>
            <a:br>
              <a:rPr lang="ru-RU" sz="3100" b="1" dirty="0" smtClean="0">
                <a:solidFill>
                  <a:schemeClr val="tx2"/>
                </a:solidFill>
              </a:rPr>
            </a:br>
            <a:r>
              <a:rPr lang="ru-RU" sz="2700" b="1" dirty="0" smtClean="0">
                <a:solidFill>
                  <a:schemeClr val="tx2"/>
                </a:solidFill>
              </a:rPr>
              <a:t>МБОУ «</a:t>
            </a:r>
            <a:r>
              <a:rPr lang="ru-RU" sz="2700" b="1" dirty="0" err="1" smtClean="0">
                <a:solidFill>
                  <a:schemeClr val="tx2"/>
                </a:solidFill>
              </a:rPr>
              <a:t>Бирюлинская</a:t>
            </a:r>
            <a:r>
              <a:rPr lang="ru-RU" sz="2700" b="1" dirty="0" smtClean="0">
                <a:solidFill>
                  <a:schemeClr val="tx2"/>
                </a:solidFill>
              </a:rPr>
              <a:t> средняя общеобразовательная школа </a:t>
            </a:r>
            <a:r>
              <a:rPr lang="ru-RU" sz="2700" b="1" dirty="0" err="1" smtClean="0">
                <a:solidFill>
                  <a:schemeClr val="tx2"/>
                </a:solidFill>
              </a:rPr>
              <a:t>Высокогорского</a:t>
            </a:r>
            <a:r>
              <a:rPr lang="ru-RU" sz="2700" b="1" dirty="0" smtClean="0">
                <a:solidFill>
                  <a:schemeClr val="tx2"/>
                </a:solidFill>
              </a:rPr>
              <a:t> муниципального района Республики Татарстан»</a:t>
            </a:r>
            <a:r>
              <a:rPr lang="ru-RU" sz="2700" b="1" smtClean="0">
                <a:solidFill>
                  <a:schemeClr val="tx2"/>
                </a:solidFill>
              </a:rPr>
              <a:t/>
            </a:r>
            <a:br>
              <a:rPr lang="ru-RU" sz="2700" b="1" smtClean="0">
                <a:solidFill>
                  <a:schemeClr val="tx2"/>
                </a:solidFill>
              </a:rPr>
            </a:br>
            <a:r>
              <a:rPr lang="ru-RU" sz="3100" b="1" dirty="0" smtClean="0">
                <a:solidFill>
                  <a:schemeClr val="tx2"/>
                </a:solidFill>
              </a:rPr>
              <a:t/>
            </a:r>
            <a:br>
              <a:rPr lang="ru-RU" sz="3100" b="1" dirty="0" smtClean="0">
                <a:solidFill>
                  <a:schemeClr val="tx2"/>
                </a:solidFill>
              </a:rPr>
            </a:br>
            <a:r>
              <a:rPr lang="ru-RU" b="1" dirty="0" smtClean="0">
                <a:solidFill>
                  <a:srgbClr val="0070C0"/>
                </a:solidFill>
                <a:latin typeface="Monotype Corsiva" pitchFamily="66" charset="0"/>
              </a:rPr>
              <a:t>Технология </a:t>
            </a:r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«</a:t>
            </a:r>
            <a:r>
              <a:rPr lang="ru-RU" b="1" dirty="0" err="1" smtClean="0">
                <a:solidFill>
                  <a:srgbClr val="FF0000"/>
                </a:solidFill>
                <a:latin typeface="Monotype Corsiva" pitchFamily="66" charset="0"/>
              </a:rPr>
              <a:t>квиллинг</a:t>
            </a:r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» </a:t>
            </a:r>
            <a:r>
              <a:rPr lang="ru-RU" b="1" dirty="0" smtClean="0">
                <a:solidFill>
                  <a:srgbClr val="0070C0"/>
                </a:solidFill>
                <a:latin typeface="Monotype Corsiva" pitchFamily="66" charset="0"/>
              </a:rPr>
              <a:t>как одно из средств развития мелкой моторики детей младшего школьного возраста.</a:t>
            </a:r>
            <a:endParaRPr lang="ru-RU" b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343804" cy="1752600"/>
          </a:xfrm>
        </p:spPr>
        <p:txBody>
          <a:bodyPr>
            <a:normAutofit fontScale="85000" lnSpcReduction="20000"/>
          </a:bodyPr>
          <a:lstStyle/>
          <a:p>
            <a:pPr algn="l">
              <a:defRPr/>
            </a:pPr>
            <a:r>
              <a:rPr lang="ru-RU" b="1" dirty="0" smtClean="0">
                <a:solidFill>
                  <a:srgbClr val="FFC000"/>
                </a:solidFill>
              </a:rPr>
              <a:t> </a:t>
            </a:r>
            <a:endParaRPr lang="ru-RU" sz="5900" b="1" dirty="0" smtClean="0">
              <a:solidFill>
                <a:srgbClr val="C00000"/>
              </a:solidFill>
            </a:endParaRPr>
          </a:p>
          <a:p>
            <a:endParaRPr lang="ru-RU" b="1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r>
              <a:rPr lang="ru-RU" b="1" dirty="0" smtClean="0">
                <a:solidFill>
                  <a:schemeClr val="tx2"/>
                </a:solidFill>
                <a:latin typeface="Monotype Corsiva" pitchFamily="66" charset="0"/>
              </a:rPr>
              <a:t>Учитель начальных классов  1 кв.категории</a:t>
            </a:r>
          </a:p>
          <a:p>
            <a:r>
              <a:rPr lang="ru-RU" sz="3800" b="1" dirty="0" smtClean="0">
                <a:solidFill>
                  <a:srgbClr val="C00000"/>
                </a:solidFill>
                <a:latin typeface="Monotype Corsiva" pitchFamily="66" charset="0"/>
              </a:rPr>
              <a:t>Потапова Татьяна Васильевна</a:t>
            </a:r>
            <a:endParaRPr lang="ru-RU" sz="3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84" y="-1"/>
            <a:ext cx="9572692" cy="7179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Мы за работой</a:t>
            </a:r>
            <a:endParaRPr lang="ru-RU" sz="40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 flipV="1">
            <a:off x="457200" y="6126163"/>
            <a:ext cx="8229600" cy="889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8" name="Picture 2" descr="F:\DCIM\103PHOTO\SAM_09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500166" y="1142984"/>
            <a:ext cx="3270250" cy="2452688"/>
          </a:xfrm>
          <a:prstGeom prst="rect">
            <a:avLst/>
          </a:prstGeom>
          <a:noFill/>
        </p:spPr>
      </p:pic>
      <p:pic>
        <p:nvPicPr>
          <p:cNvPr id="9" name="Picture 5" descr="F:\DCIM\103PHOTO\SAM_09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1142984"/>
            <a:ext cx="3286125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F:\DCIM\103PHOTO\SAM_09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3714752"/>
            <a:ext cx="3309923" cy="2482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7" descr="F:\DCIM\103PHOTO\SAM_090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00166" y="3714752"/>
            <a:ext cx="3286148" cy="246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Мы за работой</a:t>
            </a:r>
            <a:endParaRPr lang="ru-RU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4100" name="Picture 4" descr="C:\Users\Comp\Desktop\Новая папка\IMG_20170309_1256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3714752"/>
            <a:ext cx="3119459" cy="2339595"/>
          </a:xfrm>
          <a:prstGeom prst="rect">
            <a:avLst/>
          </a:prstGeom>
          <a:noFill/>
        </p:spPr>
      </p:pic>
      <p:pic>
        <p:nvPicPr>
          <p:cNvPr id="4101" name="Picture 5" descr="C:\Users\Comp\Desktop\Новая папка\IMG_20170309_1256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1285860"/>
            <a:ext cx="3143272" cy="2357455"/>
          </a:xfrm>
          <a:prstGeom prst="rect">
            <a:avLst/>
          </a:prstGeom>
          <a:noFill/>
        </p:spPr>
      </p:pic>
      <p:pic>
        <p:nvPicPr>
          <p:cNvPr id="4102" name="Picture 6" descr="C:\Users\Comp\Desktop\Новая папка\IMG_20170309_12554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43042" y="1357298"/>
            <a:ext cx="3047990" cy="2285992"/>
          </a:xfrm>
          <a:prstGeom prst="rect">
            <a:avLst/>
          </a:prstGeom>
          <a:noFill/>
        </p:spPr>
      </p:pic>
      <p:sp>
        <p:nvSpPr>
          <p:cNvPr id="14" name="Содержимое 13"/>
          <p:cNvSpPr>
            <a:spLocks noGrp="1"/>
          </p:cNvSpPr>
          <p:nvPr>
            <p:ph idx="1"/>
          </p:nvPr>
        </p:nvSpPr>
        <p:spPr>
          <a:xfrm flipV="1">
            <a:off x="457200" y="6126163"/>
            <a:ext cx="8229600" cy="160357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4103" name="Picture 7" descr="C:\Users\Comp\Desktop\Новая папка\IMG_20170309_12404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2066" y="3714751"/>
            <a:ext cx="3286148" cy="24646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84" y="0"/>
            <a:ext cx="9644130" cy="7233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Выставка наших работ</a:t>
            </a:r>
            <a:endParaRPr lang="ru-RU" sz="40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 flipV="1">
            <a:off x="457200" y="6126163"/>
            <a:ext cx="8229600" cy="889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2" name="Picture 2" descr="D:\Documents\100PHOTO\SAM_19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285852" y="1142984"/>
            <a:ext cx="3571900" cy="2678468"/>
          </a:xfrm>
          <a:prstGeom prst="rect">
            <a:avLst/>
          </a:prstGeom>
          <a:noFill/>
        </p:spPr>
      </p:pic>
      <p:pic>
        <p:nvPicPr>
          <p:cNvPr id="13" name="Picture 2" descr="D:\Documents\100PHOTO\SAM_19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22173">
            <a:off x="5254942" y="1426309"/>
            <a:ext cx="3360166" cy="2336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D:\Documents\100PHOTO\SAM_19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661856">
            <a:off x="6156370" y="3792770"/>
            <a:ext cx="248920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D:\Documents\100PHOTO\SAM_1679 (2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28926" y="3643314"/>
            <a:ext cx="3643338" cy="2731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D:\Documents\100PHOTO\SAM_181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0680896">
            <a:off x="456492" y="3854254"/>
            <a:ext cx="2979037" cy="2234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84" y="0"/>
            <a:ext cx="9644130" cy="7233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Выставка наших работ</a:t>
            </a:r>
            <a:endParaRPr lang="ru-RU" sz="40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 flipV="1">
            <a:off x="457200" y="6126163"/>
            <a:ext cx="8229600" cy="889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3074" name="Picture 2" descr="C:\Users\Comp\Desktop\Новая папка\IMG_20170307_0954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5427435">
            <a:off x="782515" y="1636516"/>
            <a:ext cx="3247089" cy="2435317"/>
          </a:xfrm>
          <a:prstGeom prst="rect">
            <a:avLst/>
          </a:prstGeom>
          <a:noFill/>
        </p:spPr>
      </p:pic>
      <p:pic>
        <p:nvPicPr>
          <p:cNvPr id="3075" name="Picture 3" descr="C:\Users\Comp\Desktop\Новая папка\IMG_20170309_1357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1071546"/>
            <a:ext cx="4286279" cy="3214710"/>
          </a:xfrm>
          <a:prstGeom prst="rect">
            <a:avLst/>
          </a:prstGeom>
          <a:noFill/>
        </p:spPr>
      </p:pic>
      <p:pic>
        <p:nvPicPr>
          <p:cNvPr id="17" name="Picture 2" descr="F:\DCIM\103PHOTO\SAM_099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 rot="21398278">
            <a:off x="2999914" y="3811090"/>
            <a:ext cx="3359411" cy="25195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Коллективная работа на конкурс</a:t>
            </a:r>
            <a:endParaRPr lang="ru-RU" sz="40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 flipV="1">
            <a:off x="457200" y="6126163"/>
            <a:ext cx="8229600" cy="517547"/>
          </a:xfrm>
        </p:spPr>
        <p:txBody>
          <a:bodyPr>
            <a:normAutofit fontScale="92500" lnSpcReduction="10000"/>
          </a:bodyPr>
          <a:lstStyle/>
          <a:p>
            <a:endParaRPr lang="ru-RU" dirty="0"/>
          </a:p>
        </p:txBody>
      </p:sp>
      <p:pic>
        <p:nvPicPr>
          <p:cNvPr id="9" name="Содержимое 3" descr="C:\Users\Татьяна  Руслан\Pictures\фотографии\100PHOTO\SAM_1859.JPG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285852" y="1000108"/>
            <a:ext cx="3571900" cy="2357454"/>
          </a:xfrm>
          <a:prstGeom prst="rect">
            <a:avLst/>
          </a:prstGeom>
        </p:spPr>
      </p:pic>
      <p:pic>
        <p:nvPicPr>
          <p:cNvPr id="10" name="Рисунок 4" descr="C:\Users\Татьяна  Руслан\Pictures\фотографии\100PHOTO\SAM_186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1000108"/>
            <a:ext cx="3603625" cy="231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6" descr="C:\Users\Татьяна  Руслан\Pictures\фотографии\100PHOTO\SAM_187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3500438"/>
            <a:ext cx="3571900" cy="2586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5" descr="C:\Users\Татьяна  Руслан\Pictures\фотографии\100PHOTO\SAM_187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85852" y="3500438"/>
            <a:ext cx="3571900" cy="26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Коллективная работа на конкурс</a:t>
            </a:r>
            <a:endParaRPr lang="ru-RU" sz="40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 flipV="1">
            <a:off x="457200" y="6126163"/>
            <a:ext cx="8229600" cy="517547"/>
          </a:xfrm>
        </p:spPr>
        <p:txBody>
          <a:bodyPr>
            <a:normAutofit fontScale="92500" lnSpcReduction="10000"/>
          </a:bodyPr>
          <a:lstStyle/>
          <a:p>
            <a:endParaRPr lang="ru-RU" dirty="0"/>
          </a:p>
        </p:txBody>
      </p:sp>
      <p:pic>
        <p:nvPicPr>
          <p:cNvPr id="13" name="Рисунок 3" descr="C:\Users\Татьяна  Руслан\Pictures\фотографии\100PHOTO\SAM_18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928670"/>
            <a:ext cx="3192245" cy="2593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Содержимое 4" descr="C:\Users\Татьяна  Руслан\Pictures\фотографии\100PHOTO\SAM_1891.JPG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4857752" y="1000108"/>
            <a:ext cx="3357586" cy="2571768"/>
          </a:xfrm>
          <a:prstGeom prst="rect">
            <a:avLst/>
          </a:prstGeom>
        </p:spPr>
      </p:pic>
      <p:pic>
        <p:nvPicPr>
          <p:cNvPr id="16" name="Picture 2" descr="F:\DCIM\103PHOTO\SAM_081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5852" y="3643314"/>
            <a:ext cx="3363856" cy="2522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 descr="F:\DCIM\103PHOTO\SAM_082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57752" y="3643314"/>
            <a:ext cx="3286147" cy="2465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Зачётная работа по кружку</a:t>
            </a:r>
            <a:endParaRPr lang="ru-RU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3643314"/>
            <a:ext cx="3071834" cy="2303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 descr="F:\DCIM\103PHOTO\SAM_10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1571604" y="1285860"/>
            <a:ext cx="3000396" cy="2249994"/>
          </a:xfrm>
          <a:prstGeom prst="rect">
            <a:avLst/>
          </a:prstGeom>
          <a:noFill/>
        </p:spPr>
      </p:pic>
      <p:pic>
        <p:nvPicPr>
          <p:cNvPr id="8" name="Picture 3" descr="F:\DCIM\103PHOTO\SAM_102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1285860"/>
            <a:ext cx="3000396" cy="2250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F:\DCIM\103PHOTO\SAM_104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00166" y="3714752"/>
            <a:ext cx="3238499" cy="2428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Ах, какая красота!</a:t>
            </a:r>
            <a:endParaRPr lang="ru-RU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14" name="Содержимое 13"/>
          <p:cNvSpPr>
            <a:spLocks noGrp="1"/>
          </p:cNvSpPr>
          <p:nvPr>
            <p:ph idx="1"/>
          </p:nvPr>
        </p:nvSpPr>
        <p:spPr>
          <a:xfrm flipV="1">
            <a:off x="457200" y="6126163"/>
            <a:ext cx="8229600" cy="160357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7" name="Picture 2" descr="F:\DCIM\103PHOTO\SAM_08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21125">
            <a:off x="1071538" y="1357298"/>
            <a:ext cx="2517775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 descr="F:\DCIM\103PHOTO\SAM_08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3500430" y="1285860"/>
            <a:ext cx="2217737" cy="2955925"/>
          </a:xfrm>
          <a:prstGeom prst="rect">
            <a:avLst/>
          </a:prstGeom>
          <a:noFill/>
        </p:spPr>
      </p:pic>
      <p:pic>
        <p:nvPicPr>
          <p:cNvPr id="19" name="Picture 6" descr="F:\DCIM\103PHOTO\SAM_083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619784">
            <a:off x="5683951" y="1544853"/>
            <a:ext cx="309880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4" descr="F:\DCIM\103PHOTO\SAM_083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643692">
            <a:off x="5261688" y="3911973"/>
            <a:ext cx="3105150" cy="232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5" descr="F:\DCIM\103PHOTO\SAM_083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1026057">
            <a:off x="1817127" y="3959530"/>
            <a:ext cx="3143272" cy="2358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Маргаритка</a:t>
            </a:r>
            <a:endParaRPr lang="ru-RU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14" name="Содержимое 13"/>
          <p:cNvSpPr>
            <a:spLocks noGrp="1"/>
          </p:cNvSpPr>
          <p:nvPr>
            <p:ph idx="1"/>
          </p:nvPr>
        </p:nvSpPr>
        <p:spPr>
          <a:xfrm flipV="1">
            <a:off x="457200" y="6126163"/>
            <a:ext cx="8229600" cy="160357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6" name="Picture 3" descr="F:\DCIM\103PHOTO\SAM_08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357290" y="1357299"/>
            <a:ext cx="7000875" cy="485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500042"/>
            <a:ext cx="7329510" cy="465715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Monotype Corsiva" pitchFamily="66" charset="0"/>
              </a:rPr>
              <a:t>Благодарю за внимание!</a:t>
            </a:r>
            <a:endParaRPr lang="ru-RU" sz="54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000768"/>
            <a:ext cx="8229600" cy="125395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2976" y="642919"/>
            <a:ext cx="7315224" cy="2957532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rgbClr val="C00000"/>
                </a:solidFill>
              </a:rPr>
              <a:t>Цель  мастер - класса:</a:t>
            </a:r>
            <a:endParaRPr lang="ru-RU" sz="4800" b="1" i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857496"/>
            <a:ext cx="7343804" cy="2781304"/>
          </a:xfrm>
        </p:spPr>
        <p:txBody>
          <a:bodyPr>
            <a:normAutofit fontScale="25000" lnSpcReduction="20000"/>
          </a:bodyPr>
          <a:lstStyle/>
          <a:p>
            <a:pPr marL="274320" indent="-274320">
              <a:defRPr/>
            </a:pPr>
            <a:r>
              <a:rPr lang="ru-RU" sz="12000" b="1" dirty="0" smtClean="0">
                <a:solidFill>
                  <a:schemeClr val="accent1"/>
                </a:solidFill>
              </a:rPr>
              <a:t>Научить  некоторым  приёмам технологии «</a:t>
            </a:r>
            <a:r>
              <a:rPr lang="ru-RU" sz="12000" b="1" dirty="0" err="1" smtClean="0">
                <a:solidFill>
                  <a:schemeClr val="accent1"/>
                </a:solidFill>
              </a:rPr>
              <a:t>квиллинг</a:t>
            </a:r>
            <a:r>
              <a:rPr lang="ru-RU" sz="12000" b="1" dirty="0" smtClean="0">
                <a:solidFill>
                  <a:schemeClr val="accent1"/>
                </a:solidFill>
              </a:rPr>
              <a:t>»</a:t>
            </a:r>
          </a:p>
          <a:p>
            <a:pPr marL="274320" indent="-274320">
              <a:defRPr/>
            </a:pPr>
            <a:r>
              <a:rPr lang="ru-RU" sz="12000" b="1" i="1" dirty="0" smtClean="0">
                <a:solidFill>
                  <a:srgbClr val="C00000"/>
                </a:solidFill>
              </a:rPr>
              <a:t>Мой девиз:</a:t>
            </a:r>
          </a:p>
          <a:p>
            <a:pPr marL="274320" indent="-274320">
              <a:defRPr/>
            </a:pPr>
            <a:endParaRPr lang="ru-RU" sz="1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74320" indent="-274320">
              <a:defRPr/>
            </a:pPr>
            <a:r>
              <a:rPr lang="ru-RU" sz="12000" b="1" dirty="0" smtClean="0">
                <a:solidFill>
                  <a:schemeClr val="accent1"/>
                </a:solidFill>
              </a:rPr>
              <a:t>«Знаешь сам – научи другого!»</a:t>
            </a:r>
          </a:p>
          <a:p>
            <a:pPr marL="274320" indent="-274320">
              <a:buFont typeface="Wingdings 2"/>
              <a:buChar char=""/>
              <a:defRPr/>
            </a:pPr>
            <a:endParaRPr lang="ru-RU" dirty="0" smtClean="0"/>
          </a:p>
          <a:p>
            <a:pPr marL="274320" indent="-274320">
              <a:buFont typeface="Wingdings 2"/>
              <a:buChar char=""/>
              <a:defRPr/>
            </a:pPr>
            <a:endParaRPr lang="ru-RU" dirty="0" smtClean="0"/>
          </a:p>
          <a:p>
            <a:pPr marL="274320" indent="-274320">
              <a:buFont typeface="Wingdings 2"/>
              <a:buChar char=""/>
              <a:defRPr/>
            </a:pPr>
            <a:endParaRPr lang="ru-RU" dirty="0" smtClean="0"/>
          </a:p>
          <a:p>
            <a:endParaRPr lang="ru-RU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2976" y="2000240"/>
            <a:ext cx="7315224" cy="3929089"/>
          </a:xfrm>
        </p:spPr>
        <p:txBody>
          <a:bodyPr>
            <a:normAutofit fontScale="90000"/>
          </a:bodyPr>
          <a:lstStyle/>
          <a:p>
            <a:pPr marL="274320" indent="-274320">
              <a:defRPr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•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Азы </a:t>
            </a:r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</a:rPr>
              <a:t>квиллинга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. Инструменты и материалы. </a:t>
            </a:r>
            <a:b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• Выставка работ в технике </a:t>
            </a:r>
            <a:r>
              <a:rPr lang="ru-RU" sz="3600" b="1" i="1" dirty="0" smtClean="0">
                <a:solidFill>
                  <a:srgbClr val="FF0000"/>
                </a:solidFill>
              </a:rPr>
              <a:t>«</a:t>
            </a:r>
            <a:r>
              <a:rPr lang="ru-RU" sz="3600" b="1" i="1" dirty="0" err="1" smtClean="0">
                <a:solidFill>
                  <a:srgbClr val="FF0000"/>
                </a:solidFill>
              </a:rPr>
              <a:t>квиллинг</a:t>
            </a:r>
            <a:r>
              <a:rPr lang="ru-RU" sz="3600" b="1" i="1" dirty="0" smtClean="0">
                <a:solidFill>
                  <a:srgbClr val="FF0000"/>
                </a:solidFill>
              </a:rPr>
              <a:t>».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• Практикум. Выполнение приёма в технике «</a:t>
            </a:r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</a:rPr>
              <a:t>квиллинг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»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rgbClr val="0070C0"/>
                </a:solidFill>
                <a:latin typeface="Monotype Corsiva" pitchFamily="66" charset="0"/>
              </a:rPr>
              <a:t>.</a:t>
            </a:r>
            <a:endParaRPr lang="ru-RU" b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857232"/>
            <a:ext cx="7343804" cy="100013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Структура мастер - класса</a:t>
            </a:r>
            <a:endParaRPr lang="ru-RU" sz="4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500042"/>
            <a:ext cx="7329510" cy="278608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>Что же такое «</a:t>
            </a:r>
            <a:r>
              <a:rPr lang="ru-RU" sz="3600" b="1" dirty="0" err="1" smtClean="0">
                <a:solidFill>
                  <a:srgbClr val="C00000"/>
                </a:solidFill>
                <a:latin typeface="Monotype Corsiva" pitchFamily="66" charset="0"/>
              </a:rPr>
              <a:t>квиллинг</a:t>
            </a:r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>»?</a:t>
            </a:r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3600" b="1" dirty="0" err="1" smtClean="0">
                <a:solidFill>
                  <a:srgbClr val="002060"/>
                </a:solidFill>
                <a:latin typeface="Monotype Corsiva" pitchFamily="66" charset="0"/>
              </a:rPr>
              <a:t>Квиллинг</a:t>
            </a:r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 (англ. «</a:t>
            </a:r>
            <a:r>
              <a:rPr lang="ru-RU" sz="3600" b="1" dirty="0" err="1" smtClean="0">
                <a:solidFill>
                  <a:srgbClr val="002060"/>
                </a:solidFill>
                <a:latin typeface="Monotype Corsiva" pitchFamily="66" charset="0"/>
              </a:rPr>
              <a:t>quill</a:t>
            </a:r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» - птичье перо) – это искусство изготовления различных узоров из тонких, длинных, скрученных в спиральки полосок бумаги.</a:t>
            </a:r>
            <a:endParaRPr lang="ru-RU" sz="36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000768"/>
            <a:ext cx="8229600" cy="125395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7" name="Рисунок 5" descr="C:\Users\Татьяна  Руслан\Pictures\iCA3E1QY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3286124"/>
            <a:ext cx="230505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D:\Documents\Pictures\квиллинг\1366878696_27_650x48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3140968"/>
            <a:ext cx="4127641" cy="30989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500042"/>
            <a:ext cx="7329510" cy="714380"/>
          </a:xfrm>
        </p:spPr>
        <p:txBody>
          <a:bodyPr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ru-RU" sz="4000" b="1" dirty="0" smtClean="0">
                <a:solidFill>
                  <a:schemeClr val="folHlink"/>
                </a:solidFill>
              </a:rPr>
              <a:t/>
            </a:r>
            <a:br>
              <a:rPr lang="ru-RU" sz="4000" b="1" dirty="0" smtClean="0">
                <a:solidFill>
                  <a:schemeClr val="folHlink"/>
                </a:solidFill>
              </a:rPr>
            </a:br>
            <a:r>
              <a:rPr lang="ru-RU" sz="4000" b="1" dirty="0" smtClean="0">
                <a:solidFill>
                  <a:schemeClr val="folHlink"/>
                </a:solidFill>
              </a:rPr>
              <a:t/>
            </a:r>
            <a:br>
              <a:rPr lang="ru-RU" sz="4000" b="1" dirty="0" smtClean="0">
                <a:solidFill>
                  <a:schemeClr val="folHlink"/>
                </a:solidFill>
              </a:rPr>
            </a:br>
            <a:r>
              <a:rPr lang="ru-RU" sz="4000" b="1" dirty="0" smtClean="0">
                <a:solidFill>
                  <a:schemeClr val="folHlink"/>
                </a:solidFill>
              </a:rPr>
              <a:t/>
            </a:r>
            <a:br>
              <a:rPr lang="ru-RU" sz="4000" b="1" dirty="0" smtClean="0">
                <a:solidFill>
                  <a:schemeClr val="folHlink"/>
                </a:solidFill>
              </a:rPr>
            </a:br>
            <a:r>
              <a:rPr lang="ru-RU" sz="4000" b="1" dirty="0" smtClean="0">
                <a:solidFill>
                  <a:schemeClr val="folHlink"/>
                </a:solidFill>
              </a:rPr>
              <a:t/>
            </a:r>
            <a:br>
              <a:rPr lang="ru-RU" sz="4000" b="1" dirty="0" smtClean="0">
                <a:solidFill>
                  <a:schemeClr val="folHlink"/>
                </a:solidFill>
              </a:rPr>
            </a:br>
            <a:r>
              <a:rPr lang="ru-RU" sz="2700" b="1" dirty="0" smtClean="0">
                <a:solidFill>
                  <a:schemeClr val="folHlink"/>
                </a:solidFill>
              </a:rPr>
              <a:t/>
            </a:r>
            <a:br>
              <a:rPr lang="ru-RU" sz="2700" b="1" dirty="0" smtClean="0">
                <a:solidFill>
                  <a:schemeClr val="folHlink"/>
                </a:solidFill>
              </a:rPr>
            </a:br>
            <a:r>
              <a:rPr lang="ru-RU" sz="2700" b="1" dirty="0" smtClean="0">
                <a:solidFill>
                  <a:schemeClr val="folHlink"/>
                </a:solidFill>
              </a:rPr>
              <a:t/>
            </a:r>
            <a:br>
              <a:rPr lang="ru-RU" sz="2700" b="1" dirty="0" smtClean="0">
                <a:solidFill>
                  <a:schemeClr val="folHlink"/>
                </a:solidFill>
              </a:rPr>
            </a:br>
            <a:r>
              <a:rPr lang="ru-RU" sz="2700" b="1" dirty="0" smtClean="0">
                <a:solidFill>
                  <a:schemeClr val="folHlink"/>
                </a:solidFill>
              </a:rPr>
              <a:t/>
            </a:r>
            <a:br>
              <a:rPr lang="ru-RU" sz="2700" b="1" dirty="0" smtClean="0">
                <a:solidFill>
                  <a:schemeClr val="folHlink"/>
                </a:solidFill>
              </a:rPr>
            </a:br>
            <a:r>
              <a:rPr lang="ru-RU" sz="2700" b="1" dirty="0" smtClean="0">
                <a:solidFill>
                  <a:schemeClr val="folHlink"/>
                </a:solidFill>
              </a:rPr>
              <a:t/>
            </a:r>
            <a:br>
              <a:rPr lang="ru-RU" sz="2700" b="1" dirty="0" smtClean="0">
                <a:solidFill>
                  <a:schemeClr val="folHlink"/>
                </a:solidFill>
              </a:rPr>
            </a:br>
            <a:r>
              <a:rPr lang="ru-RU" sz="2700" b="1" dirty="0" smtClean="0">
                <a:solidFill>
                  <a:schemeClr val="folHlink"/>
                </a:solidFill>
              </a:rPr>
              <a:t/>
            </a:r>
            <a:br>
              <a:rPr lang="ru-RU" sz="2700" b="1" dirty="0" smtClean="0">
                <a:solidFill>
                  <a:schemeClr val="folHlink"/>
                </a:solidFill>
              </a:rPr>
            </a:br>
            <a:r>
              <a:rPr lang="ru-RU" sz="3100" b="1" i="1" dirty="0" smtClean="0">
                <a:solidFill>
                  <a:srgbClr val="C00000"/>
                </a:solidFill>
              </a:rPr>
              <a:t>Материалы и инструменты</a:t>
            </a:r>
            <a:r>
              <a:rPr lang="ru-RU" sz="2700" b="1" dirty="0" smtClean="0">
                <a:solidFill>
                  <a:schemeClr val="folHlink"/>
                </a:solidFill>
              </a:rPr>
              <a:t/>
            </a:r>
            <a:br>
              <a:rPr lang="ru-RU" sz="2700" b="1" dirty="0" smtClean="0">
                <a:solidFill>
                  <a:schemeClr val="folHlink"/>
                </a:solidFill>
              </a:rPr>
            </a:br>
            <a:r>
              <a:rPr lang="ru-RU" sz="2700" b="1" dirty="0" smtClean="0">
                <a:solidFill>
                  <a:schemeClr val="folHlink"/>
                </a:solidFill>
              </a:rPr>
              <a:t/>
            </a:r>
            <a:br>
              <a:rPr lang="ru-RU" sz="2700" b="1" dirty="0" smtClean="0">
                <a:solidFill>
                  <a:schemeClr val="folHlink"/>
                </a:solidFill>
              </a:rPr>
            </a:br>
            <a:r>
              <a:rPr lang="ru-RU" sz="2200" b="1" i="1" dirty="0" smtClean="0">
                <a:solidFill>
                  <a:schemeClr val="folHlink"/>
                </a:solidFill>
              </a:rPr>
              <a:t>Полоски.</a:t>
            </a:r>
            <a:r>
              <a:rPr lang="ru-RU" sz="2200" b="1" dirty="0" smtClean="0">
                <a:solidFill>
                  <a:schemeClr val="folHlink"/>
                </a:solidFill>
              </a:rPr>
              <a:t> </a:t>
            </a:r>
            <a:r>
              <a:rPr lang="ru-RU" sz="2200" dirty="0" smtClean="0">
                <a:solidFill>
                  <a:schemeClr val="folHlink"/>
                </a:solidFill>
              </a:rPr>
              <a:t/>
            </a:r>
            <a:br>
              <a:rPr lang="ru-RU" sz="2200" dirty="0" smtClean="0">
                <a:solidFill>
                  <a:schemeClr val="folHlink"/>
                </a:solidFill>
              </a:rPr>
            </a:br>
            <a:r>
              <a:rPr lang="ru-RU" sz="2200" b="1" dirty="0" smtClean="0">
                <a:solidFill>
                  <a:srgbClr val="C00000"/>
                </a:solidFill>
              </a:rPr>
              <a:t>Где их взять?</a:t>
            </a:r>
            <a:r>
              <a:rPr lang="ru-RU" sz="2200" b="1" i="1" dirty="0" smtClean="0">
                <a:solidFill>
                  <a:srgbClr val="C00000"/>
                </a:solidFill>
              </a:rPr>
              <a:t/>
            </a:r>
            <a:br>
              <a:rPr lang="ru-RU" sz="2200" b="1" i="1" dirty="0" smtClean="0">
                <a:solidFill>
                  <a:srgbClr val="C00000"/>
                </a:solidFill>
              </a:rPr>
            </a:br>
            <a:r>
              <a:rPr lang="ru-RU" sz="2200" b="1" i="1" dirty="0" smtClean="0">
                <a:solidFill>
                  <a:srgbClr val="C00000"/>
                </a:solidFill>
              </a:rPr>
              <a:t>Первый способ:</a:t>
            </a:r>
            <a:r>
              <a:rPr lang="ru-RU" sz="2200" dirty="0" smtClean="0">
                <a:solidFill>
                  <a:srgbClr val="C00000"/>
                </a:solidFill>
              </a:rPr>
              <a:t> </a:t>
            </a:r>
            <a:r>
              <a:rPr lang="ru-RU" sz="2200" dirty="0" smtClean="0"/>
              <a:t>нарезать из цветной двусторонней бумаги (офисной или для оригами). ВАЖНО: бумага не должна быть очень тонкой (иметь небольшую плотность), т.к. в скрученном состоянии может не очень хорошо держать форму. Ширина полосок варьируется от 1 мм до нескольких сантиметров. Обычная ширина - 3-5 мм.  </a:t>
            </a:r>
            <a:r>
              <a:rPr lang="ru-RU" sz="2200" b="1" i="1" dirty="0" smtClean="0"/>
              <a:t/>
            </a:r>
            <a:br>
              <a:rPr lang="ru-RU" sz="2200" b="1" i="1" dirty="0" smtClean="0"/>
            </a:br>
            <a:r>
              <a:rPr lang="ru-RU" sz="2200" b="1" i="1" dirty="0" smtClean="0">
                <a:solidFill>
                  <a:srgbClr val="C00000"/>
                </a:solidFill>
              </a:rPr>
              <a:t>Второй способ: </a:t>
            </a:r>
            <a:r>
              <a:rPr lang="ru-RU" sz="2200" dirty="0" smtClean="0"/>
              <a:t>купить в специализированных магазинах. Полоски продаются уже в нарезанном виде и имеют подходящую плотность.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6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000768"/>
            <a:ext cx="8229600" cy="125395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8" name="Picture 5" descr="Квиллинг для начинающих: материалы, инструменты, техни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4357694"/>
            <a:ext cx="4867275" cy="182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500042"/>
            <a:ext cx="7329510" cy="2786082"/>
          </a:xfrm>
        </p:spPr>
        <p:txBody>
          <a:bodyPr>
            <a:normAutofit fontScale="90000"/>
          </a:bodyPr>
          <a:lstStyle/>
          <a:p>
            <a:pPr>
              <a:lnSpc>
                <a:spcPct val="80000"/>
              </a:lnSpc>
            </a:pPr>
            <a:r>
              <a:rPr lang="ru-RU" sz="2700" b="1" i="1" dirty="0" smtClean="0"/>
              <a:t/>
            </a:r>
            <a:br>
              <a:rPr lang="ru-RU" sz="2700" b="1" i="1" dirty="0" smtClean="0"/>
            </a:br>
            <a:r>
              <a:rPr lang="ru-RU" sz="2700" b="1" i="1" dirty="0" smtClean="0"/>
              <a:t/>
            </a:r>
            <a:br>
              <a:rPr lang="ru-RU" sz="2700" b="1" i="1" dirty="0" smtClean="0"/>
            </a:br>
            <a:r>
              <a:rPr lang="ru-RU" sz="2700" b="1" i="1" dirty="0" smtClean="0"/>
              <a:t/>
            </a:r>
            <a:br>
              <a:rPr lang="ru-RU" sz="2700" b="1" i="1" dirty="0" smtClean="0"/>
            </a:br>
            <a:r>
              <a:rPr lang="ru-RU" sz="2700" b="1" i="1" dirty="0" smtClean="0"/>
              <a:t/>
            </a:r>
            <a:br>
              <a:rPr lang="ru-RU" sz="2700" b="1" i="1" dirty="0" smtClean="0"/>
            </a:br>
            <a:r>
              <a:rPr lang="ru-RU" sz="2700" b="1" i="1" dirty="0" smtClean="0"/>
              <a:t/>
            </a:r>
            <a:br>
              <a:rPr lang="ru-RU" sz="2700" b="1" i="1" dirty="0" smtClean="0"/>
            </a:br>
            <a:r>
              <a:rPr lang="ru-RU" sz="2700" b="1" i="1" dirty="0" smtClean="0"/>
              <a:t/>
            </a:r>
            <a:br>
              <a:rPr lang="ru-RU" sz="2700" b="1" i="1" dirty="0" smtClean="0"/>
            </a:br>
            <a:r>
              <a:rPr lang="ru-RU" sz="2700" b="1" i="1" dirty="0" smtClean="0"/>
              <a:t/>
            </a:r>
            <a:br>
              <a:rPr lang="ru-RU" sz="2700" b="1" i="1" dirty="0" smtClean="0"/>
            </a:br>
            <a:r>
              <a:rPr lang="ru-RU" sz="2700" b="1" i="1" dirty="0" smtClean="0"/>
              <a:t/>
            </a:r>
            <a:br>
              <a:rPr lang="ru-RU" sz="2700" b="1" i="1" dirty="0" smtClean="0"/>
            </a:br>
            <a:r>
              <a:rPr lang="ru-RU" sz="2700" b="1" i="1" dirty="0" smtClean="0"/>
              <a:t/>
            </a:r>
            <a:br>
              <a:rPr lang="ru-RU" sz="2700" b="1" i="1" dirty="0" smtClean="0"/>
            </a:br>
            <a:r>
              <a:rPr lang="ru-RU" sz="2700" b="1" i="1" dirty="0" smtClean="0">
                <a:solidFill>
                  <a:srgbClr val="C00000"/>
                </a:solidFill>
              </a:rPr>
              <a:t>Клей. </a:t>
            </a:r>
            <a:r>
              <a:rPr lang="ru-RU" sz="2700" dirty="0" smtClean="0"/>
              <a:t>Лучше всего для </a:t>
            </a:r>
            <a:r>
              <a:rPr lang="ru-RU" sz="2700" dirty="0" err="1" smtClean="0"/>
              <a:t>квиллинговых</a:t>
            </a:r>
            <a:r>
              <a:rPr lang="ru-RU" sz="2700" dirty="0" smtClean="0"/>
              <a:t> целей  при работе </a:t>
            </a:r>
            <a:r>
              <a:rPr lang="ru-RU" sz="2700" dirty="0" err="1" smtClean="0"/>
              <a:t>спользоваться</a:t>
            </a:r>
            <a:r>
              <a:rPr lang="ru-RU" sz="2700" dirty="0" smtClean="0"/>
              <a:t>  клеем – карандашом. В некоторых случаях нужен клей- ПВА.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2700" b="1" i="1" dirty="0" smtClean="0">
                <a:solidFill>
                  <a:srgbClr val="C00000"/>
                </a:solidFill>
              </a:rPr>
              <a:t>Бумага для основы. </a:t>
            </a:r>
            <a:r>
              <a:rPr lang="ru-RU" sz="2700" dirty="0" smtClean="0"/>
              <a:t>Та самая, на которую мы будем приклеивать нашу скрученную красоту. Подходит обычная бумага и картон. Все зависит от изделия, которое делаем</a:t>
            </a:r>
            <a:br>
              <a:rPr lang="ru-RU" sz="2700" dirty="0" smtClean="0"/>
            </a:br>
            <a:r>
              <a:rPr lang="ru-RU" sz="2700" b="1" i="1" dirty="0" smtClean="0">
                <a:solidFill>
                  <a:srgbClr val="C00000"/>
                </a:solidFill>
              </a:rPr>
              <a:t>Ножницы. </a:t>
            </a:r>
            <a:r>
              <a:rPr lang="ru-RU" sz="2700" dirty="0" smtClean="0"/>
              <a:t>Удобнее всего использовать небольшие ножницы с тонкими острыми кончиками.</a:t>
            </a:r>
            <a:br>
              <a:rPr lang="ru-RU" sz="2700" dirty="0" smtClean="0"/>
            </a:br>
            <a:r>
              <a:rPr lang="ru-RU" sz="2700" b="1" i="1" dirty="0" smtClean="0">
                <a:solidFill>
                  <a:srgbClr val="C00000"/>
                </a:solidFill>
              </a:rPr>
              <a:t>Пинцет. </a:t>
            </a:r>
            <a:r>
              <a:rPr lang="ru-RU" sz="2700" dirty="0" smtClean="0"/>
              <a:t>Необязательный инструмент. Нужен для того, чтобы держать завитки, удобно приклеивать или наносить клей. </a:t>
            </a:r>
            <a:br>
              <a:rPr lang="ru-RU" sz="2700" dirty="0" smtClean="0"/>
            </a:br>
            <a:r>
              <a:rPr lang="ru-RU" sz="2700" b="1" dirty="0" smtClean="0">
                <a:solidFill>
                  <a:srgbClr val="C00000"/>
                </a:solidFill>
              </a:rPr>
              <a:t>Линейка</a:t>
            </a:r>
            <a:r>
              <a:rPr lang="ru-RU" sz="2700" dirty="0" smtClean="0">
                <a:solidFill>
                  <a:srgbClr val="C00000"/>
                </a:solidFill>
              </a:rPr>
              <a:t> </a:t>
            </a:r>
            <a:r>
              <a:rPr lang="ru-RU" sz="2700" dirty="0" smtClean="0"/>
              <a:t>с шаблонами окружностей разного диаметра</a:t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b="1" i="1" dirty="0" smtClean="0">
                <a:solidFill>
                  <a:srgbClr val="C00000"/>
                </a:solidFill>
              </a:rPr>
              <a:t>Прибор для закручивания полос(зубочистка).</a:t>
            </a:r>
            <a:r>
              <a:rPr lang="ru-RU" sz="2700" dirty="0" smtClean="0"/>
              <a:t/>
            </a:r>
            <a:br>
              <a:rPr lang="ru-RU" sz="2700" dirty="0" smtClean="0"/>
            </a:br>
            <a:endParaRPr lang="ru-RU" sz="27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000768"/>
            <a:ext cx="8229600" cy="125395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500042"/>
            <a:ext cx="7329510" cy="100013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Базовые формы</a:t>
            </a:r>
            <a:endParaRPr lang="ru-RU" sz="40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000768"/>
            <a:ext cx="8229600" cy="125395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8" name="Содержимое 3" descr="C:\Users\Татьяна  Руслан\Pictures\iCAJTYFRC.jpg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214414" y="1500174"/>
            <a:ext cx="7215238" cy="45720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Мы за работой</a:t>
            </a:r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457200" y="6072206"/>
            <a:ext cx="8229600" cy="53957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1" name="Picture 2" descr="D:\Documents\100PHOTO\SAM_1917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836712"/>
            <a:ext cx="3598690" cy="2699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 descr="D:\Documents\100PHOTO\SAM_1923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836712"/>
            <a:ext cx="3575420" cy="268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 descr="D:\Documents\100PHOTO\SAM_1924 (2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3573016"/>
            <a:ext cx="3670698" cy="2752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5" descr="D:\Documents\100PHOTO\SAM_192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60032" y="3573016"/>
            <a:ext cx="3746877" cy="2809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/>
            </a:r>
            <a:br>
              <a:rPr lang="ru-RU" b="1" i="1" dirty="0" smtClean="0">
                <a:solidFill>
                  <a:srgbClr val="C00000"/>
                </a:solidFill>
              </a:rPr>
            </a:br>
            <a:r>
              <a:rPr lang="ru-RU" b="1" i="1" dirty="0" smtClean="0">
                <a:solidFill>
                  <a:srgbClr val="C00000"/>
                </a:solidFill>
              </a:rPr>
              <a:t>Мы за работой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 flipV="1">
            <a:off x="457200" y="6126163"/>
            <a:ext cx="8229600" cy="889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9" name="Picture 8" descr="F:\DCIM\103PHOTO\SAM_09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259632" y="1124744"/>
            <a:ext cx="6955706" cy="52167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648</TotalTime>
  <Words>88</Words>
  <Application>Microsoft Office PowerPoint</Application>
  <PresentationFormat>Экран (4:3)</PresentationFormat>
  <Paragraphs>30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   МБОУ «Бирюлинская средняя общеобразовательная школа Высокогорского муниципального района Республики Татарстан»  Технология «квиллинг» как одно из средств развития мелкой моторики детей младшего школьного возраста.</vt:lpstr>
      <vt:lpstr>Цель  мастер - класса:</vt:lpstr>
      <vt:lpstr>• Азы квиллинга. Инструменты и материалы.  • Выставка работ в технике «квиллинг».  • Практикум. Выполнение приёма в технике «квиллинг» .</vt:lpstr>
      <vt:lpstr>Что же такое «квиллинг»? Квиллинг (англ. «quill» - птичье перо) – это искусство изготовления различных узоров из тонких, длинных, скрученных в спиральки полосок бумаги.</vt:lpstr>
      <vt:lpstr>         Материалы и инструменты  Полоски.  Где их взять? Первый способ: нарезать из цветной двусторонней бумаги (офисной или для оригами). ВАЖНО: бумага не должна быть очень тонкой (иметь небольшую плотность), т.к. в скрученном состоянии может не очень хорошо держать форму. Ширина полосок варьируется от 1 мм до нескольких сантиметров. Обычная ширина - 3-5 мм.   Второй способ: купить в специализированных магазинах. Полоски продаются уже в нарезанном виде и имеют подходящую плотность. </vt:lpstr>
      <vt:lpstr>         Клей. Лучше всего для квиллинговых целей  при работе спользоваться  клеем – карандашом. В некоторых случаях нужен клей- ПВА. Бумага для основы. Та самая, на которую мы будем приклеивать нашу скрученную красоту. Подходит обычная бумага и картон. Все зависит от изделия, которое делаем Ножницы. Удобнее всего использовать небольшие ножницы с тонкими острыми кончиками. Пинцет. Необязательный инструмент. Нужен для того, чтобы держать завитки, удобно приклеивать или наносить клей.  Линейка с шаблонами окружностей разного диаметра  Прибор для закручивания полос(зубочистка). </vt:lpstr>
      <vt:lpstr>Базовые формы</vt:lpstr>
      <vt:lpstr>Мы за работой</vt:lpstr>
      <vt:lpstr> Мы за работой</vt:lpstr>
      <vt:lpstr>Мы за работой</vt:lpstr>
      <vt:lpstr>Мы за работой</vt:lpstr>
      <vt:lpstr>Выставка наших работ</vt:lpstr>
      <vt:lpstr>Выставка наших работ</vt:lpstr>
      <vt:lpstr>Коллективная работа на конкурс</vt:lpstr>
      <vt:lpstr>Коллективная работа на конкурс</vt:lpstr>
      <vt:lpstr>Зачётная работа по кружку</vt:lpstr>
      <vt:lpstr>Ах, какая красота!</vt:lpstr>
      <vt:lpstr>Маргаритка</vt:lpstr>
      <vt:lpstr>Благодарю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Татьяна  Руслан</cp:lastModifiedBy>
  <cp:revision>176</cp:revision>
  <dcterms:modified xsi:type="dcterms:W3CDTF">2022-09-25T15:04:02Z</dcterms:modified>
</cp:coreProperties>
</file>