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9" r:id="rId7"/>
    <p:sldId id="267" r:id="rId8"/>
    <p:sldId id="278" r:id="rId9"/>
    <p:sldId id="261" r:id="rId10"/>
    <p:sldId id="262" r:id="rId11"/>
    <p:sldId id="263" r:id="rId12"/>
    <p:sldId id="264" r:id="rId13"/>
    <p:sldId id="276" r:id="rId14"/>
    <p:sldId id="265" r:id="rId15"/>
    <p:sldId id="270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4660"/>
  </p:normalViewPr>
  <p:slideViewPr>
    <p:cSldViewPr>
      <p:cViewPr varScale="1">
        <p:scale>
          <a:sx n="73" d="100"/>
          <a:sy n="73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404664"/>
            <a:ext cx="8568952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ea typeface="+mj-ea"/>
                <a:cs typeface="+mj-cs"/>
              </a:rPr>
              <a:t>Министерство образования и науки Алтайского края</a:t>
            </a:r>
            <a:br>
              <a:rPr lang="ru-RU" b="1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b="1" dirty="0">
                <a:solidFill>
                  <a:prstClr val="black"/>
                </a:solidFill>
                <a:ea typeface="+mj-ea"/>
                <a:cs typeface="+mj-cs"/>
              </a:rPr>
              <a:t>Краевое государственное бюджетное общеобразовательное учреждение</a:t>
            </a:r>
            <a:br>
              <a:rPr lang="ru-RU" b="1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b="1" dirty="0">
                <a:solidFill>
                  <a:prstClr val="black"/>
                </a:solidFill>
                <a:ea typeface="+mj-ea"/>
                <a:cs typeface="+mj-cs"/>
              </a:rPr>
              <a:t>для обучающихся и воспитанников с ограниченными возможностями здоровья</a:t>
            </a:r>
            <a:br>
              <a:rPr lang="ru-RU" b="1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b="1" dirty="0">
                <a:solidFill>
                  <a:prstClr val="black"/>
                </a:solidFill>
                <a:ea typeface="+mj-ea"/>
                <a:cs typeface="+mj-cs"/>
              </a:rPr>
              <a:t>«Кокшинская общеобразовательная школа – интернат</a:t>
            </a:r>
            <a:r>
              <a:rPr lang="ru-RU" b="1" dirty="0" smtClean="0">
                <a:solidFill>
                  <a:prstClr val="black"/>
                </a:solidFill>
                <a:ea typeface="+mj-ea"/>
                <a:cs typeface="+mj-cs"/>
              </a:rPr>
              <a:t>»</a:t>
            </a:r>
          </a:p>
          <a:p>
            <a:pPr algn="ctr"/>
            <a:endParaRPr lang="ru-RU" b="1" dirty="0">
              <a:solidFill>
                <a:prstClr val="black"/>
              </a:solidFill>
              <a:ea typeface="+mj-ea"/>
              <a:cs typeface="+mj-cs"/>
            </a:endParaRPr>
          </a:p>
          <a:p>
            <a:pPr algn="ctr"/>
            <a:r>
              <a:rPr lang="ru-RU" sz="5400" b="1" i="1" dirty="0" smtClean="0">
                <a:solidFill>
                  <a:srgbClr val="C00000"/>
                </a:solidFill>
                <a:ea typeface="+mj-ea"/>
                <a:cs typeface="+mj-cs"/>
              </a:rPr>
              <a:t>ЧУДЕСНЫЙ МИР НАРОДНОЙ ИГРУШКИ- </a:t>
            </a:r>
          </a:p>
          <a:p>
            <a:pPr algn="ctr"/>
            <a:r>
              <a:rPr lang="ru-RU" sz="5400" b="1" i="1" dirty="0" smtClean="0">
                <a:solidFill>
                  <a:srgbClr val="C00000"/>
                </a:solidFill>
                <a:ea typeface="+mj-ea"/>
                <a:cs typeface="+mj-cs"/>
              </a:rPr>
              <a:t>МАТРЁШКИ</a:t>
            </a:r>
            <a:r>
              <a:rPr lang="ru-RU" sz="2800" b="1" i="1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2800" b="1" i="1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2800" b="1" i="1" dirty="0" smtClean="0">
                <a:solidFill>
                  <a:prstClr val="black"/>
                </a:solidFill>
                <a:ea typeface="+mj-ea"/>
                <a:cs typeface="+mj-cs"/>
              </a:rPr>
              <a:t>                                                           </a:t>
            </a:r>
            <a:r>
              <a:rPr lang="ru-RU" b="1" i="1" dirty="0" smtClean="0">
                <a:solidFill>
                  <a:prstClr val="black"/>
                </a:solidFill>
                <a:ea typeface="+mj-ea"/>
                <a:cs typeface="+mj-cs"/>
              </a:rPr>
              <a:t>ВЫПОЛНИЛИ УЧАЩИЕСЯ 7 КЛАССА</a:t>
            </a:r>
          </a:p>
          <a:p>
            <a:pPr algn="r"/>
            <a:r>
              <a:rPr lang="ru-RU" b="1" i="1" dirty="0" smtClean="0">
                <a:solidFill>
                  <a:prstClr val="black"/>
                </a:solidFill>
                <a:ea typeface="+mj-ea"/>
                <a:cs typeface="+mj-cs"/>
              </a:rPr>
              <a:t>РУКОВОДИТЕЛЬ ПРОЕКТА: </a:t>
            </a:r>
          </a:p>
          <a:p>
            <a:pPr algn="r"/>
            <a:r>
              <a:rPr lang="ru-RU" sz="2000" b="1" i="1" dirty="0" err="1" smtClean="0">
                <a:solidFill>
                  <a:prstClr val="black"/>
                </a:solidFill>
                <a:ea typeface="+mj-ea"/>
                <a:cs typeface="+mj-cs"/>
              </a:rPr>
              <a:t>Михалёва</a:t>
            </a:r>
            <a:r>
              <a:rPr lang="ru-RU" sz="2000" b="1" i="1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r>
              <a:rPr lang="ru-RU" sz="2000" b="1" i="1" dirty="0">
                <a:solidFill>
                  <a:prstClr val="black"/>
                </a:solidFill>
                <a:ea typeface="+mj-ea"/>
                <a:cs typeface="+mj-cs"/>
              </a:rPr>
              <a:t>М</a:t>
            </a:r>
            <a:r>
              <a:rPr lang="ru-RU" sz="2000" b="1" i="1" dirty="0" smtClean="0">
                <a:solidFill>
                  <a:prstClr val="black"/>
                </a:solidFill>
                <a:ea typeface="+mj-ea"/>
                <a:cs typeface="+mj-cs"/>
              </a:rPr>
              <a:t>аргарита Григорьевна</a:t>
            </a:r>
          </a:p>
          <a:p>
            <a:pPr algn="r"/>
            <a:r>
              <a:rPr lang="ru-RU" sz="2000" b="1" i="1" dirty="0">
                <a:solidFill>
                  <a:prstClr val="black"/>
                </a:solidFill>
                <a:ea typeface="+mj-ea"/>
                <a:cs typeface="+mj-cs"/>
              </a:rPr>
              <a:t>В</a:t>
            </a:r>
            <a:r>
              <a:rPr lang="ru-RU" sz="2000" b="1" i="1" dirty="0" smtClean="0">
                <a:solidFill>
                  <a:prstClr val="black"/>
                </a:solidFill>
                <a:ea typeface="+mj-ea"/>
                <a:cs typeface="+mj-cs"/>
              </a:rPr>
              <a:t>оспитатель</a:t>
            </a:r>
            <a:endParaRPr lang="ru-RU" sz="2000" b="1" i="1" dirty="0">
              <a:solidFill>
                <a:prstClr val="black"/>
              </a:solidFill>
              <a:ea typeface="+mj-ea"/>
              <a:cs typeface="+mj-cs"/>
            </a:endParaRPr>
          </a:p>
          <a:p>
            <a:pPr algn="r"/>
            <a:endParaRPr lang="ru-RU" sz="2000" b="1" i="1" dirty="0" smtClean="0">
              <a:solidFill>
                <a:prstClr val="black"/>
              </a:solidFill>
              <a:ea typeface="+mj-ea"/>
              <a:cs typeface="+mj-cs"/>
            </a:endParaRPr>
          </a:p>
          <a:p>
            <a:pPr algn="r"/>
            <a:endParaRPr lang="ru-RU" sz="2000" b="1" i="1" dirty="0">
              <a:solidFill>
                <a:prstClr val="black"/>
              </a:solidFill>
              <a:ea typeface="+mj-ea"/>
              <a:cs typeface="+mj-cs"/>
            </a:endParaRPr>
          </a:p>
          <a:p>
            <a:pPr algn="r"/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298573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" y="0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user\Downloads\img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620688"/>
            <a:ext cx="460851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87624" y="2413338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755576" y="3140968"/>
            <a:ext cx="80648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i="1" dirty="0" smtClean="0"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i="1" dirty="0" smtClean="0"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ea typeface="Times New Roman" pitchFamily="18" charset="0"/>
                <a:cs typeface="Times New Roman" pitchFamily="18" charset="0"/>
              </a:rPr>
              <a:t>Матрешка из Сергиева Посада имеет ряд отличительных черт: плавно ровно круглится форма матрешки, медленно перетекает из одного объема в другой. Роспись гуашью с черной графической наводкой и лаковое покрытие. Она наряжена в сарафан, кофту, передник, платок, а в руках она держит узелок, корзинку или цветы</a:t>
            </a:r>
            <a:endParaRPr lang="ru-RU" sz="2000" b="1" i="1" dirty="0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74711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90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" y="0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user\Downloads\img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620688"/>
            <a:ext cx="446449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2274838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413338"/>
            <a:ext cx="74888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/>
          </a:p>
          <a:p>
            <a:pPr algn="ctr"/>
            <a:endParaRPr lang="ru-RU" b="1" i="1" dirty="0" smtClean="0"/>
          </a:p>
          <a:p>
            <a:pPr algn="ctr"/>
            <a:endParaRPr lang="ru-RU" sz="2000" b="1" i="1" dirty="0" smtClean="0"/>
          </a:p>
          <a:p>
            <a:pPr algn="ctr"/>
            <a:endParaRPr lang="ru-RU" sz="2000" b="1" i="1" dirty="0" smtClean="0"/>
          </a:p>
          <a:p>
            <a:pPr algn="ctr"/>
            <a:endParaRPr lang="ru-RU" sz="2000" b="1" i="1" dirty="0" smtClean="0"/>
          </a:p>
          <a:p>
            <a:pPr algn="ctr"/>
            <a:r>
              <a:rPr lang="ru-RU" sz="2000" b="1" i="1" dirty="0" smtClean="0"/>
              <a:t>Появилась игрушка в 1920-х годах в селе </a:t>
            </a:r>
            <a:r>
              <a:rPr lang="ru-RU" sz="2000" b="1" i="1" dirty="0" err="1" smtClean="0"/>
              <a:t>Полховский</a:t>
            </a:r>
            <a:r>
              <a:rPr lang="ru-RU" sz="2000" b="1" i="1" dirty="0" smtClean="0"/>
              <a:t> Майдан, Горьковской области. </a:t>
            </a:r>
            <a:r>
              <a:rPr lang="ru-RU" sz="2000" b="1" i="1" dirty="0" err="1" smtClean="0"/>
              <a:t>Полхов</a:t>
            </a:r>
            <a:r>
              <a:rPr lang="ru-RU" sz="2000" b="1" i="1" dirty="0" smtClean="0"/>
              <a:t> – </a:t>
            </a:r>
            <a:r>
              <a:rPr lang="ru-RU" sz="2000" b="1" i="1" dirty="0" err="1" smtClean="0"/>
              <a:t>Майданские</a:t>
            </a:r>
            <a:r>
              <a:rPr lang="ru-RU" sz="2000" b="1" i="1" dirty="0" smtClean="0"/>
              <a:t> матрешки можно сразу узнать по необычной форме головы, удлиненному силуэту, характерному цветку и традиционному для этой росписи малиновому цвету. 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243940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" y="0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cf3.ppt-online.org/files3/slide/c/CRESDnKL8rT4lJUzt2fIoQZdHqk5WjVeghu3Gv/slide-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692696"/>
            <a:ext cx="511256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2204864"/>
            <a:ext cx="756084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/>
          </a:p>
          <a:p>
            <a:pPr algn="ctr"/>
            <a:endParaRPr lang="ru-RU" b="1" i="1" dirty="0" smtClean="0"/>
          </a:p>
          <a:p>
            <a:pPr algn="ctr"/>
            <a:endParaRPr lang="ru-RU" b="1" i="1" dirty="0" smtClean="0"/>
          </a:p>
          <a:p>
            <a:pPr algn="ctr"/>
            <a:endParaRPr lang="ru-RU" b="1" i="1" dirty="0" smtClean="0"/>
          </a:p>
          <a:p>
            <a:pPr algn="ctr"/>
            <a:endParaRPr lang="ru-RU" sz="2000" b="1" i="1" dirty="0" smtClean="0"/>
          </a:p>
          <a:p>
            <a:pPr algn="ctr"/>
            <a:endParaRPr lang="ru-RU" sz="2000" b="1" i="1" dirty="0" smtClean="0"/>
          </a:p>
          <a:p>
            <a:pPr algn="ctr"/>
            <a:r>
              <a:rPr lang="ru-RU" sz="2000" b="1" i="1" dirty="0" smtClean="0"/>
              <a:t>Семеновская матрешка из г.Семенова, Горьковской области. Мастера в 1922 году заимствовали эту игрушку их Загорска, но украшать её стали по-своему. Сочетание красителей (анилиновых), желтых, зелёных, фиолетовых, красных дают выразительный колорит. Ярким цветом окрашены платок, рукава, сарафан.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195997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" y="0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836712"/>
            <a:ext cx="784887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Современные матрёшки</a:t>
            </a: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i="1" dirty="0" smtClean="0"/>
              <a:t>В настоящее время русская матрешка переживает своеобразное возрождение. Фантазии современных художников нет границ. Матрешки- девушки, женщины с корзинками фруктов, самоварами, различными ковшами и кувшинами.</a:t>
            </a:r>
          </a:p>
          <a:p>
            <a:pPr algn="ctr"/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12290" name="Picture 2" descr="https://cs5.livemaster.ru/storage/c1/0a/8ecadca60066e3743d82a76718id--kukly-i-igrushki-interernaya-matreshka-vse-tsveta-razvivayus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140968"/>
            <a:ext cx="3670819" cy="2858344"/>
          </a:xfrm>
          <a:prstGeom prst="rect">
            <a:avLst/>
          </a:prstGeom>
          <a:noFill/>
        </p:spPr>
      </p:pic>
      <p:pic>
        <p:nvPicPr>
          <p:cNvPr id="12292" name="Picture 4" descr="https://globebids.com/media/items/1/1879/1879_mediu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996952"/>
            <a:ext cx="3138485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" y="0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476672"/>
            <a:ext cx="72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Этапы работы над созданием Матрёшки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4"/>
            <a:ext cx="3024337" cy="25893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015281"/>
            <a:ext cx="3096344" cy="258939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3573016"/>
            <a:ext cx="3528392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76524" y="3573016"/>
            <a:ext cx="35283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/>
              <a:t>Вот такая матрёшка у нас получилась!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147922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" y="0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476672"/>
            <a:ext cx="8499478" cy="4550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В </a:t>
            </a:r>
            <a:r>
              <a:rPr lang="ru-RU" sz="2800" b="1" i="1" dirty="0" smtClean="0">
                <a:solidFill>
                  <a:srgbClr val="FF0000"/>
                </a:solidFill>
              </a:rPr>
              <a:t>ходе нашей работы мы выявили :</a:t>
            </a: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b="1" i="1" dirty="0">
                <a:ea typeface="Times New Roman"/>
              </a:rPr>
              <a:t>Повысился познавательный интерес к русскому народному искусству - игрушке матрёшка, расширились представления об этом народном промысле, истории его возникновения.</a:t>
            </a:r>
            <a:endParaRPr lang="ru-RU" sz="1600" b="1" i="1" dirty="0">
              <a:ea typeface="Times New Roman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b="1" i="1" dirty="0" smtClean="0">
                <a:ea typeface="Times New Roman"/>
              </a:rPr>
              <a:t> </a:t>
            </a:r>
            <a:r>
              <a:rPr lang="ru-RU" b="1" i="1" dirty="0">
                <a:ea typeface="Times New Roman"/>
              </a:rPr>
              <a:t>Мы  умеем различать Семёновскую, </a:t>
            </a:r>
            <a:r>
              <a:rPr lang="ru-RU" b="1" i="1" dirty="0" err="1">
                <a:ea typeface="Times New Roman"/>
              </a:rPr>
              <a:t>Загорскую</a:t>
            </a:r>
            <a:r>
              <a:rPr lang="ru-RU" b="1" i="1" dirty="0">
                <a:ea typeface="Times New Roman"/>
              </a:rPr>
              <a:t>, </a:t>
            </a:r>
            <a:r>
              <a:rPr lang="ru-RU" b="1" i="1" dirty="0" err="1">
                <a:ea typeface="Times New Roman"/>
              </a:rPr>
              <a:t>Полхов-Майданскую</a:t>
            </a:r>
            <a:r>
              <a:rPr lang="ru-RU" b="1" i="1" dirty="0">
                <a:ea typeface="Times New Roman"/>
              </a:rPr>
              <a:t> матрёшек;</a:t>
            </a:r>
            <a:endParaRPr lang="ru-RU" sz="1600" b="1" i="1" dirty="0">
              <a:ea typeface="Times New Roman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b="1" i="1" dirty="0" smtClean="0">
                <a:ea typeface="Times New Roman"/>
              </a:rPr>
              <a:t> </a:t>
            </a:r>
            <a:r>
              <a:rPr lang="ru-RU" b="1" i="1" dirty="0">
                <a:ea typeface="Times New Roman"/>
              </a:rPr>
              <a:t>Умеем передавать простейшие элементы росписи различных видов матрёшек;</a:t>
            </a:r>
            <a:endParaRPr lang="ru-RU" sz="1600" b="1" i="1" dirty="0">
              <a:ea typeface="Times New Roman"/>
            </a:endParaRPr>
          </a:p>
          <a:p>
            <a:pPr algn="just">
              <a:lnSpc>
                <a:spcPct val="107000"/>
              </a:lnSpc>
              <a:spcAft>
                <a:spcPts val="1000"/>
              </a:spcAft>
            </a:pPr>
            <a:r>
              <a:rPr lang="ru-RU" b="1" i="1" dirty="0">
                <a:ea typeface="Times New Roman"/>
                <a:cs typeface="Times New Roman"/>
              </a:rPr>
              <a:t>  В ходе проделанной работы, мы убедились , что действительно Матрёшка хранит в себе множество секретов. На своём опыте , мы доказали , что игрушку можно сделать своими руками в любой технике. </a:t>
            </a:r>
            <a:endParaRPr lang="ru-RU" b="1" i="1" dirty="0" smtClean="0">
              <a:ea typeface="Times New Roman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FF0000"/>
                </a:solidFill>
                <a:ea typeface="Times New Roman"/>
                <a:cs typeface="Times New Roman"/>
              </a:rPr>
              <a:t>Мы </a:t>
            </a:r>
            <a:r>
              <a:rPr lang="ru-RU" b="1" i="1" dirty="0">
                <a:solidFill>
                  <a:srgbClr val="FF0000"/>
                </a:solidFill>
                <a:ea typeface="Times New Roman"/>
                <a:cs typeface="Times New Roman"/>
              </a:rPr>
              <a:t>считаем , что наша гипотеза доказана.</a:t>
            </a:r>
            <a:endParaRPr lang="ru-RU" sz="1400" b="1" i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77999"/>
            <a:ext cx="2808312" cy="2491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978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" y="0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764704"/>
            <a:ext cx="820891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Заключение</a:t>
            </a:r>
          </a:p>
          <a:p>
            <a:pPr algn="ctr"/>
            <a:endParaRPr lang="ru-RU" sz="2000" b="1" i="1" dirty="0" smtClean="0"/>
          </a:p>
          <a:p>
            <a:pPr algn="ctr"/>
            <a:r>
              <a:rPr lang="ru-RU" sz="2400" b="1" i="1" dirty="0" smtClean="0"/>
              <a:t>В заключение можно сделать следующие выводы, что вся проделанная работа была направлена на активное приобретение  культурного богатства русского народа, на формирование эмоционально окрашенного чувства причастности детей к наследию прошлого.</a:t>
            </a:r>
          </a:p>
          <a:p>
            <a:endParaRPr lang="ru-RU" b="1" i="1" dirty="0"/>
          </a:p>
        </p:txBody>
      </p:sp>
      <p:pic>
        <p:nvPicPr>
          <p:cNvPr id="8196" name="Picture 4" descr="https://www.ukazka.ru/img/g/uk693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517662"/>
            <a:ext cx="2195735" cy="3340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351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" y="0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1052736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СПАСИБО ЗА ВНИМАНИЕ!!!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s://www.ukazka.ru/img/g/uk6939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7206" y="1963336"/>
            <a:ext cx="3246794" cy="48946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2828836"/>
            <a:ext cx="44644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Мы вам пели и </a:t>
            </a:r>
            <a:r>
              <a:rPr lang="ru-RU" sz="2800" b="1" i="1" dirty="0" smtClean="0">
                <a:solidFill>
                  <a:srgbClr val="FF0000"/>
                </a:solidFill>
              </a:rPr>
              <a:t>читали </a:t>
            </a:r>
            <a:r>
              <a:rPr lang="ru-RU" sz="2800" b="1" i="1" dirty="0" smtClean="0">
                <a:solidFill>
                  <a:srgbClr val="FF0000"/>
                </a:solidFill>
              </a:rPr>
              <a:t>,</a:t>
            </a:r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Веселили от души,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Вы похлопайте в ладоши,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Ух! Матрёшки хороши</a:t>
            </a:r>
            <a:r>
              <a:rPr lang="ru-RU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549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71"/>
            <a:ext cx="9144000" cy="683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548680"/>
            <a:ext cx="842493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 algn="ctr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  </a:t>
            </a:r>
            <a:r>
              <a:rPr lang="ru-RU" sz="3200" b="1" i="1" dirty="0" smtClean="0">
                <a:solidFill>
                  <a:srgbClr val="C00000"/>
                </a:solidFill>
                <a:ea typeface="Times New Roman"/>
                <a:cs typeface="Times New Roman"/>
              </a:rPr>
              <a:t>АКТУАЛЬНОСТЬ: </a:t>
            </a:r>
            <a:endParaRPr lang="ru-RU" sz="3200" b="1" i="1" dirty="0" smtClean="0">
              <a:solidFill>
                <a:srgbClr val="C00000"/>
              </a:solidFill>
              <a:ea typeface="Times New Roman"/>
              <a:cs typeface="Times New Roman"/>
            </a:endParaRPr>
          </a:p>
          <a:p>
            <a:pPr indent="228600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i="1" dirty="0">
                <a:ea typeface="Times New Roman"/>
              </a:rPr>
              <a:t>2022 год был объявлен годом народного искусства и культурного наследия. Мы много говорили про то, какие были игрушки в разные времена, из чего сделаны и как они были расписаны. Нас заинтересовала матрешка, и нам захотелось узнать о ней побольше, так как она является символом доброты и искренности. Матрешка интересна тем, что она состоит из множества других матрешек, и она очень яркая. </a:t>
            </a:r>
            <a:endParaRPr lang="ru-RU" sz="2000" b="1" i="1" dirty="0" smtClean="0">
              <a:solidFill>
                <a:srgbClr val="C00000"/>
              </a:solidFill>
              <a:ea typeface="Times New Roman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2" y="4582891"/>
            <a:ext cx="4211960" cy="2246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40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" y="0"/>
            <a:ext cx="9144000" cy="683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980728"/>
            <a:ext cx="676875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a typeface="Calibri"/>
              </a:rPr>
              <a:t>Цель:</a:t>
            </a:r>
          </a:p>
          <a:p>
            <a:pPr algn="ctr"/>
            <a:r>
              <a:rPr lang="ru-RU" sz="2800" b="1" i="1" dirty="0" smtClean="0">
                <a:ea typeface="Calibri"/>
              </a:rPr>
              <a:t>Знакомство </a:t>
            </a:r>
            <a:r>
              <a:rPr lang="ru-RU" sz="2800" b="1" i="1" dirty="0">
                <a:ea typeface="Calibri"/>
              </a:rPr>
              <a:t>с историей появления и особенностями росписи русской матрешки.</a:t>
            </a:r>
            <a:endParaRPr lang="ru-RU" sz="2800" b="1" i="1" dirty="0" smtClean="0">
              <a:ea typeface="Calibri"/>
            </a:endParaRPr>
          </a:p>
        </p:txBody>
      </p:sp>
      <p:pic>
        <p:nvPicPr>
          <p:cNvPr id="20484" name="Picture 4" descr="https://img2.freepng.ru/20180629/uz/kisspng-matryoshka-doll-stock-photography-babuschka-matryoshka-5b360fef134544.98800394153026967907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820" y="2858165"/>
            <a:ext cx="3096344" cy="35779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248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24"/>
            <a:ext cx="9144000" cy="684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80687" y="692697"/>
            <a:ext cx="7056784" cy="4076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ЗАДАЧИ: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/>
              <a:buChar char=""/>
            </a:pPr>
            <a:r>
              <a:rPr lang="ru-RU" sz="2000" b="1" i="1" dirty="0">
                <a:solidFill>
                  <a:srgbClr val="000000"/>
                </a:solidFill>
                <a:ea typeface="Times New Roman"/>
                <a:cs typeface="Times New Roman"/>
              </a:rPr>
              <a:t>Познакомить с историей возникновения, видами, особенностями росписи русской матрешки.</a:t>
            </a:r>
            <a:endParaRPr lang="ru-RU" sz="2000" b="1" i="1" dirty="0">
              <a:ea typeface="Calibri"/>
              <a:cs typeface="Times New Roman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i="1" dirty="0">
                <a:solidFill>
                  <a:srgbClr val="000000"/>
                </a:solidFill>
                <a:ea typeface="Times New Roman"/>
              </a:rPr>
              <a:t>Развивать познавательный интерес, интерес к истории и культуре </a:t>
            </a:r>
            <a:r>
              <a:rPr lang="ru-RU" sz="2000" b="1" i="1" dirty="0" smtClean="0">
                <a:solidFill>
                  <a:srgbClr val="000000"/>
                </a:solidFill>
                <a:ea typeface="Times New Roman"/>
              </a:rPr>
              <a:t>России.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/>
              <a:buChar char=""/>
            </a:pPr>
            <a:r>
              <a:rPr lang="ru-RU" sz="2000" b="1" i="1" dirty="0">
                <a:solidFill>
                  <a:srgbClr val="000000"/>
                </a:solidFill>
                <a:ea typeface="Times New Roman"/>
                <a:cs typeface="Times New Roman"/>
              </a:rPr>
              <a:t>Воспитывать любовь и уважение к труду народных умельцев, эстетический и художественный вкус, бережное отношение к народной игрушке как к культурному символу России</a:t>
            </a:r>
            <a:r>
              <a:rPr lang="ru-RU" sz="2000" b="1" i="1" dirty="0" smtClean="0">
                <a:solidFill>
                  <a:srgbClr val="000000"/>
                </a:solidFill>
                <a:ea typeface="Times New Roman"/>
                <a:cs typeface="Times New Roman"/>
              </a:rPr>
              <a:t>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/>
              <a:buChar char=""/>
            </a:pPr>
            <a:r>
              <a:rPr lang="ru-RU" sz="2000" b="1" i="1" dirty="0">
                <a:solidFill>
                  <a:srgbClr val="000000"/>
                </a:solidFill>
                <a:ea typeface="Times New Roman"/>
                <a:cs typeface="Times New Roman"/>
              </a:rPr>
              <a:t> Воспитывать любовь к традициям.</a:t>
            </a:r>
            <a:endParaRPr lang="ru-RU" sz="2000" b="1" i="1" dirty="0"/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/>
              <a:buChar char=""/>
            </a:pPr>
            <a:endParaRPr lang="ru-RU" sz="1600" dirty="0">
              <a:ea typeface="Calibri"/>
              <a:cs typeface="Times New Roman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427" y="3054612"/>
            <a:ext cx="2614999" cy="3774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259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31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764704"/>
            <a:ext cx="8136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ГИПОТЕЗА:</a:t>
            </a:r>
          </a:p>
          <a:p>
            <a:pPr algn="ctr">
              <a:spcAft>
                <a:spcPts val="750"/>
              </a:spcAft>
            </a:pPr>
            <a:r>
              <a:rPr lang="ru-RU" sz="2400" b="1" i="1" dirty="0" smtClean="0">
                <a:solidFill>
                  <a:srgbClr val="000000"/>
                </a:solidFill>
                <a:ea typeface="Times New Roman"/>
              </a:rPr>
              <a:t>Мы </a:t>
            </a:r>
            <a:r>
              <a:rPr lang="ru-RU" sz="2400" b="1" i="1" dirty="0">
                <a:solidFill>
                  <a:srgbClr val="000000"/>
                </a:solidFill>
                <a:ea typeface="Times New Roman"/>
              </a:rPr>
              <a:t>предполагаем:</a:t>
            </a:r>
            <a:endParaRPr lang="ru-RU" sz="2400" b="1" i="1" dirty="0">
              <a:ea typeface="Times New Roman"/>
            </a:endParaRPr>
          </a:p>
          <a:p>
            <a:pPr marL="285750" lvl="0" indent="-285750" algn="ctr">
              <a:spcAft>
                <a:spcPts val="750"/>
              </a:spcAft>
              <a:buSzPts val="1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400" b="1" i="1" dirty="0">
                <a:solidFill>
                  <a:srgbClr val="000000"/>
                </a:solidFill>
                <a:ea typeface="Times New Roman"/>
              </a:rPr>
              <a:t>что Матрёшка хранит в себе много секретов.</a:t>
            </a:r>
            <a:endParaRPr lang="ru-RU" sz="2400" b="1" i="1" dirty="0">
              <a:ea typeface="Times New Roman"/>
            </a:endParaRPr>
          </a:p>
          <a:p>
            <a:pPr marL="285750" lvl="0" indent="-285750" algn="ctr">
              <a:spcAft>
                <a:spcPts val="750"/>
              </a:spcAft>
              <a:buSzPts val="1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400" b="1" i="1" dirty="0">
                <a:solidFill>
                  <a:srgbClr val="000000"/>
                </a:solidFill>
                <a:ea typeface="Times New Roman"/>
              </a:rPr>
              <a:t>Матрёшку можно сделать своими руками.</a:t>
            </a:r>
            <a:endParaRPr lang="ru-RU" sz="2400" b="1" i="1" dirty="0">
              <a:ea typeface="Times New Roman"/>
            </a:endParaRPr>
          </a:p>
          <a:p>
            <a:pPr algn="ctr"/>
            <a:endParaRPr lang="ru-RU" sz="2000" b="1" i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2924944"/>
            <a:ext cx="453650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12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764704"/>
            <a:ext cx="7560840" cy="342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Результаты опроса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ea typeface="Times New Roman"/>
                <a:cs typeface="Times New Roman"/>
              </a:rPr>
              <a:t>Результаты опроса показали, что народную культуру России мы знаем плохо, и это плохо влияет на нашу творческую активность в процессе создания игрушки. </a:t>
            </a:r>
            <a:endParaRPr lang="ru-RU" b="1" i="1" dirty="0">
              <a:ea typeface="Calibri"/>
              <a:cs typeface="Times New Roman"/>
            </a:endParaRPr>
          </a:p>
          <a:p>
            <a:pPr algn="ctr"/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984834"/>
            <a:ext cx="2088232" cy="3699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476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" y="0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599" y="476673"/>
            <a:ext cx="7416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Выставка «Матрёшка душа России»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сергей\Desktop\IMG-20220407-WA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78" y="1046382"/>
            <a:ext cx="7206521" cy="47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8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" y="0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1032" y="692696"/>
            <a:ext cx="831743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История возникновения Матрёшки</a:t>
            </a:r>
          </a:p>
          <a:p>
            <a:pPr algn="ctr"/>
            <a:r>
              <a:rPr lang="ru-RU" b="1" i="1" dirty="0" smtClean="0"/>
              <a:t>Первую русскую матрешку изготовил токарь-игрушечник Василий </a:t>
            </a:r>
            <a:r>
              <a:rPr lang="ru-RU" b="1" i="1" dirty="0" err="1" smtClean="0"/>
              <a:t>Звёздочкин</a:t>
            </a:r>
            <a:r>
              <a:rPr lang="ru-RU" b="1" i="1" dirty="0" smtClean="0"/>
              <a:t>, вдохновившийся фигуркой деревянного мудреца </a:t>
            </a:r>
            <a:r>
              <a:rPr lang="ru-RU" b="1" i="1" dirty="0" err="1" smtClean="0"/>
              <a:t>Фукурумы</a:t>
            </a:r>
            <a:r>
              <a:rPr lang="ru-RU" b="1" i="1" dirty="0" smtClean="0"/>
              <a:t>, в стенах мастерской “Детское воспитание”, основанной меценатом Саввой Мамонтовым. </a:t>
            </a:r>
          </a:p>
          <a:p>
            <a:pPr algn="ctr"/>
            <a:r>
              <a:rPr lang="ru-RU" b="1" i="1" dirty="0" smtClean="0"/>
              <a:t>Расписал фигурку на русский лад – известный художник Сергей Малютин. </a:t>
            </a:r>
          </a:p>
          <a:p>
            <a:pPr algn="ctr"/>
            <a:r>
              <a:rPr lang="ru-RU" b="1" i="1" dirty="0" smtClean="0"/>
              <a:t>Первая матрешка оказалась круглолицей, пухленькой, озорной девушки в косынке и народном платье, с петухом в руках. </a:t>
            </a:r>
            <a:endParaRPr lang="ru-RU" sz="2000" b="1" i="1" dirty="0" smtClean="0"/>
          </a:p>
          <a:p>
            <a:pPr algn="ctr"/>
            <a:endParaRPr lang="ru-RU" sz="2800" b="1" i="1" dirty="0" smtClean="0">
              <a:solidFill>
                <a:srgbClr val="C00000"/>
              </a:solidFill>
            </a:endParaRPr>
          </a:p>
          <a:p>
            <a:pPr algn="ctr"/>
            <a:endParaRPr lang="ru-RU" sz="4000" b="1" i="1" dirty="0" smtClean="0">
              <a:solidFill>
                <a:srgbClr val="C00000"/>
              </a:solidFill>
            </a:endParaRPr>
          </a:p>
          <a:p>
            <a:pPr algn="ctr"/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20" y="3429000"/>
            <a:ext cx="3912265" cy="321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143" y="3429000"/>
            <a:ext cx="4752528" cy="321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291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thumbs/1619544565_19-phonoteka_org-p-zolotaya-khokhloma-fon-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" y="0"/>
            <a:ext cx="9138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470" y="1196752"/>
            <a:ext cx="2758530" cy="2068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Users\user\Downloads\img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40768"/>
            <a:ext cx="2720168" cy="231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cf3.ppt-online.org/files3/slide/c/CRESDnKL8rT4lJUzt2fIoQZdHqk5WjVeghu3Gv/slide-1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60875"/>
            <a:ext cx="3200400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55576" y="764704"/>
            <a:ext cx="7732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РАЗНОВИДНОСТИ МАТРЁШЕК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7172" name="Picture 4" descr="https://cf.ppt-online.org/files/slide/i/IqG7fwYkK08U4ZgaCiOdAnJlFehyVtW1ScHDjR/slide-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988840"/>
            <a:ext cx="3600400" cy="269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Тверская матрешка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319" y="4277255"/>
            <a:ext cx="3443681" cy="258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47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557</Words>
  <Application>Microsoft Office PowerPoint</Application>
  <PresentationFormat>Экран (4:3)</PresentationFormat>
  <Paragraphs>66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сергей</cp:lastModifiedBy>
  <cp:revision>30</cp:revision>
  <dcterms:modified xsi:type="dcterms:W3CDTF">2022-04-14T06:27:47Z</dcterms:modified>
</cp:coreProperties>
</file>