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8" r:id="rId3"/>
    <p:sldId id="259" r:id="rId4"/>
    <p:sldId id="260" r:id="rId5"/>
    <p:sldId id="261" r:id="rId6"/>
    <p:sldId id="262" r:id="rId7"/>
    <p:sldId id="263" r:id="rId8"/>
    <p:sldId id="264" r:id="rId9"/>
    <p:sldId id="267" r:id="rId10"/>
    <p:sldId id="268" r:id="rId11"/>
    <p:sldId id="266" r:id="rId12"/>
    <p:sldId id="257" r:id="rId13"/>
    <p:sldId id="265"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B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4" autoAdjust="0"/>
    <p:restoredTop sz="94660"/>
  </p:normalViewPr>
  <p:slideViewPr>
    <p:cSldViewPr snapToGrid="0">
      <p:cViewPr varScale="1">
        <p:scale>
          <a:sx n="110" d="100"/>
          <a:sy n="110" d="100"/>
        </p:scale>
        <p:origin x="94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ACCCD6-8211-44A9-AB25-70CACC85F4C3}" type="datetimeFigureOut">
              <a:rPr lang="ru-RU" smtClean="0"/>
              <a:t>25.09.2022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4410B-5108-4F5E-95B7-E50BA4E166FC}" type="slidenum">
              <a:rPr lang="ru-RU" smtClean="0"/>
              <a:t>‹#›</a:t>
            </a:fld>
            <a:endParaRPr lang="ru-RU"/>
          </a:p>
        </p:txBody>
      </p:sp>
    </p:spTree>
    <p:extLst>
      <p:ext uri="{BB962C8B-B14F-4D97-AF65-F5344CB8AC3E}">
        <p14:creationId xmlns:p14="http://schemas.microsoft.com/office/powerpoint/2010/main" val="212157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5B4410B-5108-4F5E-95B7-E50BA4E166FC}" type="slidenum">
              <a:rPr lang="ru-RU" smtClean="0"/>
              <a:t>6</a:t>
            </a:fld>
            <a:endParaRPr lang="ru-RU"/>
          </a:p>
        </p:txBody>
      </p:sp>
    </p:spTree>
    <p:extLst>
      <p:ext uri="{BB962C8B-B14F-4D97-AF65-F5344CB8AC3E}">
        <p14:creationId xmlns:p14="http://schemas.microsoft.com/office/powerpoint/2010/main" val="2289832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2157120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3583787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410911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717337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454430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7189A72-E077-4182-A98E-96D5361B37A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586498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7189A72-E077-4182-A98E-96D5361B37AB}"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751953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7189A72-E077-4182-A98E-96D5361B37AB}"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503520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7189A72-E077-4182-A98E-96D5361B37AB}"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183956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7189A72-E077-4182-A98E-96D5361B37A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160259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7189A72-E077-4182-A98E-96D5361B37A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227E4B-128E-4D5B-9F85-5C16E77A5651}" type="slidenum">
              <a:rPr lang="ru-RU" smtClean="0"/>
              <a:t>‹#›</a:t>
            </a:fld>
            <a:endParaRPr lang="ru-RU"/>
          </a:p>
        </p:txBody>
      </p:sp>
    </p:spTree>
    <p:extLst>
      <p:ext uri="{BB962C8B-B14F-4D97-AF65-F5344CB8AC3E}">
        <p14:creationId xmlns:p14="http://schemas.microsoft.com/office/powerpoint/2010/main" val="242140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89A72-E077-4182-A98E-96D5361B37AB}" type="datetimeFigureOut">
              <a:rPr lang="ru-RU" smtClean="0"/>
              <a:t>25.09.2022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27E4B-128E-4D5B-9F85-5C16E77A5651}" type="slidenum">
              <a:rPr lang="ru-RU" smtClean="0"/>
              <a:t>‹#›</a:t>
            </a:fld>
            <a:endParaRPr lang="ru-RU"/>
          </a:p>
        </p:txBody>
      </p:sp>
    </p:spTree>
    <p:extLst>
      <p:ext uri="{BB962C8B-B14F-4D97-AF65-F5344CB8AC3E}">
        <p14:creationId xmlns:p14="http://schemas.microsoft.com/office/powerpoint/2010/main" val="893735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5660" y="4294587"/>
            <a:ext cx="11402728" cy="1677093"/>
          </a:xfrm>
        </p:spPr>
        <p:txBody>
          <a:bodyPr>
            <a:normAutofit/>
          </a:bodyPr>
          <a:lstStyle/>
          <a:p>
            <a:r>
              <a:rPr lang="ru-RU" sz="4600" b="1" dirty="0" smtClean="0">
                <a:solidFill>
                  <a:schemeClr val="accent2">
                    <a:lumMod val="50000"/>
                  </a:schemeClr>
                </a:solidFill>
                <a:latin typeface="Arial Black" panose="020B0A04020102020204" pitchFamily="34" charset="0"/>
                <a:ea typeface="Gungsuh" panose="02030600000101010101" pitchFamily="18" charset="-127"/>
              </a:rPr>
              <a:t>МИХАИЛ ЛОМОНОСОВ </a:t>
            </a:r>
            <a:br>
              <a:rPr lang="ru-RU" sz="4600" b="1" dirty="0" smtClean="0">
                <a:solidFill>
                  <a:schemeClr val="accent2">
                    <a:lumMod val="50000"/>
                  </a:schemeClr>
                </a:solidFill>
                <a:latin typeface="Arial Black" panose="020B0A04020102020204" pitchFamily="34" charset="0"/>
                <a:ea typeface="Gungsuh" panose="02030600000101010101" pitchFamily="18" charset="-127"/>
              </a:rPr>
            </a:br>
            <a:r>
              <a:rPr lang="ru-RU" sz="4600" b="1" dirty="0" smtClean="0">
                <a:solidFill>
                  <a:schemeClr val="accent2">
                    <a:lumMod val="50000"/>
                  </a:schemeClr>
                </a:solidFill>
                <a:latin typeface="Arial Black" panose="020B0A04020102020204" pitchFamily="34" charset="0"/>
                <a:ea typeface="Gungsuh" panose="02030600000101010101" pitchFamily="18" charset="-127"/>
              </a:rPr>
              <a:t>КАК УЧЕНЫЙ, ПОЭТ</a:t>
            </a:r>
            <a:r>
              <a:rPr lang="ru-RU" sz="4600" b="1" smtClean="0">
                <a:solidFill>
                  <a:schemeClr val="accent2">
                    <a:lumMod val="50000"/>
                  </a:schemeClr>
                </a:solidFill>
                <a:latin typeface="Arial Black" panose="020B0A04020102020204" pitchFamily="34" charset="0"/>
                <a:ea typeface="Gungsuh" panose="02030600000101010101" pitchFamily="18" charset="-127"/>
              </a:rPr>
              <a:t>, </a:t>
            </a:r>
            <a:r>
              <a:rPr lang="ru-RU" sz="4600" b="1" smtClean="0">
                <a:solidFill>
                  <a:schemeClr val="accent2">
                    <a:lumMod val="50000"/>
                  </a:schemeClr>
                </a:solidFill>
                <a:latin typeface="Arial Black" panose="020B0A04020102020204" pitchFamily="34" charset="0"/>
                <a:ea typeface="Gungsuh" panose="02030600000101010101" pitchFamily="18" charset="-127"/>
              </a:rPr>
              <a:t>ОРАТОР</a:t>
            </a:r>
            <a:endParaRPr lang="ru-RU" sz="4600" b="1" dirty="0">
              <a:solidFill>
                <a:schemeClr val="accent2">
                  <a:lumMod val="50000"/>
                </a:schemeClr>
              </a:solidFill>
              <a:latin typeface="Arial Black" panose="020B0A04020102020204" pitchFamily="34" charset="0"/>
              <a:ea typeface="Gungsuh" panose="02030600000101010101" pitchFamily="18" charset="-127"/>
            </a:endParaRPr>
          </a:p>
        </p:txBody>
      </p:sp>
      <p:pic>
        <p:nvPicPr>
          <p:cNvPr id="4" name="Рисунок 3"/>
          <p:cNvPicPr>
            <a:picLocks noChangeAspect="1"/>
          </p:cNvPicPr>
          <p:nvPr/>
        </p:nvPicPr>
        <p:blipFill>
          <a:blip r:embed="rId2"/>
          <a:stretch>
            <a:fillRect/>
          </a:stretch>
        </p:blipFill>
        <p:spPr>
          <a:xfrm>
            <a:off x="4507645" y="1618304"/>
            <a:ext cx="3840480" cy="2662230"/>
          </a:xfrm>
          <a:prstGeom prst="rect">
            <a:avLst/>
          </a:prstGeom>
          <a:effectLst>
            <a:glow rad="508000">
              <a:schemeClr val="accent4">
                <a:lumMod val="75000"/>
              </a:schemeClr>
            </a:glow>
          </a:effectLst>
        </p:spPr>
      </p:pic>
      <p:pic>
        <p:nvPicPr>
          <p:cNvPr id="6" name="Рисунок 5"/>
          <p:cNvPicPr>
            <a:picLocks noChangeAspect="1"/>
          </p:cNvPicPr>
          <p:nvPr/>
        </p:nvPicPr>
        <p:blipFill>
          <a:blip r:embed="rId3"/>
          <a:stretch>
            <a:fillRect/>
          </a:stretch>
        </p:blipFill>
        <p:spPr>
          <a:xfrm>
            <a:off x="4257388" y="207218"/>
            <a:ext cx="4572000" cy="1228725"/>
          </a:xfrm>
          <a:prstGeom prst="rect">
            <a:avLst/>
          </a:prstGeom>
        </p:spPr>
      </p:pic>
      <p:pic>
        <p:nvPicPr>
          <p:cNvPr id="13" name="Рисунок 12"/>
          <p:cNvPicPr>
            <a:picLocks noChangeAspect="1"/>
          </p:cNvPicPr>
          <p:nvPr/>
        </p:nvPicPr>
        <p:blipFill>
          <a:blip r:embed="rId4"/>
          <a:stretch>
            <a:fillRect/>
          </a:stretch>
        </p:blipFill>
        <p:spPr>
          <a:xfrm>
            <a:off x="9154027" y="365171"/>
            <a:ext cx="2627294" cy="3890009"/>
          </a:xfrm>
          <a:prstGeom prst="rect">
            <a:avLst/>
          </a:prstGeom>
          <a:effectLst>
            <a:glow rad="571500">
              <a:schemeClr val="accent4">
                <a:lumMod val="75000"/>
                <a:alpha val="96000"/>
              </a:schemeClr>
            </a:glow>
          </a:effectLst>
        </p:spPr>
      </p:pic>
      <p:pic>
        <p:nvPicPr>
          <p:cNvPr id="21" name="Рисунок 20"/>
          <p:cNvPicPr>
            <a:picLocks noChangeAspect="1"/>
          </p:cNvPicPr>
          <p:nvPr/>
        </p:nvPicPr>
        <p:blipFill>
          <a:blip r:embed="rId5"/>
          <a:stretch>
            <a:fillRect/>
          </a:stretch>
        </p:blipFill>
        <p:spPr>
          <a:xfrm>
            <a:off x="425660" y="290485"/>
            <a:ext cx="3276083" cy="4004102"/>
          </a:xfrm>
          <a:prstGeom prst="rect">
            <a:avLst/>
          </a:prstGeom>
          <a:effectLst>
            <a:glow rad="457200">
              <a:schemeClr val="accent4">
                <a:lumMod val="75000"/>
              </a:schemeClr>
            </a:glow>
            <a:outerShdw dist="50800" dir="60000" sx="90000" sy="90000" algn="ctr" rotWithShape="0">
              <a:schemeClr val="accent4">
                <a:lumMod val="40000"/>
                <a:lumOff val="60000"/>
              </a:schemeClr>
            </a:outerShdw>
          </a:effectLst>
        </p:spPr>
      </p:pic>
      <p:pic>
        <p:nvPicPr>
          <p:cNvPr id="23" name="Рисунок 22"/>
          <p:cNvPicPr>
            <a:picLocks noChangeAspect="1"/>
          </p:cNvPicPr>
          <p:nvPr/>
        </p:nvPicPr>
        <p:blipFill>
          <a:blip r:embed="rId6"/>
          <a:stretch>
            <a:fillRect/>
          </a:stretch>
        </p:blipFill>
        <p:spPr>
          <a:xfrm>
            <a:off x="-1061356" y="2617004"/>
            <a:ext cx="3359187" cy="3523793"/>
          </a:xfrm>
          <a:prstGeom prst="rect">
            <a:avLst/>
          </a:prstGeom>
          <a:effectLst>
            <a:glow rad="215900">
              <a:schemeClr val="accent4">
                <a:lumMod val="60000"/>
                <a:lumOff val="40000"/>
                <a:alpha val="90000"/>
              </a:schemeClr>
            </a:glow>
            <a:outerShdw blurRad="50800" dist="50800" dir="5400000" algn="ctr" rotWithShape="0">
              <a:srgbClr val="000000">
                <a:alpha val="99000"/>
              </a:srgbClr>
            </a:outerShdw>
          </a:effectLst>
        </p:spPr>
      </p:pic>
      <p:sp>
        <p:nvSpPr>
          <p:cNvPr id="3" name="TextBox 2"/>
          <p:cNvSpPr txBox="1"/>
          <p:nvPr/>
        </p:nvSpPr>
        <p:spPr>
          <a:xfrm>
            <a:off x="243854" y="5932763"/>
            <a:ext cx="11766340" cy="830997"/>
          </a:xfrm>
          <a:prstGeom prst="rect">
            <a:avLst/>
          </a:prstGeom>
          <a:noFill/>
        </p:spPr>
        <p:txBody>
          <a:bodyPr wrap="square" rtlCol="0">
            <a:spAutoFit/>
          </a:bodyPr>
          <a:lstStyle/>
          <a:p>
            <a:pPr algn="ctr"/>
            <a:r>
              <a:rPr lang="ru-RU" sz="2400" b="1" dirty="0" smtClean="0">
                <a:solidFill>
                  <a:schemeClr val="accent2">
                    <a:lumMod val="50000"/>
                  </a:schemeClr>
                </a:solidFill>
              </a:rPr>
              <a:t> Подготовил ученик средней общеобразовательной школы № 1 г. </a:t>
            </a:r>
            <a:r>
              <a:rPr lang="ru-RU" sz="2400" b="1" dirty="0" err="1" smtClean="0">
                <a:solidFill>
                  <a:schemeClr val="accent2">
                    <a:lumMod val="50000"/>
                  </a:schemeClr>
                </a:solidFill>
              </a:rPr>
              <a:t>Балканабада</a:t>
            </a:r>
            <a:endParaRPr lang="ru-RU" sz="2400" b="1" dirty="0" smtClean="0">
              <a:solidFill>
                <a:schemeClr val="accent2">
                  <a:lumMod val="50000"/>
                </a:schemeClr>
              </a:solidFill>
            </a:endParaRPr>
          </a:p>
          <a:p>
            <a:pPr algn="ctr"/>
            <a:r>
              <a:rPr lang="ru-RU" sz="2400" b="1" dirty="0" smtClean="0">
                <a:solidFill>
                  <a:schemeClr val="accent2">
                    <a:lumMod val="50000"/>
                  </a:schemeClr>
                </a:solidFill>
              </a:rPr>
              <a:t> Никита </a:t>
            </a:r>
            <a:r>
              <a:rPr lang="ru-RU" sz="2400" b="1" dirty="0" err="1" smtClean="0">
                <a:solidFill>
                  <a:schemeClr val="accent2">
                    <a:lumMod val="50000"/>
                  </a:schemeClr>
                </a:solidFill>
              </a:rPr>
              <a:t>Шихов</a:t>
            </a:r>
            <a:endParaRPr lang="ru-RU" sz="2400" b="1" dirty="0">
              <a:solidFill>
                <a:schemeClr val="accent2">
                  <a:lumMod val="50000"/>
                </a:schemeClr>
              </a:solidFill>
            </a:endParaRPr>
          </a:p>
        </p:txBody>
      </p:sp>
    </p:spTree>
    <p:extLst>
      <p:ext uri="{BB962C8B-B14F-4D97-AF65-F5344CB8AC3E}">
        <p14:creationId xmlns:p14="http://schemas.microsoft.com/office/powerpoint/2010/main" val="37943490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634932" cy="937464"/>
          </a:xfrm>
        </p:spPr>
        <p:txBody>
          <a:bodyPr/>
          <a:lstStyle/>
          <a:p>
            <a:pPr algn="ctr"/>
            <a:r>
              <a:rPr lang="ru-RU" dirty="0" smtClean="0">
                <a:solidFill>
                  <a:schemeClr val="accent2">
                    <a:lumMod val="50000"/>
                  </a:schemeClr>
                </a:solidFill>
                <a:latin typeface="Arial Black" panose="020B0A04020102020204" pitchFamily="34" charset="0"/>
              </a:rPr>
              <a:t> КАБИНЕТ ЛОМОНОСОВА</a:t>
            </a:r>
            <a:endParaRPr lang="ru-RU" dirty="0">
              <a:solidFill>
                <a:schemeClr val="accent2">
                  <a:lumMod val="50000"/>
                </a:schemeClr>
              </a:solidFill>
              <a:latin typeface="Arial Black" panose="020B0A04020102020204" pitchFamily="34" charset="0"/>
            </a:endParaRPr>
          </a:p>
        </p:txBody>
      </p:sp>
      <p:pic>
        <p:nvPicPr>
          <p:cNvPr id="4" name="Рисунок 3"/>
          <p:cNvPicPr>
            <a:picLocks noChangeAspect="1"/>
          </p:cNvPicPr>
          <p:nvPr/>
        </p:nvPicPr>
        <p:blipFill>
          <a:blip r:embed="rId2"/>
          <a:stretch>
            <a:fillRect/>
          </a:stretch>
        </p:blipFill>
        <p:spPr>
          <a:xfrm>
            <a:off x="2820865" y="1388697"/>
            <a:ext cx="6669602" cy="4925995"/>
          </a:xfrm>
          <a:prstGeom prst="rect">
            <a:avLst/>
          </a:prstGeom>
        </p:spPr>
      </p:pic>
    </p:spTree>
    <p:extLst>
      <p:ext uri="{BB962C8B-B14F-4D97-AF65-F5344CB8AC3E}">
        <p14:creationId xmlns:p14="http://schemas.microsoft.com/office/powerpoint/2010/main" val="1200970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8576" y="827773"/>
            <a:ext cx="3935930" cy="5166310"/>
          </a:xfrm>
        </p:spPr>
        <p:txBody>
          <a:bodyPr>
            <a:normAutofit/>
          </a:bodyPr>
          <a:lstStyle/>
          <a:p>
            <a:pPr marL="0" indent="0">
              <a:buNone/>
            </a:pPr>
            <a:r>
              <a:rPr lang="ru-RU" sz="3200" b="1" dirty="0" smtClean="0">
                <a:solidFill>
                  <a:schemeClr val="accent2">
                    <a:lumMod val="50000"/>
                  </a:schemeClr>
                </a:solidFill>
              </a:rPr>
              <a:t> В  1761 году Ломоносов наблюдал за прохождением Венеры по диску Солнца. И заметил                  «пупырь» . Из своего наблюдения  Ломоносов открыл наличие у Венеры атмосферы</a:t>
            </a:r>
            <a:endParaRPr lang="ru-RU" sz="3200" b="1" dirty="0">
              <a:solidFill>
                <a:schemeClr val="accent2">
                  <a:lumMod val="50000"/>
                </a:schemeClr>
              </a:solidFill>
            </a:endParaRPr>
          </a:p>
        </p:txBody>
      </p:sp>
      <p:pic>
        <p:nvPicPr>
          <p:cNvPr id="5" name="Рисунок 4"/>
          <p:cNvPicPr>
            <a:picLocks noChangeAspect="1"/>
          </p:cNvPicPr>
          <p:nvPr/>
        </p:nvPicPr>
        <p:blipFill>
          <a:blip r:embed="rId2"/>
          <a:stretch>
            <a:fillRect/>
          </a:stretch>
        </p:blipFill>
        <p:spPr>
          <a:xfrm>
            <a:off x="5018230" y="2295148"/>
            <a:ext cx="3401068" cy="4156861"/>
          </a:xfrm>
          <a:prstGeom prst="rect">
            <a:avLst/>
          </a:prstGeom>
        </p:spPr>
      </p:pic>
      <p:pic>
        <p:nvPicPr>
          <p:cNvPr id="4" name="Рисунок 3"/>
          <p:cNvPicPr>
            <a:picLocks noChangeAspect="1"/>
          </p:cNvPicPr>
          <p:nvPr/>
        </p:nvPicPr>
        <p:blipFill>
          <a:blip r:embed="rId3"/>
          <a:stretch>
            <a:fillRect/>
          </a:stretch>
        </p:blipFill>
        <p:spPr>
          <a:xfrm>
            <a:off x="5775159" y="0"/>
            <a:ext cx="8002202" cy="4590296"/>
          </a:xfrm>
          <a:prstGeom prst="rect">
            <a:avLst/>
          </a:prstGeom>
          <a:effectLst>
            <a:glow rad="685800">
              <a:schemeClr val="accent4">
                <a:lumMod val="50000"/>
                <a:alpha val="40000"/>
              </a:schemeClr>
            </a:glow>
          </a:effectLst>
        </p:spPr>
      </p:pic>
    </p:spTree>
    <p:extLst>
      <p:ext uri="{BB962C8B-B14F-4D97-AF65-F5344CB8AC3E}">
        <p14:creationId xmlns:p14="http://schemas.microsoft.com/office/powerpoint/2010/main" val="4025988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2">
                    <a:lumMod val="50000"/>
                  </a:schemeClr>
                </a:solidFill>
                <a:latin typeface="Arial Black" panose="020B0A04020102020204" pitchFamily="34" charset="0"/>
              </a:rPr>
              <a:t>ДЕТИЩЕ ЛОМОНОСОВА - МГУ</a:t>
            </a:r>
            <a:endParaRPr lang="ru-RU" dirty="0">
              <a:solidFill>
                <a:schemeClr val="accent2">
                  <a:lumMod val="50000"/>
                </a:schemeClr>
              </a:solidFill>
              <a:latin typeface="Arial Black" panose="020B0A04020102020204" pitchFamily="34" charset="0"/>
            </a:endParaRPr>
          </a:p>
        </p:txBody>
      </p:sp>
      <p:pic>
        <p:nvPicPr>
          <p:cNvPr id="5" name="Рисунок 4"/>
          <p:cNvPicPr>
            <a:picLocks noChangeAspect="1"/>
          </p:cNvPicPr>
          <p:nvPr/>
        </p:nvPicPr>
        <p:blipFill>
          <a:blip r:embed="rId2"/>
          <a:stretch>
            <a:fillRect/>
          </a:stretch>
        </p:blipFill>
        <p:spPr>
          <a:xfrm>
            <a:off x="962175" y="1690687"/>
            <a:ext cx="6276021" cy="4440605"/>
          </a:xfrm>
          <a:prstGeom prst="rect">
            <a:avLst/>
          </a:prstGeom>
          <a:effectLst>
            <a:glow rad="381000">
              <a:schemeClr val="accent4">
                <a:lumMod val="75000"/>
                <a:alpha val="81000"/>
              </a:schemeClr>
            </a:glow>
          </a:effectLst>
        </p:spPr>
      </p:pic>
      <p:pic>
        <p:nvPicPr>
          <p:cNvPr id="4" name="Рисунок 3"/>
          <p:cNvPicPr>
            <a:picLocks noChangeAspect="1"/>
          </p:cNvPicPr>
          <p:nvPr/>
        </p:nvPicPr>
        <p:blipFill>
          <a:blip r:embed="rId3"/>
          <a:stretch>
            <a:fillRect/>
          </a:stretch>
        </p:blipFill>
        <p:spPr>
          <a:xfrm>
            <a:off x="-649715" y="3358795"/>
            <a:ext cx="4788578" cy="3572021"/>
          </a:xfrm>
          <a:prstGeom prst="rect">
            <a:avLst/>
          </a:prstGeom>
          <a:effectLst>
            <a:glow rad="228600">
              <a:schemeClr val="accent4">
                <a:satMod val="175000"/>
                <a:alpha val="40000"/>
              </a:schemeClr>
            </a:glow>
          </a:effectLst>
        </p:spPr>
      </p:pic>
      <p:pic>
        <p:nvPicPr>
          <p:cNvPr id="6" name="Рисунок 5"/>
          <p:cNvPicPr>
            <a:picLocks noChangeAspect="1"/>
          </p:cNvPicPr>
          <p:nvPr/>
        </p:nvPicPr>
        <p:blipFill>
          <a:blip r:embed="rId4"/>
          <a:stretch>
            <a:fillRect/>
          </a:stretch>
        </p:blipFill>
        <p:spPr>
          <a:xfrm>
            <a:off x="7584708" y="1690687"/>
            <a:ext cx="3617582" cy="4521977"/>
          </a:xfrm>
          <a:prstGeom prst="rect">
            <a:avLst/>
          </a:prstGeom>
          <a:effectLst>
            <a:glow rad="317500">
              <a:schemeClr val="accent4">
                <a:lumMod val="75000"/>
              </a:schemeClr>
            </a:glow>
          </a:effectLst>
        </p:spPr>
      </p:pic>
    </p:spTree>
    <p:extLst>
      <p:ext uri="{BB962C8B-B14F-4D97-AF65-F5344CB8AC3E}">
        <p14:creationId xmlns:p14="http://schemas.microsoft.com/office/powerpoint/2010/main" val="736484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5107" y="1459238"/>
            <a:ext cx="9845841" cy="2402958"/>
          </a:xfrm>
          <a:solidFill>
            <a:schemeClr val="accent6">
              <a:lumMod val="50000"/>
            </a:schemeClr>
          </a:solidFill>
        </p:spPr>
        <p:txBody>
          <a:bodyPr>
            <a:normAutofit/>
          </a:bodyPr>
          <a:lstStyle/>
          <a:p>
            <a:pPr algn="ctr"/>
            <a:r>
              <a:rPr lang="ru-RU" b="1" dirty="0" smtClean="0">
                <a:solidFill>
                  <a:schemeClr val="accent2">
                    <a:lumMod val="50000"/>
                  </a:schemeClr>
                </a:solidFill>
                <a:latin typeface="Arial Black" panose="020B0A04020102020204" pitchFamily="34" charset="0"/>
              </a:rPr>
              <a:t> </a:t>
            </a:r>
            <a:r>
              <a:rPr lang="ru-RU" b="1" dirty="0" smtClean="0">
                <a:solidFill>
                  <a:schemeClr val="bg1"/>
                </a:solidFill>
                <a:latin typeface="Arial Black" panose="020B0A04020102020204" pitchFamily="34" charset="0"/>
              </a:rPr>
              <a:t>КОНЕЦ. </a:t>
            </a:r>
            <a:br>
              <a:rPr lang="ru-RU" b="1" dirty="0" smtClean="0">
                <a:solidFill>
                  <a:schemeClr val="bg1"/>
                </a:solidFill>
                <a:latin typeface="Arial Black" panose="020B0A04020102020204" pitchFamily="34" charset="0"/>
              </a:rPr>
            </a:br>
            <a:r>
              <a:rPr lang="ru-RU" b="1" dirty="0" smtClean="0">
                <a:solidFill>
                  <a:schemeClr val="bg1"/>
                </a:solidFill>
                <a:latin typeface="Arial Black" panose="020B0A04020102020204" pitchFamily="34" charset="0"/>
              </a:rPr>
              <a:t>СПАСИБО </a:t>
            </a:r>
            <a:br>
              <a:rPr lang="ru-RU" b="1" dirty="0" smtClean="0">
                <a:solidFill>
                  <a:schemeClr val="bg1"/>
                </a:solidFill>
                <a:latin typeface="Arial Black" panose="020B0A04020102020204" pitchFamily="34" charset="0"/>
              </a:rPr>
            </a:br>
            <a:r>
              <a:rPr lang="ru-RU" b="1" dirty="0" smtClean="0">
                <a:solidFill>
                  <a:schemeClr val="bg1"/>
                </a:solidFill>
                <a:latin typeface="Arial Black" panose="020B0A04020102020204" pitchFamily="34" charset="0"/>
              </a:rPr>
              <a:t>ЗА ВНИМАНИЕ</a:t>
            </a:r>
            <a:endParaRPr lang="ru-RU" b="1" dirty="0">
              <a:solidFill>
                <a:schemeClr val="bg1"/>
              </a:solidFill>
              <a:latin typeface="Arial Black" panose="020B0A04020102020204" pitchFamily="34" charset="0"/>
            </a:endParaRPr>
          </a:p>
        </p:txBody>
      </p:sp>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36291" y1="26933" x2="36291" y2="26933"/>
                        <a14:foregroundMark x1="43752" y1="27467" x2="43752" y2="27467"/>
                        <a14:foregroundMark x1="43173" y1="24567" x2="46324" y2="34067"/>
                      </a14:backgroundRemoval>
                    </a14:imgEffect>
                  </a14:imgLayer>
                </a14:imgProps>
              </a:ext>
            </a:extLst>
          </a:blip>
          <a:stretch>
            <a:fillRect/>
          </a:stretch>
        </p:blipFill>
        <p:spPr>
          <a:xfrm>
            <a:off x="705273" y="1757621"/>
            <a:ext cx="3359799" cy="3650632"/>
          </a:xfrm>
          <a:prstGeom prst="rect">
            <a:avLst/>
          </a:prstGeom>
        </p:spPr>
      </p:pic>
      <p:pic>
        <p:nvPicPr>
          <p:cNvPr id="6" name="Рисунок 5"/>
          <p:cNvPicPr>
            <a:picLocks noChangeAspect="1"/>
          </p:cNvPicPr>
          <p:nvPr/>
        </p:nvPicPr>
        <p:blipFill>
          <a:blip r:embed="rId4"/>
          <a:stretch>
            <a:fillRect/>
          </a:stretch>
        </p:blipFill>
        <p:spPr>
          <a:xfrm>
            <a:off x="9017282" y="898820"/>
            <a:ext cx="3359187" cy="3523793"/>
          </a:xfrm>
          <a:prstGeom prst="rect">
            <a:avLst/>
          </a:prstGeom>
          <a:effectLst>
            <a:glow rad="279400">
              <a:schemeClr val="accent4">
                <a:lumMod val="75000"/>
                <a:alpha val="93000"/>
              </a:schemeClr>
            </a:glow>
          </a:effectLst>
        </p:spPr>
      </p:pic>
    </p:spTree>
    <p:extLst>
      <p:ext uri="{BB962C8B-B14F-4D97-AF65-F5344CB8AC3E}">
        <p14:creationId xmlns:p14="http://schemas.microsoft.com/office/powerpoint/2010/main" val="13714394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888482" y="1375686"/>
            <a:ext cx="5621153" cy="6314173"/>
          </a:xfrm>
        </p:spPr>
        <p:txBody>
          <a:bodyPr>
            <a:noAutofit/>
          </a:bodyPr>
          <a:lstStyle/>
          <a:p>
            <a:pPr marL="0" indent="0">
              <a:buNone/>
            </a:pPr>
            <a:r>
              <a:rPr lang="ru-RU" sz="3600" b="1" dirty="0" smtClean="0">
                <a:solidFill>
                  <a:schemeClr val="accent2">
                    <a:lumMod val="50000"/>
                  </a:schemeClr>
                </a:solidFill>
              </a:rPr>
              <a:t> Гений науки, ученый, поэт и художник,  Михаил Ломоносов родился в 1711 году, 19 ноября.  С детства любил читать книги, грамоте научился в 12 лет у дьяка в приходской церкви. </a:t>
            </a:r>
            <a:endParaRPr lang="ru-RU" sz="3600" b="1" dirty="0">
              <a:solidFill>
                <a:schemeClr val="accent2">
                  <a:lumMod val="50000"/>
                </a:schemeClr>
              </a:solidFill>
            </a:endParaRPr>
          </a:p>
        </p:txBody>
      </p:sp>
      <p:pic>
        <p:nvPicPr>
          <p:cNvPr id="5" name="Рисунок 4"/>
          <p:cNvPicPr>
            <a:picLocks noChangeAspect="1"/>
          </p:cNvPicPr>
          <p:nvPr/>
        </p:nvPicPr>
        <p:blipFill>
          <a:blip r:embed="rId2"/>
          <a:stretch>
            <a:fillRect/>
          </a:stretch>
        </p:blipFill>
        <p:spPr>
          <a:xfrm>
            <a:off x="678459" y="404261"/>
            <a:ext cx="4746981" cy="4575459"/>
          </a:xfrm>
          <a:prstGeom prst="rect">
            <a:avLst/>
          </a:prstGeom>
        </p:spPr>
      </p:pic>
      <p:sp>
        <p:nvSpPr>
          <p:cNvPr id="2" name="TextBox 1"/>
          <p:cNvSpPr txBox="1"/>
          <p:nvPr/>
        </p:nvSpPr>
        <p:spPr>
          <a:xfrm>
            <a:off x="480052" y="5216044"/>
            <a:ext cx="4746981" cy="830997"/>
          </a:xfrm>
          <a:prstGeom prst="rect">
            <a:avLst/>
          </a:prstGeom>
          <a:noFill/>
        </p:spPr>
        <p:txBody>
          <a:bodyPr wrap="square" rtlCol="0">
            <a:spAutoFit/>
          </a:bodyPr>
          <a:lstStyle/>
          <a:p>
            <a:pPr algn="ctr"/>
            <a:r>
              <a:rPr lang="ru-RU" sz="2400" dirty="0" smtClean="0">
                <a:solidFill>
                  <a:schemeClr val="accent2">
                    <a:lumMod val="50000"/>
                  </a:schemeClr>
                </a:solidFill>
                <a:latin typeface="Arial Black" panose="020B0A04020102020204" pitchFamily="34" charset="0"/>
              </a:rPr>
              <a:t>Юношеский почерк Ломоносова</a:t>
            </a:r>
            <a:endParaRPr lang="ru-RU" sz="2400" dirty="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102892920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01831" y="362586"/>
            <a:ext cx="10515600" cy="946450"/>
          </a:xfrm>
        </p:spPr>
        <p:txBody>
          <a:bodyPr>
            <a:normAutofit lnSpcReduction="10000"/>
          </a:bodyPr>
          <a:lstStyle/>
          <a:p>
            <a:pPr marL="0" indent="0" algn="ctr">
              <a:buNone/>
            </a:pPr>
            <a:r>
              <a:rPr lang="ru-RU" sz="3200" dirty="0" smtClean="0">
                <a:solidFill>
                  <a:schemeClr val="accent2">
                    <a:lumMod val="50000"/>
                  </a:schemeClr>
                </a:solidFill>
                <a:latin typeface="Arial Black" panose="020B0A04020102020204" pitchFamily="34" charset="0"/>
              </a:rPr>
              <a:t>КНИГИ, КОТОРЫЕ ЛОМОНОСОВ СЧИТАЛ «ВРАТАМИ СВОЕЙ УЧЕНОСТИ»</a:t>
            </a:r>
            <a:endParaRPr lang="ru-RU" sz="3200" dirty="0">
              <a:solidFill>
                <a:schemeClr val="accent2">
                  <a:lumMod val="50000"/>
                </a:schemeClr>
              </a:solidFill>
              <a:latin typeface="Arial Black" panose="020B0A04020102020204" pitchFamily="34" charset="0"/>
            </a:endParaRPr>
          </a:p>
        </p:txBody>
      </p:sp>
      <p:pic>
        <p:nvPicPr>
          <p:cNvPr id="5" name="Рисунок 4"/>
          <p:cNvPicPr>
            <a:picLocks noChangeAspect="1"/>
          </p:cNvPicPr>
          <p:nvPr/>
        </p:nvPicPr>
        <p:blipFill>
          <a:blip r:embed="rId2"/>
          <a:stretch>
            <a:fillRect/>
          </a:stretch>
        </p:blipFill>
        <p:spPr>
          <a:xfrm>
            <a:off x="325973" y="1309037"/>
            <a:ext cx="2648917" cy="4281078"/>
          </a:xfrm>
          <a:prstGeom prst="rect">
            <a:avLst/>
          </a:prstGeom>
        </p:spPr>
      </p:pic>
      <p:pic>
        <p:nvPicPr>
          <p:cNvPr id="6" name="Рисунок 5"/>
          <p:cNvPicPr>
            <a:picLocks noChangeAspect="1"/>
          </p:cNvPicPr>
          <p:nvPr/>
        </p:nvPicPr>
        <p:blipFill>
          <a:blip r:embed="rId3"/>
          <a:stretch>
            <a:fillRect/>
          </a:stretch>
        </p:blipFill>
        <p:spPr>
          <a:xfrm>
            <a:off x="4586821" y="1309036"/>
            <a:ext cx="2597404" cy="4281078"/>
          </a:xfrm>
          <a:prstGeom prst="rect">
            <a:avLst/>
          </a:prstGeom>
        </p:spPr>
      </p:pic>
      <p:pic>
        <p:nvPicPr>
          <p:cNvPr id="7" name="Рисунок 6"/>
          <p:cNvPicPr>
            <a:picLocks noChangeAspect="1"/>
          </p:cNvPicPr>
          <p:nvPr/>
        </p:nvPicPr>
        <p:blipFill>
          <a:blip r:embed="rId4"/>
          <a:stretch>
            <a:fillRect/>
          </a:stretch>
        </p:blipFill>
        <p:spPr>
          <a:xfrm>
            <a:off x="8624236" y="1309036"/>
            <a:ext cx="2893195" cy="4254698"/>
          </a:xfrm>
          <a:prstGeom prst="rect">
            <a:avLst/>
          </a:prstGeom>
        </p:spPr>
      </p:pic>
      <p:sp>
        <p:nvSpPr>
          <p:cNvPr id="8" name="TextBox 7"/>
          <p:cNvSpPr txBox="1"/>
          <p:nvPr/>
        </p:nvSpPr>
        <p:spPr>
          <a:xfrm>
            <a:off x="4586821" y="5827030"/>
            <a:ext cx="2597404" cy="646331"/>
          </a:xfrm>
          <a:prstGeom prst="rect">
            <a:avLst/>
          </a:prstGeom>
          <a:noFill/>
        </p:spPr>
        <p:txBody>
          <a:bodyPr wrap="square" rtlCol="0">
            <a:spAutoFit/>
          </a:bodyPr>
          <a:lstStyle/>
          <a:p>
            <a:pPr algn="ctr"/>
            <a:r>
              <a:rPr lang="ru-RU" dirty="0" smtClean="0">
                <a:solidFill>
                  <a:schemeClr val="accent2">
                    <a:lumMod val="50000"/>
                  </a:schemeClr>
                </a:solidFill>
                <a:latin typeface="Arial Black" panose="020B0A04020102020204" pitchFamily="34" charset="0"/>
              </a:rPr>
              <a:t>«Арифметика» Магницкого</a:t>
            </a:r>
            <a:endParaRPr lang="ru-RU" dirty="0">
              <a:solidFill>
                <a:schemeClr val="accent2">
                  <a:lumMod val="50000"/>
                </a:schemeClr>
              </a:solidFill>
              <a:latin typeface="Arial Black" panose="020B0A04020102020204" pitchFamily="34" charset="0"/>
            </a:endParaRPr>
          </a:p>
        </p:txBody>
      </p:sp>
      <p:sp>
        <p:nvSpPr>
          <p:cNvPr id="9" name="TextBox 8"/>
          <p:cNvSpPr txBox="1"/>
          <p:nvPr/>
        </p:nvSpPr>
        <p:spPr>
          <a:xfrm>
            <a:off x="0" y="5688531"/>
            <a:ext cx="3146810" cy="923330"/>
          </a:xfrm>
          <a:prstGeom prst="rect">
            <a:avLst/>
          </a:prstGeom>
          <a:noFill/>
        </p:spPr>
        <p:txBody>
          <a:bodyPr wrap="square" rtlCol="0">
            <a:spAutoFit/>
          </a:bodyPr>
          <a:lstStyle/>
          <a:p>
            <a:pPr algn="ctr"/>
            <a:r>
              <a:rPr lang="ru-RU" dirty="0" smtClean="0">
                <a:solidFill>
                  <a:schemeClr val="accent2">
                    <a:lumMod val="50000"/>
                  </a:schemeClr>
                </a:solidFill>
                <a:latin typeface="Arial Black" panose="020B0A04020102020204" pitchFamily="34" charset="0"/>
              </a:rPr>
              <a:t>«</a:t>
            </a:r>
            <a:r>
              <a:rPr lang="ru-RU" dirty="0" err="1" smtClean="0">
                <a:solidFill>
                  <a:schemeClr val="accent2">
                    <a:lumMod val="50000"/>
                  </a:schemeClr>
                </a:solidFill>
                <a:latin typeface="Arial Black" panose="020B0A04020102020204" pitchFamily="34" charset="0"/>
              </a:rPr>
              <a:t>Рифмотворная</a:t>
            </a:r>
            <a:r>
              <a:rPr lang="ru-RU" dirty="0" smtClean="0">
                <a:solidFill>
                  <a:schemeClr val="accent2">
                    <a:lumMod val="50000"/>
                  </a:schemeClr>
                </a:solidFill>
                <a:latin typeface="Arial Black" panose="020B0A04020102020204" pitchFamily="34" charset="0"/>
              </a:rPr>
              <a:t> Псалтырь» </a:t>
            </a:r>
          </a:p>
          <a:p>
            <a:pPr algn="ctr"/>
            <a:r>
              <a:rPr lang="ru-RU" dirty="0" err="1" smtClean="0">
                <a:solidFill>
                  <a:schemeClr val="accent2">
                    <a:lumMod val="50000"/>
                  </a:schemeClr>
                </a:solidFill>
                <a:latin typeface="Arial Black" panose="020B0A04020102020204" pitchFamily="34" charset="0"/>
              </a:rPr>
              <a:t>Симеона</a:t>
            </a:r>
            <a:r>
              <a:rPr lang="ru-RU" dirty="0" smtClean="0">
                <a:solidFill>
                  <a:schemeClr val="accent2">
                    <a:lumMod val="50000"/>
                  </a:schemeClr>
                </a:solidFill>
                <a:latin typeface="Arial Black" panose="020B0A04020102020204" pitchFamily="34" charset="0"/>
              </a:rPr>
              <a:t> Полоцкого</a:t>
            </a:r>
            <a:endParaRPr lang="ru-RU" dirty="0">
              <a:solidFill>
                <a:schemeClr val="accent2">
                  <a:lumMod val="50000"/>
                </a:schemeClr>
              </a:solidFill>
              <a:latin typeface="Arial Black" panose="020B0A04020102020204" pitchFamily="34" charset="0"/>
            </a:endParaRPr>
          </a:p>
        </p:txBody>
      </p:sp>
      <p:sp>
        <p:nvSpPr>
          <p:cNvPr id="10" name="TextBox 9"/>
          <p:cNvSpPr txBox="1"/>
          <p:nvPr/>
        </p:nvSpPr>
        <p:spPr>
          <a:xfrm>
            <a:off x="8624236" y="5827029"/>
            <a:ext cx="2597404" cy="646331"/>
          </a:xfrm>
          <a:prstGeom prst="rect">
            <a:avLst/>
          </a:prstGeom>
          <a:noFill/>
        </p:spPr>
        <p:txBody>
          <a:bodyPr wrap="square" rtlCol="0">
            <a:spAutoFit/>
          </a:bodyPr>
          <a:lstStyle/>
          <a:p>
            <a:pPr algn="ctr"/>
            <a:r>
              <a:rPr lang="ru-RU" dirty="0" smtClean="0">
                <a:solidFill>
                  <a:schemeClr val="accent2">
                    <a:lumMod val="50000"/>
                  </a:schemeClr>
                </a:solidFill>
                <a:latin typeface="Arial Black" panose="020B0A04020102020204" pitchFamily="34" charset="0"/>
              </a:rPr>
              <a:t>«Грамматика» </a:t>
            </a:r>
            <a:r>
              <a:rPr lang="ru-RU" dirty="0" err="1" smtClean="0">
                <a:solidFill>
                  <a:schemeClr val="accent2">
                    <a:lumMod val="50000"/>
                  </a:schemeClr>
                </a:solidFill>
                <a:latin typeface="Arial Black" panose="020B0A04020102020204" pitchFamily="34" charset="0"/>
              </a:rPr>
              <a:t>Смотрицкого</a:t>
            </a:r>
            <a:endParaRPr lang="ru-RU" dirty="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3823548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p:cNvCxnSpPr/>
          <p:nvPr/>
        </p:nvCxnSpPr>
        <p:spPr>
          <a:xfrm>
            <a:off x="5188018" y="720710"/>
            <a:ext cx="43313" cy="4929337"/>
          </a:xfrm>
          <a:prstGeom prst="line">
            <a:avLst/>
          </a:prstGeom>
          <a:ln w="38100">
            <a:solidFill>
              <a:schemeClr val="accent2">
                <a:lumMod val="75000"/>
              </a:schemeClr>
            </a:solidFill>
          </a:ln>
        </p:spPr>
        <p:style>
          <a:lnRef idx="3">
            <a:schemeClr val="accent2"/>
          </a:lnRef>
          <a:fillRef idx="0">
            <a:schemeClr val="accent2"/>
          </a:fillRef>
          <a:effectRef idx="2">
            <a:schemeClr val="accent2"/>
          </a:effectRef>
          <a:fontRef idx="minor">
            <a:schemeClr val="tx1"/>
          </a:fontRef>
        </p:style>
      </p:cxnSp>
      <p:sp>
        <p:nvSpPr>
          <p:cNvPr id="16" name="TextBox 15"/>
          <p:cNvSpPr txBox="1"/>
          <p:nvPr/>
        </p:nvSpPr>
        <p:spPr>
          <a:xfrm>
            <a:off x="375386" y="77002"/>
            <a:ext cx="11348185" cy="584775"/>
          </a:xfrm>
          <a:prstGeom prst="rect">
            <a:avLst/>
          </a:prstGeom>
          <a:noFill/>
        </p:spPr>
        <p:txBody>
          <a:bodyPr wrap="square" rtlCol="0">
            <a:spAutoFit/>
          </a:bodyPr>
          <a:lstStyle/>
          <a:p>
            <a:pPr algn="ctr"/>
            <a:r>
              <a:rPr lang="ru-RU" sz="3200" b="1" dirty="0" smtClean="0">
                <a:solidFill>
                  <a:schemeClr val="accent2">
                    <a:lumMod val="50000"/>
                  </a:schemeClr>
                </a:solidFill>
              </a:rPr>
              <a:t>ГДЕ УЧИЛСЯ ЛОМОНОСОВ…</a:t>
            </a:r>
            <a:endParaRPr lang="ru-RU" sz="3200" b="1" dirty="0">
              <a:solidFill>
                <a:schemeClr val="accent2">
                  <a:lumMod val="50000"/>
                </a:schemeClr>
              </a:solidFill>
            </a:endParaRPr>
          </a:p>
        </p:txBody>
      </p:sp>
      <p:pic>
        <p:nvPicPr>
          <p:cNvPr id="22" name="Рисунок 21"/>
          <p:cNvPicPr>
            <a:picLocks noChangeAspect="1"/>
          </p:cNvPicPr>
          <p:nvPr/>
        </p:nvPicPr>
        <p:blipFill>
          <a:blip r:embed="rId2"/>
          <a:stretch>
            <a:fillRect/>
          </a:stretch>
        </p:blipFill>
        <p:spPr>
          <a:xfrm>
            <a:off x="323521" y="720710"/>
            <a:ext cx="2959053" cy="4811469"/>
          </a:xfrm>
          <a:prstGeom prst="rect">
            <a:avLst/>
          </a:prstGeom>
        </p:spPr>
      </p:pic>
      <p:pic>
        <p:nvPicPr>
          <p:cNvPr id="24" name="Рисунок 23"/>
          <p:cNvPicPr>
            <a:picLocks noChangeAspect="1"/>
          </p:cNvPicPr>
          <p:nvPr/>
        </p:nvPicPr>
        <p:blipFill rotWithShape="1">
          <a:blip r:embed="rId3">
            <a:extLst>
              <a:ext uri="{BEBA8EAE-BF5A-486C-A8C5-ECC9F3942E4B}">
                <a14:imgProps xmlns:a14="http://schemas.microsoft.com/office/drawing/2010/main">
                  <a14:imgLayer r:embed="rId4">
                    <a14:imgEffect>
                      <a14:backgroundRemoval t="9932" b="94349" l="1259" r="97140"/>
                    </a14:imgEffect>
                  </a14:imgLayer>
                </a14:imgProps>
              </a:ext>
            </a:extLst>
          </a:blip>
          <a:srcRect t="10448" b="3724"/>
          <a:stretch/>
        </p:blipFill>
        <p:spPr>
          <a:xfrm>
            <a:off x="5356018" y="1395663"/>
            <a:ext cx="6730104" cy="3859730"/>
          </a:xfrm>
          <a:prstGeom prst="rect">
            <a:avLst/>
          </a:prstGeom>
        </p:spPr>
      </p:pic>
      <p:sp>
        <p:nvSpPr>
          <p:cNvPr id="25" name="TextBox 24"/>
          <p:cNvSpPr txBox="1"/>
          <p:nvPr/>
        </p:nvSpPr>
        <p:spPr>
          <a:xfrm>
            <a:off x="5586583" y="1953932"/>
            <a:ext cx="5284268" cy="461665"/>
          </a:xfrm>
          <a:prstGeom prst="rect">
            <a:avLst/>
          </a:prstGeom>
          <a:noFill/>
        </p:spPr>
        <p:txBody>
          <a:bodyPr wrap="square" rtlCol="0">
            <a:spAutoFit/>
          </a:bodyPr>
          <a:lstStyle/>
          <a:p>
            <a:r>
              <a:rPr lang="ru-RU" sz="2400" b="1" dirty="0" smtClean="0">
                <a:solidFill>
                  <a:schemeClr val="accent2">
                    <a:lumMod val="50000"/>
                  </a:schemeClr>
                </a:solidFill>
              </a:rPr>
              <a:t>КИЕВО-МОГИЛЯНСКАЯ АКАДЕМИЯ</a:t>
            </a:r>
            <a:endParaRPr lang="ru-RU" sz="2400" b="1" dirty="0">
              <a:solidFill>
                <a:schemeClr val="accent2">
                  <a:lumMod val="50000"/>
                </a:schemeClr>
              </a:solidFill>
            </a:endParaRPr>
          </a:p>
        </p:txBody>
      </p:sp>
      <p:sp>
        <p:nvSpPr>
          <p:cNvPr id="27" name="TextBox 26"/>
          <p:cNvSpPr txBox="1"/>
          <p:nvPr/>
        </p:nvSpPr>
        <p:spPr>
          <a:xfrm>
            <a:off x="3410861" y="1905804"/>
            <a:ext cx="2051035" cy="1569660"/>
          </a:xfrm>
          <a:prstGeom prst="rect">
            <a:avLst/>
          </a:prstGeom>
          <a:noFill/>
        </p:spPr>
        <p:txBody>
          <a:bodyPr wrap="square" rtlCol="0">
            <a:spAutoFit/>
          </a:bodyPr>
          <a:lstStyle/>
          <a:p>
            <a:r>
              <a:rPr lang="ru-RU" sz="2400" b="1" dirty="0" smtClean="0">
                <a:solidFill>
                  <a:schemeClr val="accent2">
                    <a:lumMod val="50000"/>
                  </a:schemeClr>
                </a:solidFill>
              </a:rPr>
              <a:t>СЛАВЯНО-</a:t>
            </a:r>
          </a:p>
          <a:p>
            <a:r>
              <a:rPr lang="ru-RU" sz="2400" b="1" dirty="0" smtClean="0">
                <a:solidFill>
                  <a:schemeClr val="accent2">
                    <a:lumMod val="50000"/>
                  </a:schemeClr>
                </a:solidFill>
              </a:rPr>
              <a:t>ГРЕКО-</a:t>
            </a:r>
          </a:p>
          <a:p>
            <a:r>
              <a:rPr lang="ru-RU" sz="2400" b="1" dirty="0" smtClean="0">
                <a:solidFill>
                  <a:schemeClr val="accent2">
                    <a:lumMod val="50000"/>
                  </a:schemeClr>
                </a:solidFill>
              </a:rPr>
              <a:t>ЛАТИНСКАЯ </a:t>
            </a:r>
          </a:p>
          <a:p>
            <a:r>
              <a:rPr lang="ru-RU" sz="2400" b="1" dirty="0" smtClean="0">
                <a:solidFill>
                  <a:schemeClr val="accent2">
                    <a:lumMod val="50000"/>
                  </a:schemeClr>
                </a:solidFill>
              </a:rPr>
              <a:t>АКАДЕМИЯ</a:t>
            </a:r>
            <a:endParaRPr lang="ru-RU" sz="2400" b="1" dirty="0">
              <a:solidFill>
                <a:schemeClr val="accent2">
                  <a:lumMod val="50000"/>
                </a:schemeClr>
              </a:solidFill>
            </a:endParaRPr>
          </a:p>
        </p:txBody>
      </p:sp>
      <p:sp>
        <p:nvSpPr>
          <p:cNvPr id="28" name="TextBox 27"/>
          <p:cNvSpPr txBox="1"/>
          <p:nvPr/>
        </p:nvSpPr>
        <p:spPr>
          <a:xfrm>
            <a:off x="808592" y="5847514"/>
            <a:ext cx="10481772" cy="461665"/>
          </a:xfrm>
          <a:prstGeom prst="rect">
            <a:avLst/>
          </a:prstGeom>
          <a:noFill/>
        </p:spPr>
        <p:txBody>
          <a:bodyPr wrap="square" rtlCol="0">
            <a:spAutoFit/>
          </a:bodyPr>
          <a:lstStyle/>
          <a:p>
            <a:pPr algn="ctr"/>
            <a:r>
              <a:rPr lang="ru-RU" sz="2400" b="1" dirty="0" smtClean="0">
                <a:solidFill>
                  <a:schemeClr val="accent2">
                    <a:lumMod val="50000"/>
                  </a:schemeClr>
                </a:solidFill>
              </a:rPr>
              <a:t> После этого Ломоносов учился в Петербурге и Германии.</a:t>
            </a:r>
            <a:endParaRPr lang="ru-RU" sz="2400" b="1" dirty="0">
              <a:solidFill>
                <a:schemeClr val="accent2">
                  <a:lumMod val="50000"/>
                </a:schemeClr>
              </a:solidFill>
            </a:endParaRPr>
          </a:p>
        </p:txBody>
      </p:sp>
    </p:spTree>
    <p:extLst>
      <p:ext uri="{BB962C8B-B14F-4D97-AF65-F5344CB8AC3E}">
        <p14:creationId xmlns:p14="http://schemas.microsoft.com/office/powerpoint/2010/main" val="2505210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439" y="943275"/>
            <a:ext cx="5620350" cy="4889633"/>
          </a:xfrm>
        </p:spPr>
        <p:txBody>
          <a:bodyPr>
            <a:noAutofit/>
          </a:bodyPr>
          <a:lstStyle/>
          <a:p>
            <a:r>
              <a:rPr lang="ru-RU" sz="4000" b="1" dirty="0" smtClean="0">
                <a:solidFill>
                  <a:schemeClr val="accent2">
                    <a:lumMod val="50000"/>
                  </a:schemeClr>
                </a:solidFill>
              </a:rPr>
              <a:t>После возвращения в Россию в 1740 году, Ломоносов получает диплом профессора химии. Ломоносов  и Тредиаковский –</a:t>
            </a:r>
            <a:br>
              <a:rPr lang="ru-RU" sz="4000" b="1" dirty="0" smtClean="0">
                <a:solidFill>
                  <a:schemeClr val="accent2">
                    <a:lumMod val="50000"/>
                  </a:schemeClr>
                </a:solidFill>
              </a:rPr>
            </a:br>
            <a:r>
              <a:rPr lang="ru-RU" sz="4000" b="1" dirty="0" smtClean="0">
                <a:solidFill>
                  <a:schemeClr val="accent2">
                    <a:lumMod val="50000"/>
                  </a:schemeClr>
                </a:solidFill>
              </a:rPr>
              <a:t> первые русские академики. Ломоносов становится дворянином.</a:t>
            </a:r>
            <a:endParaRPr lang="ru-RU" sz="4000" b="1" dirty="0">
              <a:solidFill>
                <a:schemeClr val="accent2">
                  <a:lumMod val="50000"/>
                </a:schemeClr>
              </a:solidFill>
            </a:endParaRPr>
          </a:p>
        </p:txBody>
      </p:sp>
      <p:pic>
        <p:nvPicPr>
          <p:cNvPr id="4" name="Рисунок 3"/>
          <p:cNvPicPr>
            <a:picLocks noChangeAspect="1"/>
          </p:cNvPicPr>
          <p:nvPr/>
        </p:nvPicPr>
        <p:blipFill>
          <a:blip r:embed="rId2"/>
          <a:stretch>
            <a:fillRect/>
          </a:stretch>
        </p:blipFill>
        <p:spPr>
          <a:xfrm>
            <a:off x="6227545" y="692915"/>
            <a:ext cx="5488376" cy="5139993"/>
          </a:xfrm>
          <a:prstGeom prst="rect">
            <a:avLst/>
          </a:prstGeom>
        </p:spPr>
      </p:pic>
    </p:spTree>
    <p:extLst>
      <p:ext uri="{BB962C8B-B14F-4D97-AF65-F5344CB8AC3E}">
        <p14:creationId xmlns:p14="http://schemas.microsoft.com/office/powerpoint/2010/main" val="26190597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solidFill>
                  <a:schemeClr val="accent2">
                    <a:lumMod val="50000"/>
                  </a:schemeClr>
                </a:solidFill>
                <a:latin typeface="Arial Black" panose="020B0A04020102020204" pitchFamily="34" charset="0"/>
              </a:rPr>
              <a:t>1743 год. Утренние и Вечерние размышления о Божиим величестве</a:t>
            </a:r>
            <a:endParaRPr lang="ru-RU" sz="3600" b="1" dirty="0">
              <a:solidFill>
                <a:schemeClr val="accent2">
                  <a:lumMod val="50000"/>
                </a:schemeClr>
              </a:solidFill>
              <a:latin typeface="Arial Black" panose="020B0A04020102020204" pitchFamily="34" charset="0"/>
            </a:endParaRPr>
          </a:p>
        </p:txBody>
      </p:sp>
      <p:sp>
        <p:nvSpPr>
          <p:cNvPr id="3" name="Объект 2"/>
          <p:cNvSpPr>
            <a:spLocks noGrp="1"/>
          </p:cNvSpPr>
          <p:nvPr>
            <p:ph idx="1"/>
          </p:nvPr>
        </p:nvSpPr>
        <p:spPr>
          <a:xfrm>
            <a:off x="-441959" y="2242685"/>
            <a:ext cx="7285522" cy="3308635"/>
          </a:xfrm>
        </p:spPr>
        <p:txBody>
          <a:bodyPr>
            <a:noAutofit/>
          </a:bodyPr>
          <a:lstStyle/>
          <a:p>
            <a:pPr marL="0" indent="0" algn="ctr">
              <a:lnSpc>
                <a:spcPct val="110000"/>
              </a:lnSpc>
              <a:spcBef>
                <a:spcPts val="100"/>
              </a:spcBef>
              <a:buNone/>
            </a:pPr>
            <a:r>
              <a:rPr lang="ru-RU" b="1" i="1" dirty="0" smtClean="0">
                <a:solidFill>
                  <a:schemeClr val="accent2">
                    <a:lumMod val="50000"/>
                  </a:schemeClr>
                </a:solidFill>
              </a:rPr>
              <a:t>Лицо свое скрывает день;</a:t>
            </a:r>
          </a:p>
          <a:p>
            <a:pPr marL="0" indent="0" algn="ctr">
              <a:lnSpc>
                <a:spcPct val="110000"/>
              </a:lnSpc>
              <a:spcBef>
                <a:spcPts val="100"/>
              </a:spcBef>
              <a:buNone/>
            </a:pPr>
            <a:r>
              <a:rPr lang="ru-RU" b="1" i="1" dirty="0" smtClean="0">
                <a:solidFill>
                  <a:schemeClr val="accent2">
                    <a:lumMod val="50000"/>
                  </a:schemeClr>
                </a:solidFill>
              </a:rPr>
              <a:t>Поля покрыла мрачна ночь;</a:t>
            </a:r>
          </a:p>
          <a:p>
            <a:pPr marL="0" indent="0" algn="ctr">
              <a:lnSpc>
                <a:spcPct val="110000"/>
              </a:lnSpc>
              <a:spcBef>
                <a:spcPts val="100"/>
              </a:spcBef>
              <a:buNone/>
            </a:pPr>
            <a:r>
              <a:rPr lang="ru-RU" b="1" i="1" dirty="0" smtClean="0">
                <a:solidFill>
                  <a:schemeClr val="accent2">
                    <a:lumMod val="50000"/>
                  </a:schemeClr>
                </a:solidFill>
              </a:rPr>
              <a:t>Взошла на горы </a:t>
            </a:r>
            <a:r>
              <a:rPr lang="ru-RU" b="1" i="1" dirty="0" err="1" smtClean="0">
                <a:solidFill>
                  <a:schemeClr val="accent2">
                    <a:lumMod val="50000"/>
                  </a:schemeClr>
                </a:solidFill>
              </a:rPr>
              <a:t>чорна</a:t>
            </a:r>
            <a:r>
              <a:rPr lang="ru-RU" b="1" i="1" dirty="0" smtClean="0">
                <a:solidFill>
                  <a:schemeClr val="accent2">
                    <a:lumMod val="50000"/>
                  </a:schemeClr>
                </a:solidFill>
              </a:rPr>
              <a:t> тень;</a:t>
            </a:r>
          </a:p>
          <a:p>
            <a:pPr marL="0" indent="0" algn="ctr">
              <a:lnSpc>
                <a:spcPct val="110000"/>
              </a:lnSpc>
              <a:spcBef>
                <a:spcPts val="100"/>
              </a:spcBef>
              <a:buNone/>
            </a:pPr>
            <a:r>
              <a:rPr lang="ru-RU" b="1" i="1" dirty="0" smtClean="0">
                <a:solidFill>
                  <a:schemeClr val="accent2">
                    <a:lumMod val="50000"/>
                  </a:schemeClr>
                </a:solidFill>
              </a:rPr>
              <a:t>Лучи от нас склонились прочь;</a:t>
            </a:r>
          </a:p>
          <a:p>
            <a:pPr marL="0" indent="0" algn="ctr">
              <a:lnSpc>
                <a:spcPct val="110000"/>
              </a:lnSpc>
              <a:spcBef>
                <a:spcPts val="100"/>
              </a:spcBef>
              <a:buNone/>
            </a:pPr>
            <a:r>
              <a:rPr lang="ru-RU" b="1" i="1" dirty="0" smtClean="0">
                <a:solidFill>
                  <a:schemeClr val="accent2">
                    <a:lumMod val="50000"/>
                  </a:schemeClr>
                </a:solidFill>
              </a:rPr>
              <a:t>Открылась бездна, звезд полна;</a:t>
            </a:r>
          </a:p>
          <a:p>
            <a:pPr marL="0" indent="0" algn="ctr">
              <a:lnSpc>
                <a:spcPct val="110000"/>
              </a:lnSpc>
              <a:spcBef>
                <a:spcPts val="100"/>
              </a:spcBef>
              <a:buNone/>
            </a:pPr>
            <a:r>
              <a:rPr lang="ru-RU" b="1" i="1" dirty="0" smtClean="0">
                <a:solidFill>
                  <a:schemeClr val="accent2">
                    <a:lumMod val="50000"/>
                  </a:schemeClr>
                </a:solidFill>
              </a:rPr>
              <a:t>Звездам числа нет, бездне дна.</a:t>
            </a:r>
            <a:endParaRPr lang="ru-RU" b="1" i="1" dirty="0">
              <a:solidFill>
                <a:schemeClr val="accent2">
                  <a:lumMod val="50000"/>
                </a:schemeClr>
              </a:solidFill>
            </a:endParaRPr>
          </a:p>
        </p:txBody>
      </p:sp>
      <p:pic>
        <p:nvPicPr>
          <p:cNvPr id="4" name="Рисунок 3"/>
          <p:cNvPicPr>
            <a:picLocks noChangeAspect="1"/>
          </p:cNvPicPr>
          <p:nvPr/>
        </p:nvPicPr>
        <p:blipFill>
          <a:blip r:embed="rId3"/>
          <a:stretch>
            <a:fillRect/>
          </a:stretch>
        </p:blipFill>
        <p:spPr>
          <a:xfrm>
            <a:off x="6010274" y="1914173"/>
            <a:ext cx="5694046" cy="3800776"/>
          </a:xfrm>
          <a:prstGeom prst="rect">
            <a:avLst/>
          </a:prstGeom>
        </p:spPr>
      </p:pic>
    </p:spTree>
    <p:extLst>
      <p:ext uri="{BB962C8B-B14F-4D97-AF65-F5344CB8AC3E}">
        <p14:creationId xmlns:p14="http://schemas.microsoft.com/office/powerpoint/2010/main" val="334004556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07194" y="906185"/>
            <a:ext cx="5851357" cy="5185561"/>
          </a:xfrm>
        </p:spPr>
        <p:txBody>
          <a:bodyPr/>
          <a:lstStyle/>
          <a:p>
            <a:pPr marL="0" indent="0">
              <a:buNone/>
            </a:pPr>
            <a:r>
              <a:rPr lang="ru-RU" b="1" dirty="0" smtClean="0">
                <a:solidFill>
                  <a:schemeClr val="accent2">
                    <a:lumMod val="50000"/>
                  </a:schemeClr>
                </a:solidFill>
              </a:rPr>
              <a:t>В тысяча семьсот сорок восьмом году Ломоносов пишет свой труд «Риторика». Этот труд Ломоносова написан на более 300 страницах. До Ломоносова никто из просветителей не занимался проблемой красноречия, по крайней мере учебников по риторике на русском языке не было. Ломоносовская «Риторика» вызвала большой резонанс в кругу крупных представителей культуры той эпохи.</a:t>
            </a:r>
            <a:endParaRPr lang="ru-RU" b="1" dirty="0">
              <a:solidFill>
                <a:schemeClr val="accent2">
                  <a:lumMod val="50000"/>
                </a:schemeClr>
              </a:solidFill>
            </a:endParaRPr>
          </a:p>
        </p:txBody>
      </p:sp>
      <p:pic>
        <p:nvPicPr>
          <p:cNvPr id="4" name="Рисунок 3"/>
          <p:cNvPicPr>
            <a:picLocks noChangeAspect="1"/>
          </p:cNvPicPr>
          <p:nvPr/>
        </p:nvPicPr>
        <p:blipFill>
          <a:blip r:embed="rId2"/>
          <a:stretch>
            <a:fillRect/>
          </a:stretch>
        </p:blipFill>
        <p:spPr>
          <a:xfrm>
            <a:off x="7790748" y="906185"/>
            <a:ext cx="3162801" cy="4913089"/>
          </a:xfrm>
          <a:prstGeom prst="rect">
            <a:avLst/>
          </a:prstGeom>
        </p:spPr>
      </p:pic>
    </p:spTree>
    <p:extLst>
      <p:ext uri="{BB962C8B-B14F-4D97-AF65-F5344CB8AC3E}">
        <p14:creationId xmlns:p14="http://schemas.microsoft.com/office/powerpoint/2010/main" val="7911138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9186" y="336882"/>
            <a:ext cx="7093016" cy="6189045"/>
          </a:xfrm>
        </p:spPr>
        <p:txBody>
          <a:bodyPr>
            <a:noAutofit/>
          </a:bodyPr>
          <a:lstStyle/>
          <a:p>
            <a:pPr marL="0" indent="0">
              <a:buNone/>
            </a:pPr>
            <a:r>
              <a:rPr lang="ru-RU" sz="2450" b="1" dirty="0" smtClean="0">
                <a:solidFill>
                  <a:schemeClr val="accent2">
                    <a:lumMod val="50000"/>
                  </a:schemeClr>
                </a:solidFill>
              </a:rPr>
              <a:t>В тысяча семьсот пятьдесят первом году на заседании Академии наук Ломоносов произносит речь, озаглавленную – «Слово о пользе химии». В речи Ломоносов подчеркивает важность изучения химии и ее вездесущность словами:</a:t>
            </a:r>
          </a:p>
          <a:p>
            <a:pPr marL="0" indent="0">
              <a:buNone/>
            </a:pPr>
            <a:r>
              <a:rPr lang="ru-RU" sz="2450" b="1" dirty="0" smtClean="0">
                <a:solidFill>
                  <a:schemeClr val="accent2">
                    <a:lumMod val="50000"/>
                  </a:schemeClr>
                </a:solidFill>
              </a:rPr>
              <a:t>«Широко проникает химия в дела человеческие, куда не глянем куда не повернемся везде, пред нашими очами успехи ее»</a:t>
            </a:r>
          </a:p>
          <a:p>
            <a:pPr marL="0" indent="0">
              <a:buNone/>
            </a:pPr>
            <a:r>
              <a:rPr lang="ru-RU" sz="2450" b="1" dirty="0" smtClean="0">
                <a:solidFill>
                  <a:schemeClr val="accent2">
                    <a:lumMod val="50000"/>
                  </a:schemeClr>
                </a:solidFill>
              </a:rPr>
              <a:t>Не забывает Ломоносов и о науке – родственнице химии – медицине:</a:t>
            </a:r>
          </a:p>
          <a:p>
            <a:pPr marL="0" indent="0">
              <a:buNone/>
            </a:pPr>
            <a:r>
              <a:rPr lang="ru-RU" sz="2450" b="1" dirty="0" smtClean="0">
                <a:solidFill>
                  <a:schemeClr val="accent2">
                    <a:lumMod val="50000"/>
                  </a:schemeClr>
                </a:solidFill>
              </a:rPr>
              <a:t>«полезнейшая роду человеческому наука есть медицина, которая чрез познание свойств тела человеческого достигает причины нарушенного здоровья и употребляя приличные к поправлению оного средства, часто удрученных болезнью, почти из гроба вытаскивает ».</a:t>
            </a:r>
            <a:endParaRPr lang="ru-RU" sz="2450" b="1" dirty="0">
              <a:solidFill>
                <a:schemeClr val="accent2">
                  <a:lumMod val="50000"/>
                </a:schemeClr>
              </a:solidFill>
            </a:endParaRPr>
          </a:p>
        </p:txBody>
      </p:sp>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backgroundRemoval t="1667" b="97778" l="5556" r="96000">
                        <a14:foregroundMark x1="19556" y1="75778" x2="18444" y2="70000"/>
                        <a14:foregroundMark x1="18444" y1="70000" x2="18444" y2="70000"/>
                        <a14:foregroundMark x1="74778" y1="27667" x2="80556" y2="82000"/>
                        <a14:foregroundMark x1="51556" y1="11556" x2="57111" y2="13222"/>
                        <a14:foregroundMark x1="51333" y1="9889" x2="55778" y2="9333"/>
                        <a14:foregroundMark x1="55778" y1="9889" x2="55778" y2="9889"/>
                        <a14:foregroundMark x1="55778" y1="9889" x2="55778" y2="9889"/>
                      </a14:backgroundRemoval>
                    </a14:imgEffect>
                  </a14:imgLayer>
                </a14:imgProps>
              </a:ext>
            </a:extLst>
          </a:blip>
          <a:stretch>
            <a:fillRect/>
          </a:stretch>
        </p:blipFill>
        <p:spPr>
          <a:xfrm>
            <a:off x="6892489" y="962924"/>
            <a:ext cx="4936959" cy="4936959"/>
          </a:xfrm>
          <a:prstGeom prst="rect">
            <a:avLst/>
          </a:prstGeom>
        </p:spPr>
      </p:pic>
    </p:spTree>
    <p:extLst>
      <p:ext uri="{BB962C8B-B14F-4D97-AF65-F5344CB8AC3E}">
        <p14:creationId xmlns:p14="http://schemas.microsoft.com/office/powerpoint/2010/main" val="2925555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98279" y="1555570"/>
            <a:ext cx="4702834" cy="3715169"/>
          </a:xfrm>
        </p:spPr>
        <p:txBody>
          <a:bodyPr>
            <a:normAutofit/>
          </a:bodyPr>
          <a:lstStyle/>
          <a:p>
            <a:pPr algn="ctr"/>
            <a:r>
              <a:rPr lang="ru-RU" sz="3200" dirty="0" smtClean="0">
                <a:solidFill>
                  <a:schemeClr val="accent2">
                    <a:lumMod val="50000"/>
                  </a:schemeClr>
                </a:solidFill>
                <a:latin typeface="Arial Black" panose="020B0A04020102020204" pitchFamily="34" charset="0"/>
              </a:rPr>
              <a:t> ПЕРВАЯ ХИМИЧЕСКАЯ ЛАБОРАТОРИЯ </a:t>
            </a:r>
            <a:br>
              <a:rPr lang="ru-RU" sz="3200" dirty="0" smtClean="0">
                <a:solidFill>
                  <a:schemeClr val="accent2">
                    <a:lumMod val="50000"/>
                  </a:schemeClr>
                </a:solidFill>
                <a:latin typeface="Arial Black" panose="020B0A04020102020204" pitchFamily="34" charset="0"/>
              </a:rPr>
            </a:br>
            <a:r>
              <a:rPr lang="ru-RU" sz="3200" dirty="0" smtClean="0">
                <a:solidFill>
                  <a:schemeClr val="accent2">
                    <a:lumMod val="50000"/>
                  </a:schemeClr>
                </a:solidFill>
                <a:latin typeface="Arial Black" panose="020B0A04020102020204" pitchFamily="34" charset="0"/>
              </a:rPr>
              <a:t>В РОССИИ ОСНОВАНА </a:t>
            </a:r>
            <a:br>
              <a:rPr lang="ru-RU" sz="3200" dirty="0" smtClean="0">
                <a:solidFill>
                  <a:schemeClr val="accent2">
                    <a:lumMod val="50000"/>
                  </a:schemeClr>
                </a:solidFill>
                <a:latin typeface="Arial Black" panose="020B0A04020102020204" pitchFamily="34" charset="0"/>
              </a:rPr>
            </a:br>
            <a:r>
              <a:rPr lang="ru-RU" sz="3200" dirty="0" smtClean="0">
                <a:solidFill>
                  <a:schemeClr val="accent2">
                    <a:lumMod val="50000"/>
                  </a:schemeClr>
                </a:solidFill>
                <a:latin typeface="Arial Black" panose="020B0A04020102020204" pitchFamily="34" charset="0"/>
              </a:rPr>
              <a:t>В 1748 ГОДУ МИХАИЛОМ ЛОМОНОСОВЫМ.</a:t>
            </a:r>
            <a:endParaRPr lang="ru-RU" sz="3200" dirty="0">
              <a:solidFill>
                <a:schemeClr val="accent2">
                  <a:lumMod val="50000"/>
                </a:schemeClr>
              </a:solidFill>
              <a:latin typeface="Arial Black" panose="020B0A04020102020204" pitchFamily="34" charset="0"/>
            </a:endParaRPr>
          </a:p>
        </p:txBody>
      </p:sp>
      <p:pic>
        <p:nvPicPr>
          <p:cNvPr id="10" name="Рисунок 9"/>
          <p:cNvPicPr>
            <a:picLocks noChangeAspect="1"/>
          </p:cNvPicPr>
          <p:nvPr/>
        </p:nvPicPr>
        <p:blipFill>
          <a:blip r:embed="rId2"/>
          <a:stretch>
            <a:fillRect/>
          </a:stretch>
        </p:blipFill>
        <p:spPr>
          <a:xfrm>
            <a:off x="193917" y="473479"/>
            <a:ext cx="7727513" cy="5879349"/>
          </a:xfrm>
          <a:prstGeom prst="rect">
            <a:avLst/>
          </a:prstGeom>
        </p:spPr>
      </p:pic>
    </p:spTree>
    <p:extLst>
      <p:ext uri="{BB962C8B-B14F-4D97-AF65-F5344CB8AC3E}">
        <p14:creationId xmlns:p14="http://schemas.microsoft.com/office/powerpoint/2010/main" val="216927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368</Words>
  <Application>Microsoft Office PowerPoint</Application>
  <PresentationFormat>Широкоэкранный</PresentationFormat>
  <Paragraphs>36</Paragraphs>
  <Slides>13</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Gungsuh</vt:lpstr>
      <vt:lpstr>Arial</vt:lpstr>
      <vt:lpstr>Arial Black</vt:lpstr>
      <vt:lpstr>Calibri</vt:lpstr>
      <vt:lpstr>Calibri Light</vt:lpstr>
      <vt:lpstr>Тема Office</vt:lpstr>
      <vt:lpstr>МИХАИЛ ЛОМОНОСОВ  КАК УЧЕНЫЙ, ПОЭТ, ОРАТОР</vt:lpstr>
      <vt:lpstr>Презентация PowerPoint</vt:lpstr>
      <vt:lpstr>Презентация PowerPoint</vt:lpstr>
      <vt:lpstr>Презентация PowerPoint</vt:lpstr>
      <vt:lpstr>После возвращения в Россию в 1740 году, Ломоносов получает диплом профессора химии. Ломоносов  и Тредиаковский –  первые русские академики. Ломоносов становится дворянином.</vt:lpstr>
      <vt:lpstr>1743 год. Утренние и Вечерние размышления о Божиим величестве</vt:lpstr>
      <vt:lpstr>Презентация PowerPoint</vt:lpstr>
      <vt:lpstr>Презентация PowerPoint</vt:lpstr>
      <vt:lpstr> ПЕРВАЯ ХИМИЧЕСКАЯ ЛАБОРАТОРИЯ  В РОССИИ ОСНОВАНА  В 1748 ГОДУ МИХАИЛОМ ЛОМОНОСОВЫМ.</vt:lpstr>
      <vt:lpstr> КАБИНЕТ ЛОМОНОСОВА</vt:lpstr>
      <vt:lpstr>Презентация PowerPoint</vt:lpstr>
      <vt:lpstr>ДЕТИЩЕ ЛОМОНОСОВА - МГУ</vt:lpstr>
      <vt:lpstr> КОНЕЦ.  СПАСИБО  ЗА ВНИМАНИЕ</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МИХАИЛ ЛОМОНОСОВ,  КАК УЧЕНЫЙ, ПОЭТ, ХУДОЖНИК</dc:title>
  <dc:creator>BEST</dc:creator>
  <cp:lastModifiedBy>BEST</cp:lastModifiedBy>
  <cp:revision>33</cp:revision>
  <dcterms:created xsi:type="dcterms:W3CDTF">2022-09-21T14:30:55Z</dcterms:created>
  <dcterms:modified xsi:type="dcterms:W3CDTF">2022-09-25T15:12:32Z</dcterms:modified>
</cp:coreProperties>
</file>