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76" d="100"/>
          <a:sy n="76" d="100"/>
        </p:scale>
        <p:origin x="30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4EA3-572B-4B6E-A1D5-3FF6D474C8AB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CB496-04AA-4FF9-A681-16F5EFBE4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720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4EA3-572B-4B6E-A1D5-3FF6D474C8AB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CB496-04AA-4FF9-A681-16F5EFBE4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523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4EA3-572B-4B6E-A1D5-3FF6D474C8AB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CB496-04AA-4FF9-A681-16F5EFBE4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02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4EA3-572B-4B6E-A1D5-3FF6D474C8AB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CB496-04AA-4FF9-A681-16F5EFBE4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82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4EA3-572B-4B6E-A1D5-3FF6D474C8AB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CB496-04AA-4FF9-A681-16F5EFBE4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893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4EA3-572B-4B6E-A1D5-3FF6D474C8AB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CB496-04AA-4FF9-A681-16F5EFBE4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916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4EA3-572B-4B6E-A1D5-3FF6D474C8AB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CB496-04AA-4FF9-A681-16F5EFBE4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86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4EA3-572B-4B6E-A1D5-3FF6D474C8AB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CB496-04AA-4FF9-A681-16F5EFBE4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336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4EA3-572B-4B6E-A1D5-3FF6D474C8AB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CB496-04AA-4FF9-A681-16F5EFBE4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336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4EA3-572B-4B6E-A1D5-3FF6D474C8AB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CB496-04AA-4FF9-A681-16F5EFBE4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419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4EA3-572B-4B6E-A1D5-3FF6D474C8AB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CB496-04AA-4FF9-A681-16F5EFBE4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816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B4EA3-572B-4B6E-A1D5-3FF6D474C8AB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CB496-04AA-4FF9-A681-16F5EFBE4E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959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2430" y="1561050"/>
            <a:ext cx="1212053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Разработка учебного занятия на основе одной из технологий личностно-ориентированного обучения</a:t>
            </a:r>
            <a:endParaRPr lang="ru-RU" sz="48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57525" y="6154858"/>
            <a:ext cx="32801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Кривенкова</a:t>
            </a:r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Дарья, ТДО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936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9549" y="2824546"/>
            <a:ext cx="10515600" cy="1325563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417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+mn-lt"/>
              </a:rPr>
              <a:t>Цель, задачи и место в программе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Цель занятия: </a:t>
            </a:r>
            <a:r>
              <a:rPr lang="ru-RU" i="1" dirty="0" smtClean="0">
                <a:solidFill>
                  <a:schemeClr val="bg1"/>
                </a:solidFill>
              </a:rPr>
              <a:t>развить представление о Земле как части Вселенной, её месте в Солнечной системе, познакомить с устройством Солнечной системы. 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Задачи:</a:t>
            </a:r>
          </a:p>
          <a:p>
            <a:pPr lvl="1" algn="just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i="1" dirty="0">
                <a:solidFill>
                  <a:schemeClr val="bg1"/>
                </a:solidFill>
              </a:rPr>
              <a:t>У</a:t>
            </a:r>
            <a:r>
              <a:rPr lang="ru-RU" i="1" dirty="0" smtClean="0">
                <a:solidFill>
                  <a:schemeClr val="bg1"/>
                </a:solidFill>
              </a:rPr>
              <a:t>глубить знания о Солнечной системе, устройстве Земли (материки и части света, земные оболочки); </a:t>
            </a:r>
          </a:p>
          <a:p>
            <a:pPr lvl="1" algn="just"/>
            <a:r>
              <a:rPr lang="ru-RU" i="1" dirty="0" smtClean="0">
                <a:solidFill>
                  <a:schemeClr val="bg1"/>
                </a:solidFill>
              </a:rPr>
              <a:t>Развить познавательные интересы, умение работать самостоятельно и в группах, уметь работать с разными источниками информации и представлять результаты своей деятельности</a:t>
            </a:r>
            <a:r>
              <a:rPr lang="en-US" i="1" dirty="0" smtClean="0">
                <a:solidFill>
                  <a:schemeClr val="bg1"/>
                </a:solidFill>
              </a:rPr>
              <a:t>;</a:t>
            </a:r>
          </a:p>
          <a:p>
            <a:pPr lvl="1" algn="just"/>
            <a:r>
              <a:rPr lang="ru-RU" i="1" dirty="0" smtClean="0">
                <a:solidFill>
                  <a:schemeClr val="bg1"/>
                </a:solidFill>
              </a:rPr>
              <a:t>Сформировать ценностное отношение к миру, к знаниям о мире.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38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Цель, задачи и место в программе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7836" y="150836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Класс: </a:t>
            </a:r>
            <a:r>
              <a:rPr lang="ru-RU" i="1" dirty="0" smtClean="0">
                <a:solidFill>
                  <a:schemeClr val="bg1"/>
                </a:solidFill>
              </a:rPr>
              <a:t>5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Тема: </a:t>
            </a:r>
            <a:r>
              <a:rPr lang="ru-RU" i="1" dirty="0" smtClean="0">
                <a:solidFill>
                  <a:schemeClr val="bg1"/>
                </a:solidFill>
              </a:rPr>
              <a:t>Земля во Вселенной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Использованная технология: </a:t>
            </a:r>
            <a:r>
              <a:rPr lang="ru-RU" i="1" dirty="0" smtClean="0">
                <a:solidFill>
                  <a:schemeClr val="bg1"/>
                </a:solidFill>
              </a:rPr>
              <a:t>проектная с использованием игровых элементов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7175" y1="82936" x2="39777" y2="85505"/>
                        <a14:foregroundMark x1="59727" y1="64037" x2="59480" y2="58716"/>
                        <a14:foregroundMark x1="58736" y1="46972" x2="55886" y2="52110"/>
                        <a14:foregroundMark x1="66047" y1="34128" x2="67162" y2="32294"/>
                        <a14:foregroundMark x1="71871" y1="43853" x2="74721" y2="48073"/>
                        <a14:foregroundMark x1="85254" y1="39817" x2="82776" y2="42018"/>
                        <a14:foregroundMark x1="87732" y1="60367" x2="85626" y2="60367"/>
                        <a14:foregroundMark x1="81165" y1="82569" x2="77695" y2="80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35116">
            <a:off x="5377093" y="3400254"/>
            <a:ext cx="4410140" cy="297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93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234" y="154292"/>
            <a:ext cx="10515600" cy="1325563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Постановка темы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Блок-схема: типовой процесс 3"/>
          <p:cNvSpPr/>
          <p:nvPr/>
        </p:nvSpPr>
        <p:spPr>
          <a:xfrm>
            <a:off x="3339652" y="1640238"/>
            <a:ext cx="6085486" cy="4880380"/>
          </a:xfrm>
          <a:prstGeom prst="flowChartPredefined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54778" y1="16071" x2="20556" y2="65357"/>
                        <a14:foregroundMark x1="16444" y1="40893" x2="17778" y2="50714"/>
                        <a14:foregroundMark x1="26667" y1="21607" x2="26222" y2="23750"/>
                        <a14:foregroundMark x1="26222" y1="26607" x2="61111" y2="40179"/>
                        <a14:foregroundMark x1="61333" y1="40179" x2="61222" y2="40893"/>
                        <a14:foregroundMark x1="26333" y1="30000" x2="32444" y2="39821"/>
                        <a14:foregroundMark x1="42556" y1="43214" x2="72889" y2="36250"/>
                        <a14:foregroundMark x1="73444" y1="23214" x2="82889" y2="34643"/>
                        <a14:foregroundMark x1="85889" y1="25893" x2="91000" y2="31786"/>
                        <a14:foregroundMark x1="81000" y1="24107" x2="81000" y2="24107"/>
                        <a14:foregroundMark x1="20556" y1="22679" x2="5333" y2="34286"/>
                        <a14:foregroundMark x1="8111" y1="68036" x2="1667" y2="58929"/>
                        <a14:foregroundMark x1="49778" y1="89464" x2="55889" y2="88750"/>
                        <a14:foregroundMark x1="70000" y1="60714" x2="67556" y2="58571"/>
                        <a14:foregroundMark x1="72444" y1="24107" x2="62333" y2="22500"/>
                        <a14:foregroundMark x1="66333" y1="35536" x2="64889" y2="32143"/>
                        <a14:foregroundMark x1="82333" y1="48393" x2="90556" y2="53214"/>
                        <a14:foregroundMark x1="95000" y1="64821" x2="92222" y2="67679"/>
                        <a14:foregroundMark x1="71556" y1="88214" x2="64333" y2="79643"/>
                        <a14:foregroundMark x1="94444" y1="34821" x2="99111" y2="44286"/>
                        <a14:foregroundMark x1="38778" y1="4643" x2="29556" y2="15536"/>
                        <a14:foregroundMark x1="40556" y1="4286" x2="49000" y2="1250"/>
                        <a14:foregroundMark x1="54667" y1="1429" x2="62667" y2="5179"/>
                        <a14:foregroundMark x1="64333" y1="6607" x2="70889" y2="180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698" y="1839942"/>
            <a:ext cx="2232059" cy="13888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857" l="0" r="94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5138" y="4322385"/>
            <a:ext cx="2911392" cy="226441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342337" y="1715289"/>
            <a:ext cx="392876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ar-AE" dirty="0"/>
              <a:t>◄ ╔ ╦ ╟ ╩ ﻸ </a:t>
            </a:r>
            <a:r>
              <a:rPr lang="ja-JP" altLang="en-US" dirty="0"/>
              <a:t>の ║ </a:t>
            </a:r>
            <a:r>
              <a:rPr lang="ar-AE" dirty="0"/>
              <a:t>ن ╝ ╗ </a:t>
            </a:r>
            <a:r>
              <a:rPr lang="he-IL" dirty="0"/>
              <a:t>א ◙ 、 ☜ ☞ </a:t>
            </a:r>
            <a:r>
              <a:rPr lang="en-US" dirty="0"/>
              <a:t>ʎ ▿ </a:t>
            </a:r>
            <a:r>
              <a:rPr lang="ta-IN" dirty="0" smtClean="0"/>
              <a:t>இ</a:t>
            </a:r>
            <a:r>
              <a:rPr lang="ru-RU" dirty="0" smtClean="0"/>
              <a:t> </a:t>
            </a:r>
            <a:r>
              <a:rPr lang="ar-AE" dirty="0"/>
              <a:t>◄ ╔ ╦ ╟ ╩ ﻸ </a:t>
            </a:r>
            <a:r>
              <a:rPr lang="ja-JP" altLang="en-US" dirty="0"/>
              <a:t>の ║ </a:t>
            </a:r>
            <a:r>
              <a:rPr lang="ar-AE" dirty="0"/>
              <a:t>ن ╝ ╗ </a:t>
            </a:r>
            <a:r>
              <a:rPr lang="he-IL" dirty="0"/>
              <a:t>א ◙ 、 ☜ ☞ </a:t>
            </a:r>
            <a:r>
              <a:rPr lang="en-US" dirty="0"/>
              <a:t>ʎ ▿ </a:t>
            </a:r>
            <a:r>
              <a:rPr lang="ta-IN" dirty="0" smtClean="0"/>
              <a:t>இ</a:t>
            </a:r>
            <a:r>
              <a:rPr lang="ar-AE" dirty="0"/>
              <a:t>◄ ╔ ╦ ╟ ╩ ﻸ </a:t>
            </a:r>
            <a:r>
              <a:rPr lang="ja-JP" altLang="en-US" dirty="0"/>
              <a:t>の ║ </a:t>
            </a:r>
            <a:r>
              <a:rPr lang="ar-AE" dirty="0"/>
              <a:t>ن ╝ ╗ </a:t>
            </a:r>
            <a:r>
              <a:rPr lang="he-IL" dirty="0"/>
              <a:t>א ◙ 、 ☜ ☞ </a:t>
            </a:r>
            <a:r>
              <a:rPr lang="en-US" dirty="0"/>
              <a:t>ʎ ▿ </a:t>
            </a:r>
            <a:r>
              <a:rPr lang="ta-IN" dirty="0" smtClean="0"/>
              <a:t>இ</a:t>
            </a:r>
            <a:r>
              <a:rPr lang="ar-AE" dirty="0"/>
              <a:t>◄ ╔ ╦ ╟ ╩ ﻸ </a:t>
            </a:r>
            <a:r>
              <a:rPr lang="ja-JP" altLang="en-US" dirty="0"/>
              <a:t>の ║ </a:t>
            </a:r>
            <a:r>
              <a:rPr lang="ar-AE" dirty="0"/>
              <a:t>ن ╝ ╗ </a:t>
            </a:r>
            <a:r>
              <a:rPr lang="he-IL" dirty="0"/>
              <a:t>א ◙ 、 ☜ ☞ </a:t>
            </a:r>
            <a:r>
              <a:rPr lang="en-US" dirty="0"/>
              <a:t>ʎ ▿ </a:t>
            </a:r>
            <a:r>
              <a:rPr lang="ta-IN" dirty="0" smtClean="0"/>
              <a:t>இ</a:t>
            </a:r>
            <a:r>
              <a:rPr lang="ar-AE" dirty="0"/>
              <a:t>◄ ╔ ╦ ╟ ╩ ﻸ </a:t>
            </a:r>
            <a:r>
              <a:rPr lang="ja-JP" altLang="en-US" dirty="0"/>
              <a:t>の ║ </a:t>
            </a:r>
            <a:r>
              <a:rPr lang="ar-AE" dirty="0"/>
              <a:t>ن ╝ ╗ </a:t>
            </a:r>
            <a:r>
              <a:rPr lang="he-IL" dirty="0"/>
              <a:t>א ◙ 、 ☜ ☞ </a:t>
            </a:r>
            <a:r>
              <a:rPr lang="en-US" dirty="0"/>
              <a:t>ʎ ▿ </a:t>
            </a:r>
            <a:r>
              <a:rPr lang="ta-IN" dirty="0" smtClean="0"/>
              <a:t>இ</a:t>
            </a:r>
            <a:r>
              <a:rPr lang="ar-AE" dirty="0"/>
              <a:t>◄ ╔ ╦ ╟ ╩ ﻸ </a:t>
            </a:r>
            <a:r>
              <a:rPr lang="ja-JP" altLang="en-US" dirty="0"/>
              <a:t>の ║ </a:t>
            </a:r>
            <a:r>
              <a:rPr lang="ar-AE" dirty="0"/>
              <a:t>ن ╝ ╗ </a:t>
            </a:r>
            <a:r>
              <a:rPr lang="he-IL" dirty="0"/>
              <a:t>א ◙ 、 ☜ ☞ </a:t>
            </a:r>
            <a:r>
              <a:rPr lang="en-US" dirty="0"/>
              <a:t>ʎ ▿ </a:t>
            </a:r>
            <a:r>
              <a:rPr lang="ta-IN" dirty="0" smtClean="0"/>
              <a:t>இ</a:t>
            </a:r>
            <a:r>
              <a:rPr lang="ar-AE" dirty="0"/>
              <a:t>◄ ╔ ╦ ╟ ╩ ﻸ </a:t>
            </a:r>
            <a:r>
              <a:rPr lang="ja-JP" altLang="en-US" dirty="0"/>
              <a:t>の ║ </a:t>
            </a:r>
            <a:r>
              <a:rPr lang="ar-AE" dirty="0"/>
              <a:t>ن ╝ ╗ </a:t>
            </a:r>
            <a:r>
              <a:rPr lang="he-IL" dirty="0"/>
              <a:t>א ◙ 、 ☜ ☞ </a:t>
            </a:r>
            <a:r>
              <a:rPr lang="en-US" dirty="0"/>
              <a:t>ʎ ▿ </a:t>
            </a:r>
            <a:r>
              <a:rPr lang="ta-IN" dirty="0" smtClean="0"/>
              <a:t>இ</a:t>
            </a:r>
            <a:r>
              <a:rPr lang="ar-AE" dirty="0"/>
              <a:t>◄ ╔ ╦ ╟ ╩ ﻸ </a:t>
            </a:r>
            <a:r>
              <a:rPr lang="ja-JP" altLang="en-US" dirty="0"/>
              <a:t>の ║ </a:t>
            </a:r>
            <a:r>
              <a:rPr lang="ar-AE" dirty="0"/>
              <a:t>ن ╝ ╗ </a:t>
            </a:r>
            <a:r>
              <a:rPr lang="he-IL" dirty="0"/>
              <a:t>א ◙ 、 ☜ ☞ </a:t>
            </a:r>
            <a:r>
              <a:rPr lang="en-US" dirty="0"/>
              <a:t>ʎ ▿ </a:t>
            </a:r>
            <a:r>
              <a:rPr lang="ta-IN" dirty="0" smtClean="0"/>
              <a:t>இ</a:t>
            </a:r>
            <a:r>
              <a:rPr lang="ar-AE" dirty="0"/>
              <a:t>◄ ╔ ╦ ╟ ╩ ﻸ </a:t>
            </a:r>
            <a:r>
              <a:rPr lang="ja-JP" altLang="en-US" dirty="0"/>
              <a:t>の ║ </a:t>
            </a:r>
            <a:r>
              <a:rPr lang="ar-AE" dirty="0"/>
              <a:t>ن ╝ ╗ </a:t>
            </a:r>
            <a:r>
              <a:rPr lang="he-IL" dirty="0"/>
              <a:t>א ◙ 、 ☜ ☞ </a:t>
            </a:r>
            <a:r>
              <a:rPr lang="en-US" dirty="0"/>
              <a:t>ʎ ▿ </a:t>
            </a:r>
            <a:r>
              <a:rPr lang="ta-IN" dirty="0" smtClean="0"/>
              <a:t>இ</a:t>
            </a:r>
            <a:r>
              <a:rPr lang="ar-AE" dirty="0"/>
              <a:t>◄ ╔ ╦ ╟ ╩ ﻸ </a:t>
            </a:r>
            <a:r>
              <a:rPr lang="ja-JP" altLang="en-US" dirty="0"/>
              <a:t>の ║ </a:t>
            </a:r>
            <a:r>
              <a:rPr lang="ar-AE" dirty="0"/>
              <a:t>ن ╝ ╗ </a:t>
            </a:r>
            <a:r>
              <a:rPr lang="he-IL" dirty="0"/>
              <a:t>א ◙ 、 ☜ ☞ </a:t>
            </a:r>
            <a:r>
              <a:rPr lang="en-US" dirty="0"/>
              <a:t>ʎ ▿ </a:t>
            </a:r>
            <a:r>
              <a:rPr lang="ta-IN" dirty="0" smtClean="0"/>
              <a:t>இ</a:t>
            </a:r>
            <a:r>
              <a:rPr lang="ar-AE" dirty="0"/>
              <a:t>◄ ╔ ╦ ╟ ╩ ﻸ </a:t>
            </a:r>
            <a:r>
              <a:rPr lang="ja-JP" altLang="en-US" dirty="0"/>
              <a:t>の ║ </a:t>
            </a:r>
            <a:r>
              <a:rPr lang="ar-AE" dirty="0"/>
              <a:t>ن ╝ ╗ </a:t>
            </a:r>
            <a:r>
              <a:rPr lang="he-IL" dirty="0"/>
              <a:t>א ◙ 、 ☜ ☞ </a:t>
            </a:r>
            <a:r>
              <a:rPr lang="en-US" dirty="0"/>
              <a:t>ʎ ▿ </a:t>
            </a:r>
            <a:r>
              <a:rPr lang="ta-IN" dirty="0" smtClean="0"/>
              <a:t>இ</a:t>
            </a:r>
            <a:r>
              <a:rPr lang="ar-AE" dirty="0"/>
              <a:t>◄ ╔ ╦ ╟ ╩ ﻸ </a:t>
            </a:r>
            <a:r>
              <a:rPr lang="ja-JP" altLang="en-US" dirty="0"/>
              <a:t>の ║ </a:t>
            </a:r>
            <a:r>
              <a:rPr lang="ar-AE" dirty="0"/>
              <a:t>ن ╝ ╗ </a:t>
            </a:r>
            <a:r>
              <a:rPr lang="he-IL" dirty="0"/>
              <a:t>א ◙ 、 ☜ ☞ </a:t>
            </a:r>
            <a:r>
              <a:rPr lang="en-US" dirty="0"/>
              <a:t>ʎ ▿ </a:t>
            </a:r>
            <a:r>
              <a:rPr lang="ta-IN" dirty="0" smtClean="0"/>
              <a:t>இ</a:t>
            </a:r>
            <a:r>
              <a:rPr lang="ar-AE" dirty="0"/>
              <a:t> ◄ ╔ ╦ ╟ ╩ ﻸ </a:t>
            </a:r>
            <a:r>
              <a:rPr lang="ja-JP" altLang="en-US" dirty="0"/>
              <a:t>の ║ </a:t>
            </a:r>
            <a:r>
              <a:rPr lang="ar-AE" dirty="0"/>
              <a:t>╝ ╗ </a:t>
            </a:r>
            <a:r>
              <a:rPr lang="he-IL" dirty="0"/>
              <a:t>א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270316" y="1910655"/>
            <a:ext cx="40917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u="sng" dirty="0" smtClean="0"/>
              <a:t>Перевод: </a:t>
            </a:r>
          </a:p>
          <a:p>
            <a:pPr algn="just"/>
            <a:r>
              <a:rPr lang="ru-RU" dirty="0" smtClean="0"/>
              <a:t>Если вы читаете это, значит мы наконец-то нашли следы существования жизни во Вселенной! Мы древняя раса </a:t>
            </a:r>
            <a:r>
              <a:rPr lang="ru-RU" dirty="0"/>
              <a:t>с планеты </a:t>
            </a:r>
            <a:r>
              <a:rPr lang="ru-RU" dirty="0" err="1" smtClean="0"/>
              <a:t>Раксакорикофаллапаториус</a:t>
            </a:r>
            <a:r>
              <a:rPr lang="ru-RU" dirty="0" smtClean="0"/>
              <a:t>! Мы славимся своими прекрасными пейзажами и развитыми технологиями! Обязательно посетите нас. Если вдруг вы не можете, сообщите нам свой адрес, чтобы мы могли прилететь к вам и поделиться с вами своими знаниями! С надеждой, </a:t>
            </a:r>
            <a:r>
              <a:rPr lang="ru-RU" dirty="0" err="1" smtClean="0"/>
              <a:t>раксакорикофаллапаториане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189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10" grpId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Задача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В попытках установить связь с неизвестными инопланетянами, чтобы выйти на новый технологический уровень и изучить Вселенную, нам необходимо выяснить свой адрес во Вселенной и передать им его в понятной (графической) форме (на случай, если у них не получится расшифровать наше послание). </a:t>
            </a: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Также, нам необходимо изучить своё место во Вселенной, чтобы оставить уточняющие данные (кто знает, сколько похожих галактик и планет они пролетят)</a:t>
            </a:r>
          </a:p>
        </p:txBody>
      </p:sp>
    </p:spTree>
    <p:extLst>
      <p:ext uri="{BB962C8B-B14F-4D97-AF65-F5344CB8AC3E}">
        <p14:creationId xmlns:p14="http://schemas.microsoft.com/office/powerpoint/2010/main" val="150224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Средства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1359" y="1434640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Источники информации</a:t>
            </a:r>
          </a:p>
          <a:p>
            <a:pPr lvl="1"/>
            <a:r>
              <a:rPr lang="ru-RU" dirty="0" smtClean="0">
                <a:solidFill>
                  <a:schemeClr val="bg1"/>
                </a:solidFill>
              </a:rPr>
              <a:t>Атлас</a:t>
            </a:r>
          </a:p>
          <a:p>
            <a:pPr lvl="1"/>
            <a:r>
              <a:rPr lang="ru-RU" dirty="0" smtClean="0">
                <a:solidFill>
                  <a:schemeClr val="bg1"/>
                </a:solidFill>
              </a:rPr>
              <a:t>Учебник</a:t>
            </a:r>
          </a:p>
          <a:p>
            <a:pPr lvl="1"/>
            <a:r>
              <a:rPr lang="ru-RU" dirty="0" smtClean="0">
                <a:solidFill>
                  <a:schemeClr val="bg1"/>
                </a:solidFill>
              </a:rPr>
              <a:t>Дополнительные источники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(интернет, справочники и т.д.)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Оформление:</a:t>
            </a:r>
          </a:p>
          <a:p>
            <a:pPr lvl="1"/>
            <a:r>
              <a:rPr lang="ru-RU" dirty="0" smtClean="0">
                <a:solidFill>
                  <a:schemeClr val="bg1"/>
                </a:solidFill>
              </a:rPr>
              <a:t>Лист А3 (лучше – ватман)</a:t>
            </a:r>
          </a:p>
          <a:p>
            <a:pPr lvl="1"/>
            <a:r>
              <a:rPr lang="ru-RU" dirty="0" smtClean="0">
                <a:solidFill>
                  <a:schemeClr val="bg1"/>
                </a:solidFill>
              </a:rPr>
              <a:t>Краски</a:t>
            </a:r>
          </a:p>
          <a:p>
            <a:pPr lvl="1"/>
            <a:r>
              <a:rPr lang="ru-RU" dirty="0" smtClean="0">
                <a:solidFill>
                  <a:schemeClr val="bg1"/>
                </a:solidFill>
              </a:rPr>
              <a:t>Бумага </a:t>
            </a:r>
          </a:p>
          <a:p>
            <a:pPr lvl="1"/>
            <a:r>
              <a:rPr lang="ru-RU" dirty="0" smtClean="0">
                <a:solidFill>
                  <a:schemeClr val="bg1"/>
                </a:solidFill>
              </a:rPr>
              <a:t>Клей</a:t>
            </a:r>
          </a:p>
          <a:p>
            <a:pPr lvl="1"/>
            <a:r>
              <a:rPr lang="ru-RU" dirty="0" smtClean="0">
                <a:solidFill>
                  <a:schemeClr val="bg1"/>
                </a:solidFill>
              </a:rPr>
              <a:t>Ножницы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4167" l="0" r="100000">
                        <a14:foregroundMark x1="98854" y1="4306" x2="97240" y2="28056"/>
                        <a14:backgroundMark x1="1615" y1="2569" x2="833" y2="18681"/>
                        <a14:backgroundMark x1="573" y1="31736" x2="0" y2="51250"/>
                        <a14:backgroundMark x1="313" y1="54722" x2="156" y2="64444"/>
                        <a14:backgroundMark x1="313" y1="52222" x2="104" y2="72361"/>
                        <a14:backgroundMark x1="23594" y1="833" x2="72292" y2="1181"/>
                        <a14:backgroundMark x1="81823" y1="2778" x2="98281" y2="1389"/>
                        <a14:backgroundMark x1="99271" y1="74583" x2="99948" y2="17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2882" y="536027"/>
            <a:ext cx="3221231" cy="24159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11" b="9527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5253" y="1743988"/>
            <a:ext cx="2603418" cy="19525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500" b="94688" l="0" r="100000">
                        <a14:backgroundMark x1="99097" y1="82500" x2="99444" y2="917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4408" y="3453894"/>
            <a:ext cx="1711906" cy="22825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750" b="100000" l="417" r="95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6436">
            <a:off x="5435295" y="3284166"/>
            <a:ext cx="2201119" cy="29348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73" b="100000" l="2500" r="99514">
                        <a14:foregroundMark x1="98056" y1="33385" x2="97639" y2="91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287541" y="3850670"/>
            <a:ext cx="2429075" cy="323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35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Процесс работы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521" y="1423929"/>
            <a:ext cx="5007654" cy="2410246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Ребята делятся на 4 группы: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Специалисты по галактике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Специалисты по системе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Специалисты по материкам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Специалисты по частям света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417719"/>
              </p:ext>
            </p:extLst>
          </p:nvPr>
        </p:nvGraphicFramePr>
        <p:xfrm>
          <a:off x="182879" y="3834175"/>
          <a:ext cx="11704324" cy="29260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926081">
                  <a:extLst>
                    <a:ext uri="{9D8B030D-6E8A-4147-A177-3AD203B41FA5}">
                      <a16:colId xmlns:a16="http://schemas.microsoft.com/office/drawing/2014/main" val="1996282265"/>
                    </a:ext>
                  </a:extLst>
                </a:gridCol>
                <a:gridCol w="2926081">
                  <a:extLst>
                    <a:ext uri="{9D8B030D-6E8A-4147-A177-3AD203B41FA5}">
                      <a16:colId xmlns:a16="http://schemas.microsoft.com/office/drawing/2014/main" val="91609354"/>
                    </a:ext>
                  </a:extLst>
                </a:gridCol>
                <a:gridCol w="3026980">
                  <a:extLst>
                    <a:ext uri="{9D8B030D-6E8A-4147-A177-3AD203B41FA5}">
                      <a16:colId xmlns:a16="http://schemas.microsoft.com/office/drawing/2014/main" val="607330001"/>
                    </a:ext>
                  </a:extLst>
                </a:gridCol>
                <a:gridCol w="2825182">
                  <a:extLst>
                    <a:ext uri="{9D8B030D-6E8A-4147-A177-3AD203B41FA5}">
                      <a16:colId xmlns:a16="http://schemas.microsoft.com/office/drawing/2014/main" val="398277780"/>
                    </a:ext>
                  </a:extLst>
                </a:gridCol>
              </a:tblGrid>
              <a:tr h="321151">
                <a:tc>
                  <a:txBody>
                    <a:bodyPr/>
                    <a:lstStyle/>
                    <a:p>
                      <a:r>
                        <a:rPr lang="ru-RU" dirty="0" smtClean="0"/>
                        <a:t>Специалисты по галактике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Специалисты по системе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Специалисты по материкам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Специалисты по частям света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50770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Название галактики в которой мы живем. Откуда</a:t>
                      </a:r>
                      <a:r>
                        <a:rPr lang="ru-RU" sz="1600" baseline="0" dirty="0" smtClean="0"/>
                        <a:t> это название взялось, что оно означает. Из чего состоят галактики. Краткая запись полученных фактов.</a:t>
                      </a:r>
                    </a:p>
                    <a:p>
                      <a:pPr algn="just"/>
                      <a:r>
                        <a:rPr lang="ru-RU" sz="1600" baseline="0" dirty="0" smtClean="0"/>
                        <a:t>Оформление работы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Название системы и ее состав, какие группы планет существуют,</a:t>
                      </a:r>
                      <a:r>
                        <a:rPr lang="ru-RU" sz="1600" baseline="0" dirty="0" smtClean="0"/>
                        <a:t> какие планеты туда входят. Основные сведения о планете Земля. </a:t>
                      </a:r>
                    </a:p>
                    <a:p>
                      <a:pPr algn="just"/>
                      <a:r>
                        <a:rPr lang="ru-RU" sz="1600" baseline="0" dirty="0" smtClean="0"/>
                        <a:t>Краткая запись полученных фактов и передача их  «галактикам»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Количество</a:t>
                      </a:r>
                      <a:r>
                        <a:rPr lang="ru-RU" sz="1600" baseline="0" dirty="0" smtClean="0"/>
                        <a:t> материков на планете Земля, их названия. На каком материке мы живем. Почему он получил такое название. Основные сведения о материке. Краткая запись полученных фактов и оформление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Количество частей</a:t>
                      </a:r>
                      <a:r>
                        <a:rPr lang="ru-RU" sz="1600" baseline="0" dirty="0" smtClean="0"/>
                        <a:t> света на планете Земля, чем они отличаются от материков. В какой части света мы живем. Почему оно получило такое название. Наша страна, город и т.д. Краткая запись полученных фактов и передача их «материкам»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7853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174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Результат работы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96443" y="2735222"/>
            <a:ext cx="32476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i="1" dirty="0" smtClean="0">
                <a:solidFill>
                  <a:schemeClr val="bg1"/>
                </a:solidFill>
              </a:rPr>
              <a:t>Полученные основные данные. Их можно разместить либо на обратной стороне, либо, сделав «кармашки» на лицевой.  </a:t>
            </a:r>
            <a:endParaRPr lang="ru-RU" sz="2000" i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80321" y="3153633"/>
            <a:ext cx="529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+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696" l="0" r="100000">
                        <a14:foregroundMark x1="10104" y1="45740" x2="47760" y2="83170"/>
                        <a14:foregroundMark x1="19323" y1="68156" x2="56354" y2="47207"/>
                        <a14:foregroundMark x1="55469" y1="56145" x2="38542" y2="65573"/>
                        <a14:foregroundMark x1="74219" y1="55517" x2="65938" y2="49022"/>
                        <a14:foregroundMark x1="93490" y1="65922" x2="82969" y2="46997"/>
                        <a14:foregroundMark x1="61094" y1="17179" x2="48125" y2="15782"/>
                        <a14:foregroundMark x1="64688" y1="95531" x2="56875" y2="95321"/>
                        <a14:backgroundMark x1="41771" y1="1327" x2="34219" y2="0"/>
                        <a14:backgroundMark x1="40365" y1="2095" x2="37083" y2="1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690688"/>
            <a:ext cx="6350876" cy="47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58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Защита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i="1" dirty="0" smtClean="0">
                <a:solidFill>
                  <a:schemeClr val="bg1"/>
                </a:solidFill>
              </a:rPr>
              <a:t>Этот этап либо проводится в конце урока, либо «выносится» на следующий урок.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От каждой группы выделяется спикер, который представляет результаты работы ребятам из других групп. В конце приходим к общим выводам, относительно места Земли во Вселенной.</a:t>
            </a:r>
          </a:p>
          <a:p>
            <a:pPr marL="0" indent="0" algn="just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sz="2400" i="1" dirty="0" smtClean="0">
                <a:solidFill>
                  <a:schemeClr val="bg1"/>
                </a:solidFill>
              </a:rPr>
              <a:t>Дополнительные варианты:</a:t>
            </a:r>
          </a:p>
          <a:p>
            <a:pPr algn="just"/>
            <a:r>
              <a:rPr lang="ru-RU" sz="2400" i="1" dirty="0" smtClean="0">
                <a:solidFill>
                  <a:schemeClr val="bg1"/>
                </a:solidFill>
              </a:rPr>
              <a:t>Можно разделить обучающихся на большое число групп, сделать несколько проектов, сравнить.</a:t>
            </a:r>
          </a:p>
          <a:p>
            <a:pPr algn="just"/>
            <a:r>
              <a:rPr lang="ru-RU" sz="2400" i="1" dirty="0" smtClean="0">
                <a:solidFill>
                  <a:schemeClr val="bg1"/>
                </a:solidFill>
              </a:rPr>
              <a:t>Устроить выставку получившихся проектов.</a:t>
            </a:r>
          </a:p>
          <a:p>
            <a:pPr algn="just"/>
            <a:r>
              <a:rPr lang="ru-RU" sz="2400" i="1" dirty="0" smtClean="0">
                <a:solidFill>
                  <a:schemeClr val="bg1"/>
                </a:solidFill>
              </a:rPr>
              <a:t>Устроить конкурс между пятыми классами, дать заметку о проведении небольшой «межгалактической конференции».</a:t>
            </a:r>
            <a:endParaRPr lang="ru-RU" sz="2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32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496</Words>
  <Application>Microsoft Office PowerPoint</Application>
  <PresentationFormat>Широкоэкранный</PresentationFormat>
  <Paragraphs>60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游ゴシック</vt:lpstr>
      <vt:lpstr>Arial</vt:lpstr>
      <vt:lpstr>Calibri</vt:lpstr>
      <vt:lpstr>Calibri Light</vt:lpstr>
      <vt:lpstr>Latha</vt:lpstr>
      <vt:lpstr>Тема Office</vt:lpstr>
      <vt:lpstr>Презентация PowerPoint</vt:lpstr>
      <vt:lpstr>Цель, задачи и место в программе</vt:lpstr>
      <vt:lpstr>Цель, задачи и место в программе</vt:lpstr>
      <vt:lpstr>Постановка темы</vt:lpstr>
      <vt:lpstr>Задача</vt:lpstr>
      <vt:lpstr>Средства</vt:lpstr>
      <vt:lpstr>Процесс работы</vt:lpstr>
      <vt:lpstr>Результат работы</vt:lpstr>
      <vt:lpstr>Защита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Daria Krivenkova</dc:creator>
  <cp:lastModifiedBy>Daria Krivenkova</cp:lastModifiedBy>
  <cp:revision>34</cp:revision>
  <dcterms:created xsi:type="dcterms:W3CDTF">2020-10-29T07:53:41Z</dcterms:created>
  <dcterms:modified xsi:type="dcterms:W3CDTF">2020-10-30T12:40:12Z</dcterms:modified>
</cp:coreProperties>
</file>