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2" r:id="rId16"/>
    <p:sldId id="271" r:id="rId17"/>
    <p:sldId id="270" r:id="rId18"/>
    <p:sldId id="273" r:id="rId19"/>
    <p:sldId id="275" r:id="rId20"/>
    <p:sldId id="276" r:id="rId21"/>
    <p:sldId id="274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76" d="100"/>
          <a:sy n="76" d="100"/>
        </p:scale>
        <p:origin x="30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53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483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583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154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88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439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276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76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46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37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98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094C5-5A33-4470-AC4E-75359BDBBE7B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C0D15-4592-485D-99AC-AF1643DE9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88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0.xml"/><Relationship Id="rId18" Type="http://schemas.openxmlformats.org/officeDocument/2006/relationships/slide" Target="slide11.xml"/><Relationship Id="rId26" Type="http://schemas.openxmlformats.org/officeDocument/2006/relationships/slide" Target="slide27.xml"/><Relationship Id="rId3" Type="http://schemas.openxmlformats.org/officeDocument/2006/relationships/slide" Target="slide8.xml"/><Relationship Id="rId21" Type="http://schemas.openxmlformats.org/officeDocument/2006/relationships/slide" Target="slide26.xml"/><Relationship Id="rId7" Type="http://schemas.openxmlformats.org/officeDocument/2006/relationships/slide" Target="slide4.xml"/><Relationship Id="rId12" Type="http://schemas.openxmlformats.org/officeDocument/2006/relationships/slide" Target="slide5.xml"/><Relationship Id="rId17" Type="http://schemas.openxmlformats.org/officeDocument/2006/relationships/slide" Target="slide6.xml"/><Relationship Id="rId25" Type="http://schemas.openxmlformats.org/officeDocument/2006/relationships/slide" Target="slide22.xml"/><Relationship Id="rId2" Type="http://schemas.openxmlformats.org/officeDocument/2006/relationships/slide" Target="slide3.xml"/><Relationship Id="rId16" Type="http://schemas.openxmlformats.org/officeDocument/2006/relationships/slide" Target="slide2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24.xml"/><Relationship Id="rId24" Type="http://schemas.openxmlformats.org/officeDocument/2006/relationships/slide" Target="slide17.xml"/><Relationship Id="rId5" Type="http://schemas.openxmlformats.org/officeDocument/2006/relationships/slide" Target="slide18.xml"/><Relationship Id="rId15" Type="http://schemas.openxmlformats.org/officeDocument/2006/relationships/slide" Target="slide20.xml"/><Relationship Id="rId23" Type="http://schemas.openxmlformats.org/officeDocument/2006/relationships/slide" Target="slide12.xml"/><Relationship Id="rId10" Type="http://schemas.openxmlformats.org/officeDocument/2006/relationships/slide" Target="slide19.xml"/><Relationship Id="rId19" Type="http://schemas.openxmlformats.org/officeDocument/2006/relationships/slide" Target="slide16.xml"/><Relationship Id="rId4" Type="http://schemas.openxmlformats.org/officeDocument/2006/relationships/slide" Target="slide13.xml"/><Relationship Id="rId9" Type="http://schemas.openxmlformats.org/officeDocument/2006/relationships/slide" Target="slide14.xml"/><Relationship Id="rId14" Type="http://schemas.openxmlformats.org/officeDocument/2006/relationships/slide" Target="slide15.xml"/><Relationship Id="rId22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0306" y="1771903"/>
            <a:ext cx="9144000" cy="23876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– планета Солнечной Системы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586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Движение Земли – 300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0658015" cy="1800444"/>
          </a:xfrm>
        </p:spPr>
        <p:txBody>
          <a:bodyPr/>
          <a:lstStyle/>
          <a:p>
            <a:pPr marL="0" indent="0">
              <a:buNone/>
            </a:pPr>
            <a:r>
              <a:rPr lang="ru-RU" sz="3600" i="1" dirty="0" smtClean="0">
                <a:solidFill>
                  <a:schemeClr val="bg1"/>
                </a:solidFill>
              </a:rPr>
              <a:t>За какое время Земля совершает оборот вокруг Солнца? Что такое </a:t>
            </a:r>
            <a:r>
              <a:rPr lang="ru-RU" sz="3600" i="1" u="sng" dirty="0" smtClean="0">
                <a:solidFill>
                  <a:schemeClr val="bg1"/>
                </a:solidFill>
              </a:rPr>
              <a:t>високосный год </a:t>
            </a:r>
            <a:r>
              <a:rPr lang="ru-RU" sz="3600" i="1" dirty="0" smtClean="0">
                <a:solidFill>
                  <a:schemeClr val="bg1"/>
                </a:solidFill>
              </a:rPr>
              <a:t>и откуда он берется?</a:t>
            </a:r>
            <a:endParaRPr lang="ru-RU" sz="3600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1252" y="3399045"/>
            <a:ext cx="107925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365 дней + 6 часов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Високосный год – год в котором 366 дней, а не 365. Случается это раз в 4 года (6 ч.</a:t>
            </a:r>
            <a:r>
              <a:rPr lang="en-US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X 4 </a:t>
            </a:r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 24ч = </a:t>
            </a:r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 день</a:t>
            </a:r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3700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Движение Земли – 400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9478" y="1743695"/>
            <a:ext cx="110715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i="1" dirty="0" smtClean="0">
                <a:solidFill>
                  <a:schemeClr val="bg1"/>
                </a:solidFill>
              </a:rPr>
              <a:t>Назовите 4 важных даты, связанных с орбитальным движением Земли. 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20977" y="3219821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i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</a:t>
            </a:r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: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22 июня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22 декабря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23 сентября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21 марта</a:t>
            </a:r>
            <a:endParaRPr lang="ru-RU" sz="40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505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Движение Земли – 500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153519" cy="118243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4000" i="1" dirty="0" smtClean="0">
                <a:solidFill>
                  <a:schemeClr val="bg1"/>
                </a:solidFill>
              </a:rPr>
              <a:t>Назовите географические следствия осевого движения Земли.</a:t>
            </a:r>
            <a:endParaRPr lang="ru-RU" sz="4000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852" y="2900855"/>
            <a:ext cx="8497534" cy="365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0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Солнечный свет на Земле – 100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9478" y="1743695"/>
            <a:ext cx="110715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i="1" dirty="0" smtClean="0">
                <a:solidFill>
                  <a:schemeClr val="bg1"/>
                </a:solidFill>
              </a:rPr>
              <a:t>Назовите самые главные «линии» на нашей планете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6526" y="3067134"/>
            <a:ext cx="86484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Северный и Южный полярный круг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Северный и Южный тропик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Экватор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4054" y1="9329" x2="57658" y2="29350"/>
                        <a14:foregroundMark x1="66036" y1="8176" x2="63063" y2="11845"/>
                        <a14:foregroundMark x1="51802" y1="47170" x2="46667" y2="51782"/>
                        <a14:foregroundMark x1="40721" y1="64780" x2="47117" y2="72432"/>
                        <a14:foregroundMark x1="31261" y1="82704" x2="43514" y2="879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854" y="2934834"/>
            <a:ext cx="3637557" cy="312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Солнечный свет на Земле – 200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9478" y="1743695"/>
            <a:ext cx="110715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i="1" dirty="0" smtClean="0">
                <a:solidFill>
                  <a:schemeClr val="bg1"/>
                </a:solidFill>
              </a:rPr>
              <a:t>Где Солнце находится в зените лишь раз в год, а где – два раза?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1252" y="3399045"/>
            <a:ext cx="107925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 экваторе – 2 раза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 тропиках – по 1 разу в год</a:t>
            </a:r>
          </a:p>
        </p:txBody>
      </p:sp>
    </p:spTree>
    <p:extLst>
      <p:ext uri="{BB962C8B-B14F-4D97-AF65-F5344CB8AC3E}">
        <p14:creationId xmlns:p14="http://schemas.microsoft.com/office/powerpoint/2010/main" val="389416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Солнечный свет на Земле – 300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9478" y="1743695"/>
            <a:ext cx="110715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i="1" dirty="0" smtClean="0">
                <a:solidFill>
                  <a:schemeClr val="bg1"/>
                </a:solidFill>
              </a:rPr>
              <a:t>В каком полушарии Солнце будет находится 22 декабря и 22 июня? Как называются эти дни?  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71781" y="3044227"/>
            <a:ext cx="86484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22 июня – Северное полушарие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22 декабря – Южное полушарие</a:t>
            </a:r>
          </a:p>
          <a:p>
            <a:pPr algn="ctr"/>
            <a:endParaRPr lang="ru-RU" sz="40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Дни зимнего и летнего солнцестояния</a:t>
            </a:r>
          </a:p>
        </p:txBody>
      </p:sp>
    </p:spTree>
    <p:extLst>
      <p:ext uri="{BB962C8B-B14F-4D97-AF65-F5344CB8AC3E}">
        <p14:creationId xmlns:p14="http://schemas.microsoft.com/office/powerpoint/2010/main" val="378677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Солнечный свет на Земле – 400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9478" y="1743695"/>
            <a:ext cx="110715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i="1" dirty="0" smtClean="0">
                <a:solidFill>
                  <a:schemeClr val="bg1"/>
                </a:solidFill>
              </a:rPr>
              <a:t>Что такое полярная ночь и полярный день? Когда и где мы можем наблюдать эти явления?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1252" y="3436882"/>
            <a:ext cx="107925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Полярная ночь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Северный полюс – с 23 сентября по 21 марта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Южный полюс – с 21 марта по 23 сентября </a:t>
            </a:r>
          </a:p>
          <a:p>
            <a:pPr algn="ctr"/>
            <a:r>
              <a:rPr lang="ru-RU" sz="40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Полярный день</a:t>
            </a:r>
          </a:p>
        </p:txBody>
      </p:sp>
      <p:sp>
        <p:nvSpPr>
          <p:cNvPr id="15" name="Выгнутая вправо стрелка 14"/>
          <p:cNvSpPr/>
          <p:nvPr/>
        </p:nvSpPr>
        <p:spPr>
          <a:xfrm rot="914036">
            <a:off x="11160146" y="5023235"/>
            <a:ext cx="387306" cy="66845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право стрелка 18"/>
          <p:cNvSpPr/>
          <p:nvPr/>
        </p:nvSpPr>
        <p:spPr>
          <a:xfrm rot="10800000">
            <a:off x="298669" y="4916029"/>
            <a:ext cx="390809" cy="75955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62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Солнечный свет на Земле – 500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277" y="1690688"/>
            <a:ext cx="9392701" cy="40498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22428" y="3209859"/>
            <a:ext cx="2118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Летнее </a:t>
            </a:r>
            <a:r>
              <a:rPr lang="ru-RU" sz="1400" dirty="0" err="1" smtClean="0"/>
              <a:t>солнцесостояние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80723" y="4379274"/>
            <a:ext cx="21605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Зимнее </a:t>
            </a:r>
            <a:r>
              <a:rPr lang="ru-RU" sz="1400" dirty="0" err="1"/>
              <a:t>солнцесостояние</a:t>
            </a:r>
            <a:r>
              <a:rPr lang="ru-RU" sz="1400" dirty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22428" y="3794566"/>
            <a:ext cx="20374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Осеннее равноденствие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34904" y="5036807"/>
            <a:ext cx="21064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Весеннее равноденствие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810314" y="5036806"/>
            <a:ext cx="7945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Экватор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01534" y="3794566"/>
            <a:ext cx="7945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Экватор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578655" y="4379273"/>
            <a:ext cx="15279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Северный тропик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559970" y="3209858"/>
            <a:ext cx="13516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Южный тропик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9574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Материки и части света – 100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3813" y="1545646"/>
            <a:ext cx="10869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Совпадает ли количество материков с количеством частей света? Какого их количество?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176" y="2871209"/>
            <a:ext cx="7388844" cy="29422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96641" y="5875605"/>
            <a:ext cx="1769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=6</a:t>
            </a:r>
            <a:endParaRPr lang="ru-RU" sz="36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62498" y="5813433"/>
            <a:ext cx="1769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=6</a:t>
            </a:r>
            <a:endParaRPr lang="ru-RU" sz="36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53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Материки и части света – </a:t>
            </a:r>
            <a:r>
              <a:rPr lang="ru-RU" b="1" i="1" u="sng" dirty="0" smtClean="0">
                <a:solidFill>
                  <a:schemeClr val="bg1"/>
                </a:solidFill>
              </a:rPr>
              <a:t>200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3813" y="1545646"/>
            <a:ext cx="108690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Два материка, а часть света – одна?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407" y="2871209"/>
            <a:ext cx="2924605" cy="35850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47710" y="2318904"/>
            <a:ext cx="2507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Америка</a:t>
            </a:r>
            <a:endParaRPr lang="ru-RU" sz="36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64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059970"/>
              </p:ext>
            </p:extLst>
          </p:nvPr>
        </p:nvGraphicFramePr>
        <p:xfrm>
          <a:off x="687378" y="586477"/>
          <a:ext cx="10474605" cy="5696405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2094921">
                  <a:extLst>
                    <a:ext uri="{9D8B030D-6E8A-4147-A177-3AD203B41FA5}">
                      <a16:colId xmlns:a16="http://schemas.microsoft.com/office/drawing/2014/main" val="3974018814"/>
                    </a:ext>
                  </a:extLst>
                </a:gridCol>
                <a:gridCol w="2094921">
                  <a:extLst>
                    <a:ext uri="{9D8B030D-6E8A-4147-A177-3AD203B41FA5}">
                      <a16:colId xmlns:a16="http://schemas.microsoft.com/office/drawing/2014/main" val="3982058100"/>
                    </a:ext>
                  </a:extLst>
                </a:gridCol>
                <a:gridCol w="2198344">
                  <a:extLst>
                    <a:ext uri="{9D8B030D-6E8A-4147-A177-3AD203B41FA5}">
                      <a16:colId xmlns:a16="http://schemas.microsoft.com/office/drawing/2014/main" val="1636493540"/>
                    </a:ext>
                  </a:extLst>
                </a:gridCol>
                <a:gridCol w="1991498">
                  <a:extLst>
                    <a:ext uri="{9D8B030D-6E8A-4147-A177-3AD203B41FA5}">
                      <a16:colId xmlns:a16="http://schemas.microsoft.com/office/drawing/2014/main" val="2405383493"/>
                    </a:ext>
                  </a:extLst>
                </a:gridCol>
                <a:gridCol w="2094921">
                  <a:extLst>
                    <a:ext uri="{9D8B030D-6E8A-4147-A177-3AD203B41FA5}">
                      <a16:colId xmlns:a16="http://schemas.microsoft.com/office/drawing/2014/main" val="1207261299"/>
                    </a:ext>
                  </a:extLst>
                </a:gridCol>
              </a:tblGrid>
              <a:tr h="152925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Земля во Вселенной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Движение</a:t>
                      </a:r>
                      <a:r>
                        <a:rPr lang="ru-RU" sz="3200" baseline="0" dirty="0" smtClean="0"/>
                        <a:t> Земли</a:t>
                      </a:r>
                      <a:r>
                        <a:rPr lang="ru-RU" sz="3200" dirty="0" smtClean="0"/>
                        <a:t> 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Солнечный свет на Земле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i="0" dirty="0" smtClean="0"/>
                        <a:t>Материки</a:t>
                      </a:r>
                      <a:r>
                        <a:rPr lang="ru-RU" sz="3200" i="0" baseline="0" dirty="0" smtClean="0"/>
                        <a:t> и части света</a:t>
                      </a:r>
                      <a:endParaRPr lang="ru-RU" sz="32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НГО</a:t>
                      </a:r>
                      <a:br>
                        <a:rPr lang="ru-RU" sz="3200" dirty="0" smtClean="0"/>
                      </a:br>
                      <a:r>
                        <a:rPr lang="ru-RU" sz="2000" i="1" dirty="0" smtClean="0"/>
                        <a:t>(Неопознанный</a:t>
                      </a:r>
                      <a:r>
                        <a:rPr lang="ru-RU" sz="2000" i="1" baseline="0" dirty="0" smtClean="0"/>
                        <a:t> географический объект)</a:t>
                      </a:r>
                      <a:endParaRPr lang="ru-RU" sz="2000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591654"/>
                  </a:ext>
                </a:extLst>
              </a:tr>
              <a:tr h="828385"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" action="ppaction://hlinksldjump"/>
                        </a:rPr>
                        <a:t>100</a:t>
                      </a:r>
                      <a:endParaRPr lang="ru-RU" sz="3600" b="1" i="0" u="non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3" action="ppaction://hlinksldjump"/>
                        </a:rPr>
                        <a:t>100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4" action="ppaction://hlinksldjump"/>
                        </a:rPr>
                        <a:t>100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5" action="ppaction://hlinksldjump"/>
                        </a:rPr>
                        <a:t>100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6" action="ppaction://hlinksldjump"/>
                        </a:rPr>
                        <a:t>100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3965452"/>
                  </a:ext>
                </a:extLst>
              </a:tr>
              <a:tr h="828385"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7" action="ppaction://hlinksldjump"/>
                        </a:rPr>
                        <a:t>200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8" action="ppaction://hlinksldjump"/>
                        </a:rPr>
                        <a:t>200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9" action="ppaction://hlinksldjump"/>
                        </a:rPr>
                        <a:t>200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0" action="ppaction://hlinksldjump"/>
                        </a:rPr>
                        <a:t>200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1" action="ppaction://hlinksldjump"/>
                        </a:rPr>
                        <a:t>200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484525"/>
                  </a:ext>
                </a:extLst>
              </a:tr>
              <a:tr h="828385"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2" action="ppaction://hlinksldjump"/>
                        </a:rPr>
                        <a:t>300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3" action="ppaction://hlinksldjump"/>
                        </a:rPr>
                        <a:t>300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4" action="ppaction://hlinksldjump"/>
                        </a:rPr>
                        <a:t>300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5" action="ppaction://hlinksldjump"/>
                        </a:rPr>
                        <a:t>300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6" action="ppaction://hlinksldjump"/>
                        </a:rPr>
                        <a:t>300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9413097"/>
                  </a:ext>
                </a:extLst>
              </a:tr>
              <a:tr h="828385"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7" action="ppaction://hlinksldjump"/>
                        </a:rPr>
                        <a:t>400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8" action="ppaction://hlinksldjump"/>
                        </a:rPr>
                        <a:t>400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9" action="ppaction://hlinksldjump"/>
                        </a:rPr>
                        <a:t>400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0" action="ppaction://hlinksldjump"/>
                        </a:rPr>
                        <a:t>400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1" action="ppaction://hlinksldjump"/>
                        </a:rPr>
                        <a:t>400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5671861"/>
                  </a:ext>
                </a:extLst>
              </a:tr>
              <a:tr h="828385"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2" action="ppaction://hlinksldjump"/>
                        </a:rPr>
                        <a:t>500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3" action="ppaction://hlinksldjump"/>
                        </a:rPr>
                        <a:t>500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4" action="ppaction://hlinksldjump"/>
                        </a:rPr>
                        <a:t>500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5" action="ppaction://hlinksldjump"/>
                        </a:rPr>
                        <a:t>500</a:t>
                      </a:r>
                      <a:endParaRPr lang="ru-RU" sz="36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6" action="ppaction://hlinksldjump"/>
                        </a:rPr>
                        <a:t>500</a:t>
                      </a:r>
                      <a:endParaRPr lang="ru-RU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1213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233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Материки и части света – </a:t>
            </a:r>
            <a:r>
              <a:rPr lang="ru-RU" b="1" i="1" u="sng" dirty="0" smtClean="0">
                <a:solidFill>
                  <a:schemeClr val="bg1"/>
                </a:solidFill>
              </a:rPr>
              <a:t>300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0898" y="1473001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i="1" dirty="0">
                <a:solidFill>
                  <a:schemeClr val="bg1"/>
                </a:solidFill>
              </a:rPr>
              <a:t>Это чудо-материк,</a:t>
            </a:r>
            <a:br>
              <a:rPr lang="ru-RU" sz="3200" i="1" dirty="0">
                <a:solidFill>
                  <a:schemeClr val="bg1"/>
                </a:solidFill>
              </a:rPr>
            </a:br>
            <a:r>
              <a:rPr lang="ru-RU" sz="3200" i="1" dirty="0">
                <a:solidFill>
                  <a:schemeClr val="bg1"/>
                </a:solidFill>
              </a:rPr>
              <a:t>Он красив и невелик.</a:t>
            </a:r>
            <a:br>
              <a:rPr lang="ru-RU" sz="3200" i="1" dirty="0">
                <a:solidFill>
                  <a:schemeClr val="bg1"/>
                </a:solidFill>
              </a:rPr>
            </a:br>
            <a:r>
              <a:rPr lang="ru-RU" sz="3200" i="1" dirty="0">
                <a:solidFill>
                  <a:schemeClr val="bg1"/>
                </a:solidFill>
              </a:rPr>
              <a:t>И на нём всего одна</a:t>
            </a:r>
            <a:br>
              <a:rPr lang="ru-RU" sz="3200" i="1" dirty="0">
                <a:solidFill>
                  <a:schemeClr val="bg1"/>
                </a:solidFill>
              </a:rPr>
            </a:br>
            <a:r>
              <a:rPr lang="ru-RU" sz="3200" i="1" dirty="0">
                <a:solidFill>
                  <a:schemeClr val="bg1"/>
                </a:solidFill>
              </a:rPr>
              <a:t>Живописная </a:t>
            </a:r>
            <a:r>
              <a:rPr lang="ru-RU" sz="3200" i="1" dirty="0" smtClean="0">
                <a:solidFill>
                  <a:schemeClr val="bg1"/>
                </a:solidFill>
              </a:rPr>
              <a:t>страна.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198" y="1473001"/>
            <a:ext cx="4647674" cy="430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33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Материки и части света – </a:t>
            </a:r>
            <a:r>
              <a:rPr lang="ru-RU" b="1" i="1" u="sng" dirty="0" smtClean="0">
                <a:solidFill>
                  <a:schemeClr val="bg1"/>
                </a:solidFill>
              </a:rPr>
              <a:t>400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201" y="1441740"/>
            <a:ext cx="10869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На каком материке можно найти сразу две части света? Что их отделяет друг от друга?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09" y="2877515"/>
            <a:ext cx="5135582" cy="38385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05420" y="3857619"/>
            <a:ext cx="2507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Европа</a:t>
            </a:r>
            <a:endParaRPr lang="ru-RU" sz="36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85621" y="3857619"/>
            <a:ext cx="2507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Азия</a:t>
            </a:r>
            <a:endParaRPr lang="ru-RU" sz="36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21176734">
            <a:off x="3159410" y="4010748"/>
            <a:ext cx="1816187" cy="170036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1339251">
            <a:off x="6410892" y="3935585"/>
            <a:ext cx="3231941" cy="15791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2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Материки и части света – </a:t>
            </a:r>
            <a:r>
              <a:rPr lang="ru-RU" b="1" i="1" u="sng" dirty="0" smtClean="0">
                <a:solidFill>
                  <a:schemeClr val="bg1"/>
                </a:solidFill>
              </a:rPr>
              <a:t>500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447061"/>
              </p:ext>
            </p:extLst>
          </p:nvPr>
        </p:nvGraphicFramePr>
        <p:xfrm>
          <a:off x="658473" y="2460178"/>
          <a:ext cx="10695327" cy="3840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97182">
                  <a:extLst>
                    <a:ext uri="{9D8B030D-6E8A-4147-A177-3AD203B41FA5}">
                      <a16:colId xmlns:a16="http://schemas.microsoft.com/office/drawing/2014/main" val="713368410"/>
                    </a:ext>
                  </a:extLst>
                </a:gridCol>
                <a:gridCol w="3298145">
                  <a:extLst>
                    <a:ext uri="{9D8B030D-6E8A-4147-A177-3AD203B41FA5}">
                      <a16:colId xmlns:a16="http://schemas.microsoft.com/office/drawing/2014/main" val="90204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Она была</a:t>
                      </a:r>
                      <a:r>
                        <a:rPr lang="ru-RU" sz="2800" i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открыта позже всего</a:t>
                      </a:r>
                      <a:endParaRPr lang="ru-RU" sz="2800" i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i="1" dirty="0" smtClean="0">
                          <a:solidFill>
                            <a:schemeClr val="bg1"/>
                          </a:solidFill>
                        </a:rPr>
                        <a:t>Европа</a:t>
                      </a:r>
                      <a:endParaRPr lang="ru-RU" sz="3200" i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8697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bg1"/>
                          </a:solidFill>
                        </a:rPr>
                        <a:t>Там водятся животные, которых не встретишь больше нигде (например, кенгуру)</a:t>
                      </a:r>
                      <a:endParaRPr lang="ru-RU" sz="2800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i="1" dirty="0" smtClean="0">
                          <a:solidFill>
                            <a:schemeClr val="bg1"/>
                          </a:solidFill>
                        </a:rPr>
                        <a:t>Азия</a:t>
                      </a:r>
                      <a:endParaRPr lang="ru-RU" sz="3200" i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0647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bg1"/>
                          </a:solidFill>
                        </a:rPr>
                        <a:t>Родина великих путешественников</a:t>
                      </a:r>
                      <a:endParaRPr lang="ru-RU" sz="2800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i="1" dirty="0" smtClean="0">
                          <a:solidFill>
                            <a:schemeClr val="bg1"/>
                          </a:solidFill>
                        </a:rPr>
                        <a:t>Африка</a:t>
                      </a:r>
                      <a:endParaRPr lang="ru-RU" sz="3200" i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562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>
                          <a:solidFill>
                            <a:schemeClr val="bg1"/>
                          </a:solidFill>
                        </a:rPr>
                        <a:t>Там</a:t>
                      </a:r>
                      <a:r>
                        <a:rPr lang="ru-RU" sz="2800" i="1" baseline="0" dirty="0" smtClean="0">
                          <a:solidFill>
                            <a:schemeClr val="bg1"/>
                          </a:solidFill>
                        </a:rPr>
                        <a:t> находятся самые высокие горы на Земле</a:t>
                      </a:r>
                      <a:endParaRPr lang="ru-RU" sz="2800" i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i="1" dirty="0" smtClean="0">
                          <a:solidFill>
                            <a:schemeClr val="bg1"/>
                          </a:solidFill>
                        </a:rPr>
                        <a:t>Америка</a:t>
                      </a:r>
                      <a:endParaRPr lang="ru-RU" sz="3200" i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5734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bg1"/>
                          </a:solidFill>
                        </a:rPr>
                        <a:t>Край индейцев</a:t>
                      </a:r>
                      <a:endParaRPr lang="ru-RU" sz="2800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i="1" dirty="0" smtClean="0">
                          <a:solidFill>
                            <a:schemeClr val="bg1"/>
                          </a:solidFill>
                        </a:rPr>
                        <a:t>Австралия</a:t>
                      </a:r>
                      <a:endParaRPr lang="ru-RU" sz="3200" i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8107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chemeClr val="bg1"/>
                          </a:solidFill>
                        </a:rPr>
                        <a:t>Самая жаркая часть света</a:t>
                      </a:r>
                      <a:endParaRPr lang="ru-RU" sz="2800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i="1" dirty="0" smtClean="0">
                          <a:solidFill>
                            <a:schemeClr val="bg1"/>
                          </a:solidFill>
                        </a:rPr>
                        <a:t>Антарктида</a:t>
                      </a:r>
                      <a:endParaRPr lang="ru-RU" sz="3200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84357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3813" y="1545646"/>
            <a:ext cx="112600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Сопоставьте между собой части света и факты о них</a:t>
            </a:r>
            <a:endParaRPr lang="ru-RU" sz="3600" i="1" dirty="0">
              <a:solidFill>
                <a:schemeClr val="bg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7580061" y="2768237"/>
            <a:ext cx="1677451" cy="3096347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510692" y="4016866"/>
            <a:ext cx="1866638" cy="1381059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6489087" y="2837605"/>
            <a:ext cx="3424270" cy="1478805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7873300" y="3545664"/>
            <a:ext cx="2260774" cy="1332188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430577" y="4877852"/>
            <a:ext cx="6239992" cy="537603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5505318" y="4285067"/>
            <a:ext cx="4282967" cy="1748779"/>
          </a:xfrm>
          <a:prstGeom prst="straightConnector1">
            <a:avLst/>
          </a:prstGeom>
          <a:ln w="76200">
            <a:solidFill>
              <a:schemeClr val="bg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4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НГО </a:t>
            </a:r>
            <a:r>
              <a:rPr lang="ru-RU" b="1" i="1" u="sng" dirty="0">
                <a:solidFill>
                  <a:schemeClr val="bg1"/>
                </a:solidFill>
              </a:rPr>
              <a:t>– </a:t>
            </a:r>
            <a:r>
              <a:rPr lang="ru-RU" b="1" i="1" u="sng" dirty="0" smtClean="0">
                <a:solidFill>
                  <a:schemeClr val="bg1"/>
                </a:solidFill>
              </a:rPr>
              <a:t>100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201" y="1441740"/>
            <a:ext cx="108690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Кто открыл Америку и в честь кого ее назвали?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165" y="2182668"/>
            <a:ext cx="3593817" cy="3593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321" y="2182669"/>
            <a:ext cx="2795989" cy="35938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42863" y="5729453"/>
            <a:ext cx="31982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Х. Колумб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15737" y="5729453"/>
            <a:ext cx="3737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А. </a:t>
            </a:r>
            <a:r>
              <a:rPr lang="ru-RU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Веспуччи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042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НГО – </a:t>
            </a:r>
            <a:r>
              <a:rPr lang="ru-RU" b="1" i="1" u="sng" dirty="0" smtClean="0">
                <a:solidFill>
                  <a:schemeClr val="bg1"/>
                </a:solidFill>
              </a:rPr>
              <a:t>200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201" y="1441740"/>
            <a:ext cx="10869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Где находится самая большая песчаная пустыня на Земле и как она называется?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16" y="2767303"/>
            <a:ext cx="7802880" cy="373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0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06" y="384043"/>
            <a:ext cx="10515600" cy="1325563"/>
          </a:xfrm>
        </p:spPr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НГО – </a:t>
            </a:r>
            <a:r>
              <a:rPr lang="ru-RU" b="1" i="1" u="sng" dirty="0" smtClean="0">
                <a:solidFill>
                  <a:schemeClr val="bg1"/>
                </a:solidFill>
              </a:rPr>
              <a:t>300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201" y="1441740"/>
            <a:ext cx="10869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Кто совершил первое кругосветное путешествие? Почему это было важно? 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765" y="2590043"/>
            <a:ext cx="3614348" cy="34938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flipH="1">
            <a:off x="1615939" y="5934670"/>
            <a:ext cx="91067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Ф. Магеллан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685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НГО – </a:t>
            </a:r>
            <a:r>
              <a:rPr lang="ru-RU" b="1" i="1" u="sng" dirty="0" smtClean="0">
                <a:solidFill>
                  <a:schemeClr val="bg1"/>
                </a:solidFill>
              </a:rPr>
              <a:t>400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201" y="1441740"/>
            <a:ext cx="10869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Материк-часть света, у которой более 10 000 островов.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635" y="2296170"/>
            <a:ext cx="5164684" cy="424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0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НГО – </a:t>
            </a:r>
            <a:r>
              <a:rPr lang="ru-RU" b="1" i="1" u="sng" dirty="0" smtClean="0">
                <a:solidFill>
                  <a:schemeClr val="bg1"/>
                </a:solidFill>
              </a:rPr>
              <a:t>500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201" y="1441740"/>
            <a:ext cx="10869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С помощью каких источников сейчас собирают информацию о Земле?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73" y="3134231"/>
            <a:ext cx="9378337" cy="28486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1484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</a:rPr>
              <a:t>Земля во </a:t>
            </a:r>
            <a:r>
              <a:rPr lang="ru-RU" b="1" i="1" u="sng" dirty="0" smtClean="0">
                <a:solidFill>
                  <a:schemeClr val="bg1"/>
                </a:solidFill>
              </a:rPr>
              <a:t>Вселенной – 100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235" y="1245454"/>
            <a:ext cx="11074224" cy="108153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800" i="1" dirty="0" smtClean="0">
                <a:solidFill>
                  <a:schemeClr val="bg1"/>
                </a:solidFill>
              </a:rPr>
              <a:t>Назовите адрес нашей страны во Вселенной</a:t>
            </a:r>
          </a:p>
          <a:p>
            <a:pPr marL="0" indent="0">
              <a:buNone/>
            </a:pPr>
            <a:endParaRPr lang="ru-RU" sz="4800" i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2326990"/>
            <a:ext cx="1002739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Галактика: Млечный путь</a:t>
            </a:r>
            <a:endParaRPr lang="ru-RU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Система: Солнечная </a:t>
            </a:r>
          </a:p>
          <a:p>
            <a:pPr algn="ctr"/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Планета: Земля</a:t>
            </a:r>
          </a:p>
          <a:p>
            <a:pPr algn="ctr"/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Континент: Евразия</a:t>
            </a:r>
          </a:p>
          <a:p>
            <a:pPr algn="ctr"/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Часть света: Европа</a:t>
            </a:r>
          </a:p>
          <a:p>
            <a:pPr algn="ctr"/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Страна: Россия</a:t>
            </a:r>
          </a:p>
        </p:txBody>
      </p:sp>
    </p:spTree>
    <p:extLst>
      <p:ext uri="{BB962C8B-B14F-4D97-AF65-F5344CB8AC3E}">
        <p14:creationId xmlns:p14="http://schemas.microsoft.com/office/powerpoint/2010/main" val="181654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Земля во Вселенной – 200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85952" y="1573377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4800" i="1" dirty="0" smtClean="0">
                <a:solidFill>
                  <a:schemeClr val="bg1"/>
                </a:solidFill>
              </a:rPr>
              <a:t>В Солнечной системе существует два типа планет. Как они называются и какие планеты туда входят? </a:t>
            </a:r>
            <a:endParaRPr lang="ru-RU" sz="4000" i="1" dirty="0">
              <a:solidFill>
                <a:schemeClr val="bg1"/>
              </a:solidFill>
            </a:endParaRPr>
          </a:p>
          <a:p>
            <a:pPr algn="just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83" y="1111207"/>
            <a:ext cx="9587537" cy="5392990"/>
          </a:xfrm>
          <a:prstGeom prst="rect">
            <a:avLst/>
          </a:prstGeom>
        </p:spPr>
      </p:pic>
      <p:sp>
        <p:nvSpPr>
          <p:cNvPr id="6" name="Левая фигурная скобка 5"/>
          <p:cNvSpPr/>
          <p:nvPr/>
        </p:nvSpPr>
        <p:spPr>
          <a:xfrm rot="5400000">
            <a:off x="2844098" y="1802327"/>
            <a:ext cx="1686912" cy="2323838"/>
          </a:xfrm>
          <a:prstGeom prst="leftBrace">
            <a:avLst>
              <a:gd name="adj1" fmla="val 8333"/>
              <a:gd name="adj2" fmla="val 54369"/>
            </a:avLst>
          </a:prstGeom>
          <a:ln w="381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91718" y="1581769"/>
            <a:ext cx="2682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Планеты Земной группы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8" name="Левая фигурная скобка 7"/>
          <p:cNvSpPr/>
          <p:nvPr/>
        </p:nvSpPr>
        <p:spPr>
          <a:xfrm rot="5400000">
            <a:off x="6941510" y="284972"/>
            <a:ext cx="1686912" cy="5227937"/>
          </a:xfrm>
          <a:prstGeom prst="leftBrace">
            <a:avLst>
              <a:gd name="adj1" fmla="val 8333"/>
              <a:gd name="adj2" fmla="val 54369"/>
            </a:avLst>
          </a:prstGeom>
          <a:ln w="381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6803" y="1573377"/>
            <a:ext cx="2089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Планеты-гиганты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97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Земля во Вселенной – 300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3165" y="1285564"/>
            <a:ext cx="1063063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i="1" dirty="0" smtClean="0">
                <a:solidFill>
                  <a:schemeClr val="bg1"/>
                </a:solidFill>
              </a:rPr>
              <a:t>Как называется форма Земли? И что она означает?</a:t>
            </a:r>
            <a:endParaRPr lang="ru-RU" sz="4400" i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2326990"/>
            <a:ext cx="100273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Геоид – шарообразная</a:t>
            </a:r>
          </a:p>
          <a:p>
            <a:pPr algn="ctr"/>
            <a:endParaRPr lang="ru-RU" sz="40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5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301" y="3368416"/>
            <a:ext cx="2891396" cy="289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463" y="365125"/>
            <a:ext cx="10515600" cy="1325563"/>
          </a:xfrm>
        </p:spPr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Земля во Вселенной – 400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9660" y="1617807"/>
            <a:ext cx="1093916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i="1" dirty="0">
                <a:solidFill>
                  <a:schemeClr val="bg1"/>
                </a:solidFill>
              </a:rPr>
              <a:t>В Солнечной системе существует два типа планет. </a:t>
            </a:r>
            <a:r>
              <a:rPr lang="ru-RU" sz="4400" i="1" dirty="0" smtClean="0">
                <a:solidFill>
                  <a:schemeClr val="bg1"/>
                </a:solidFill>
              </a:rPr>
              <a:t>Как они называются и чем они отличаются друг от друга?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59" y="1154035"/>
            <a:ext cx="9909768" cy="534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Земля во Вселенной – 500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0781" y="1203758"/>
            <a:ext cx="66721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i="1" dirty="0" smtClean="0">
                <a:solidFill>
                  <a:schemeClr val="bg1"/>
                </a:solidFill>
              </a:rPr>
              <a:t>Назовите ученых:</a:t>
            </a:r>
          </a:p>
          <a:p>
            <a:pPr algn="just"/>
            <a:endParaRPr lang="ru-RU" sz="3600" i="1" dirty="0" smtClean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3600" i="1" dirty="0" smtClean="0">
                <a:solidFill>
                  <a:schemeClr val="bg1"/>
                </a:solidFill>
              </a:rPr>
              <a:t>Кто первый доказал, что Земля – шарообразная?</a:t>
            </a:r>
          </a:p>
          <a:p>
            <a:pPr algn="just"/>
            <a:endParaRPr lang="ru-RU" sz="3600" i="1" dirty="0" smtClean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3600" i="1" dirty="0" smtClean="0">
                <a:solidFill>
                  <a:schemeClr val="bg1"/>
                </a:solidFill>
              </a:rPr>
              <a:t>Кто первый предположил, что Земля вращается вокруг </a:t>
            </a:r>
            <a:br>
              <a:rPr lang="ru-RU" sz="3600" i="1" dirty="0" smtClean="0">
                <a:solidFill>
                  <a:schemeClr val="bg1"/>
                </a:solidFill>
              </a:rPr>
            </a:br>
            <a:r>
              <a:rPr lang="ru-RU" sz="3600" i="1" dirty="0" smtClean="0">
                <a:solidFill>
                  <a:schemeClr val="bg1"/>
                </a:solidFill>
              </a:rPr>
              <a:t>Солнца, а не наоборот?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98524" y="1781052"/>
            <a:ext cx="4393475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Фернан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Магелан</a:t>
            </a:r>
            <a:endParaRPr lang="ru-RU" sz="54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54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Николай Коперник</a:t>
            </a:r>
          </a:p>
        </p:txBody>
      </p:sp>
    </p:spTree>
    <p:extLst>
      <p:ext uri="{BB962C8B-B14F-4D97-AF65-F5344CB8AC3E}">
        <p14:creationId xmlns:p14="http://schemas.microsoft.com/office/powerpoint/2010/main" val="322418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Движение Земли – 100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437298" cy="15103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i="1" dirty="0" smtClean="0">
                <a:solidFill>
                  <a:schemeClr val="bg1"/>
                </a:solidFill>
              </a:rPr>
              <a:t>Как движется Земля? За какое время она совершает свои «обороты»?</a:t>
            </a:r>
            <a:endParaRPr lang="ru-RU" sz="4400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48104" y="3203552"/>
            <a:ext cx="100273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64371"/>
              </p:ext>
            </p:extLst>
          </p:nvPr>
        </p:nvGraphicFramePr>
        <p:xfrm>
          <a:off x="2361764" y="3911438"/>
          <a:ext cx="8128000" cy="1706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94893">
                  <a:extLst>
                    <a:ext uri="{9D8B030D-6E8A-4147-A177-3AD203B41FA5}">
                      <a16:colId xmlns:a16="http://schemas.microsoft.com/office/drawing/2014/main" val="3730394758"/>
                    </a:ext>
                  </a:extLst>
                </a:gridCol>
                <a:gridCol w="4133107">
                  <a:extLst>
                    <a:ext uri="{9D8B030D-6E8A-4147-A177-3AD203B41FA5}">
                      <a16:colId xmlns:a16="http://schemas.microsoft.com/office/drawing/2014/main" val="2947867706"/>
                    </a:ext>
                  </a:extLst>
                </a:gridCol>
              </a:tblGrid>
              <a:tr h="277006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Вокруг Солнца  </a:t>
                      </a:r>
                      <a:br>
                        <a:rPr lang="ru-RU" sz="3600" b="1" i="1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</a:br>
                      <a:r>
                        <a:rPr lang="ru-RU" sz="3600" b="1" i="1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(орбитальное)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i="1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Вокруг своей</a:t>
                      </a:r>
                      <a:r>
                        <a:rPr lang="ru-RU" sz="3600" b="1" i="1" baseline="0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 оси</a:t>
                      </a:r>
                      <a:r>
                        <a:rPr lang="ru-RU" sz="3600" b="1" i="1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/>
                      </a:r>
                      <a:br>
                        <a:rPr lang="ru-RU" sz="3600" b="1" i="1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</a:br>
                      <a:r>
                        <a:rPr lang="ru-RU" sz="3600" b="1" i="1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(осевое)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949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365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</a:rPr>
                        <a:t> дней + 6 часов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24 часа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890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99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Движение Земли – 200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9478" y="1743695"/>
            <a:ext cx="110715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i="1" dirty="0">
                <a:solidFill>
                  <a:schemeClr val="bg1"/>
                </a:solidFill>
              </a:rPr>
              <a:t>Назовите </a:t>
            </a:r>
            <a:r>
              <a:rPr lang="ru-RU" sz="4000" i="1" dirty="0" smtClean="0">
                <a:solidFill>
                  <a:schemeClr val="bg1"/>
                </a:solidFill>
              </a:rPr>
              <a:t>главное географическое следствие орбитального </a:t>
            </a:r>
            <a:r>
              <a:rPr lang="ru-RU" sz="4000" i="1" dirty="0">
                <a:solidFill>
                  <a:schemeClr val="bg1"/>
                </a:solidFill>
              </a:rPr>
              <a:t>движения </a:t>
            </a:r>
            <a:r>
              <a:rPr lang="ru-RU" sz="4000" i="1" dirty="0" smtClean="0">
                <a:solidFill>
                  <a:schemeClr val="bg1"/>
                </a:solidFill>
              </a:rPr>
              <a:t>Земли. Из-за чего это происходит?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20077" y="373569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i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Ответ:</a:t>
            </a:r>
          </a:p>
          <a:p>
            <a:pPr algn="ctr"/>
            <a:r>
              <a:rPr lang="ru-RU" sz="5400" b="1" i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Смена времен года</a:t>
            </a:r>
            <a:endParaRPr lang="ru-RU" sz="54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082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703</Words>
  <Application>Microsoft Office PowerPoint</Application>
  <PresentationFormat>Широкоэкранный</PresentationFormat>
  <Paragraphs>158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Тема Office</vt:lpstr>
      <vt:lpstr>Земля – планета Солнечной Системы </vt:lpstr>
      <vt:lpstr>Презентация PowerPoint</vt:lpstr>
      <vt:lpstr>Земля во Вселенной – 100  </vt:lpstr>
      <vt:lpstr>Земля во Вселенной – 200  </vt:lpstr>
      <vt:lpstr>Земля во Вселенной – 300  </vt:lpstr>
      <vt:lpstr>Земля во Вселенной – 400  </vt:lpstr>
      <vt:lpstr>Земля во Вселенной – 500  </vt:lpstr>
      <vt:lpstr>Движение Земли – 100 </vt:lpstr>
      <vt:lpstr>Движение Земли – 200 </vt:lpstr>
      <vt:lpstr>Движение Земли – 300 </vt:lpstr>
      <vt:lpstr>Движение Земли – 400 </vt:lpstr>
      <vt:lpstr>Движение Земли – 500 </vt:lpstr>
      <vt:lpstr>Солнечный свет на Земле – 100</vt:lpstr>
      <vt:lpstr>Солнечный свет на Земле – 200</vt:lpstr>
      <vt:lpstr>Солнечный свет на Земле – 300</vt:lpstr>
      <vt:lpstr>Солнечный свет на Земле – 400</vt:lpstr>
      <vt:lpstr>Солнечный свет на Земле – 500</vt:lpstr>
      <vt:lpstr>Материки и части света – 100</vt:lpstr>
      <vt:lpstr>Материки и части света – 200</vt:lpstr>
      <vt:lpstr>Материки и части света – 300</vt:lpstr>
      <vt:lpstr>Материки и части света – 400</vt:lpstr>
      <vt:lpstr>Материки и части света – 500</vt:lpstr>
      <vt:lpstr>НГО – 100</vt:lpstr>
      <vt:lpstr>НГО – 200</vt:lpstr>
      <vt:lpstr>НГО – 300</vt:lpstr>
      <vt:lpstr>НГО – 400</vt:lpstr>
      <vt:lpstr>НГО – 500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Daria Krivenkova</dc:creator>
  <cp:lastModifiedBy>Daria Krivenkova</cp:lastModifiedBy>
  <cp:revision>34</cp:revision>
  <dcterms:created xsi:type="dcterms:W3CDTF">2020-10-27T13:12:27Z</dcterms:created>
  <dcterms:modified xsi:type="dcterms:W3CDTF">2020-10-28T07:59:20Z</dcterms:modified>
</cp:coreProperties>
</file>