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3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5016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470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148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61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549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243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140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476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033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79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010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10BD277-1167-465D-B4B4-DD2974285A15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2AB0638-A43F-4EDC-87CC-9BB720E1B00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166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m.ok.ru/dk?st.cmd=altGroupPhoto&amp;st.groupId=54374552633584&amp;st.rUrl=%2Fdk%3Fst.cmd%3DaltGroupMediaThemeComments%26amp%3Bst.groupId%3D54374552633584%26amp%3Bst.themeId%3D69215395905776%26amp%3Bst.unrd%3Doff%26amp%3B_prevCmd%3DaltGroupMediaThemeComments%26amp%3Btkn%3D4920%23lst&amp;st.phoId=880066588400&amp;st.albId=54374575702256&amp;_prevCmd=altGroupMediaThemeComments&amp;tkn=7911&amp;_aid=fullTopicPhotoClick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6A523C-126E-4CC9-AE78-9EB3ACC21F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Фрукты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E72CBC0-BECB-470A-A543-9B5557ED7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76381" y="4455620"/>
            <a:ext cx="3182069" cy="1143000"/>
          </a:xfrm>
        </p:spPr>
        <p:txBody>
          <a:bodyPr/>
          <a:lstStyle/>
          <a:p>
            <a:r>
              <a:rPr lang="ru-RU" dirty="0"/>
              <a:t>Учитель-логопед</a:t>
            </a:r>
          </a:p>
          <a:p>
            <a:r>
              <a:rPr lang="ru-RU" dirty="0"/>
              <a:t>Чертовикова Ю.Н.</a:t>
            </a:r>
          </a:p>
        </p:txBody>
      </p:sp>
      <p:pic>
        <p:nvPicPr>
          <p:cNvPr id="1026" name="Picture 2" descr="https://wp-s.ru/wallpapers/1/15/518094526384074/fruktovaya-tarelka-iz-sliv-yablok-i-banana.jpg">
            <a:extLst>
              <a:ext uri="{FF2B5EF4-FFF2-40B4-BE49-F238E27FC236}">
                <a16:creationId xmlns:a16="http://schemas.microsoft.com/office/drawing/2014/main" id="{AED08320-C364-4590-B0B4-39EDE281B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236" y="0"/>
            <a:ext cx="7069625" cy="419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248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682EBD-58D5-4C05-BE07-78028C7CF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Пальчиковая гимнастика. 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E74AC0B-2ABB-41F3-B627-6B87341260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327891"/>
              </p:ext>
            </p:extLst>
          </p:nvPr>
        </p:nvGraphicFramePr>
        <p:xfrm>
          <a:off x="1252026" y="1990579"/>
          <a:ext cx="9903654" cy="35802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51310">
                  <a:extLst>
                    <a:ext uri="{9D8B030D-6E8A-4147-A177-3AD203B41FA5}">
                      <a16:colId xmlns:a16="http://schemas.microsoft.com/office/drawing/2014/main" val="3134153530"/>
                    </a:ext>
                  </a:extLst>
                </a:gridCol>
                <a:gridCol w="4952344">
                  <a:extLst>
                    <a:ext uri="{9D8B030D-6E8A-4147-A177-3AD203B41FA5}">
                      <a16:colId xmlns:a16="http://schemas.microsoft.com/office/drawing/2014/main" val="3662894530"/>
                    </a:ext>
                  </a:extLst>
                </a:gridCol>
              </a:tblGrid>
              <a:tr h="35802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Раз, два, три, четыре, пять.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Вышли пальчики гулять.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Раз, два, три, четыре, пять.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В домик спрятались опять.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Мы яблоко трем, трем,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Сок из него жмем, жмем,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Сливы выжимаем,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 Сок переливаем.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Загибать пальцы по одному,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Пальцы «шагают» по столу,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Загибать пальцы по одному.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Крепко сжать кулачки.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Трем кулачки друг о друга.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Потираем ладони друг о друга.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Сжимание и разжимание кулачков.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Имитация движения.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081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0217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86A58C-F533-4E82-A6BC-B30EAE251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Игра «Лишнее слово».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E7BA01-8723-4264-BE42-962030ABA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Лимон, лимон, питон, лимон. </a:t>
            </a:r>
          </a:p>
          <a:p>
            <a:r>
              <a:rPr lang="ru-RU" dirty="0"/>
              <a:t>Яблоко, облако, яблоко, яблоко.</a:t>
            </a:r>
          </a:p>
          <a:p>
            <a:r>
              <a:rPr lang="ru-RU" dirty="0"/>
              <a:t>Слива, слива, грива, слива.</a:t>
            </a:r>
          </a:p>
          <a:p>
            <a:r>
              <a:rPr lang="ru-RU" dirty="0"/>
              <a:t>Дыня, дыня, дыня, Даня.</a:t>
            </a:r>
          </a:p>
          <a:p>
            <a:r>
              <a:rPr lang="ru-RU" dirty="0"/>
              <a:t>Груша, груша, лужа, груша.</a:t>
            </a:r>
          </a:p>
          <a:p>
            <a:r>
              <a:rPr lang="ru-RU" dirty="0"/>
              <a:t>Виноград, виноград, град, виноград. </a:t>
            </a:r>
          </a:p>
          <a:p>
            <a:endParaRPr lang="ru-RU" dirty="0"/>
          </a:p>
        </p:txBody>
      </p:sp>
      <p:pic>
        <p:nvPicPr>
          <p:cNvPr id="5122" name="Picture 2" descr="https://sovyatka.ru/800/600/https/ds04.infourok.ru/uploads/ex/0e5e/0013e47d-207a28fe/img2.jpg">
            <a:extLst>
              <a:ext uri="{FF2B5EF4-FFF2-40B4-BE49-F238E27FC236}">
                <a16:creationId xmlns:a16="http://schemas.microsoft.com/office/drawing/2014/main" id="{C0C4C16B-8DA5-4708-8C91-40771BD55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16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DAD247-7F2B-4841-B29B-6D1600A2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0230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Игра «Какой сок?».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23C23C-49FA-4994-B689-9F4B7E496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395" y="1987062"/>
            <a:ext cx="3606017" cy="4870938"/>
          </a:xfrm>
        </p:spPr>
        <p:txBody>
          <a:bodyPr/>
          <a:lstStyle/>
          <a:p>
            <a:r>
              <a:rPr lang="ru-RU" dirty="0"/>
              <a:t>Сок из яблок — яблочный,</a:t>
            </a:r>
          </a:p>
          <a:p>
            <a:r>
              <a:rPr lang="ru-RU" dirty="0"/>
              <a:t>... груш - грушевый</a:t>
            </a:r>
          </a:p>
          <a:p>
            <a:r>
              <a:rPr lang="ru-RU" dirty="0"/>
              <a:t>... слив - сливовый,</a:t>
            </a:r>
          </a:p>
          <a:p>
            <a:r>
              <a:rPr lang="ru-RU" dirty="0"/>
              <a:t>... вишни - вишневый,</a:t>
            </a:r>
          </a:p>
          <a:p>
            <a:r>
              <a:rPr lang="ru-RU" dirty="0"/>
              <a:t>... лимонов - лимонный,</a:t>
            </a:r>
          </a:p>
          <a:p>
            <a:r>
              <a:rPr lang="ru-RU" dirty="0"/>
              <a:t>... абрикосов - абрикосовый,</a:t>
            </a:r>
          </a:p>
          <a:p>
            <a:r>
              <a:rPr lang="ru-RU" dirty="0"/>
              <a:t>... апельсинов - апельсиновый,</a:t>
            </a:r>
          </a:p>
          <a:p>
            <a:r>
              <a:rPr lang="ru-RU" dirty="0"/>
              <a:t>... персиков - персиковый,</a:t>
            </a:r>
          </a:p>
          <a:p>
            <a:r>
              <a:rPr lang="ru-RU" dirty="0"/>
              <a:t>мандаринов - мандариновый.</a:t>
            </a:r>
          </a:p>
          <a:p>
            <a:endParaRPr lang="ru-RU" dirty="0"/>
          </a:p>
        </p:txBody>
      </p:sp>
      <p:pic>
        <p:nvPicPr>
          <p:cNvPr id="6146" name="Picture 2" descr="https://advour.ru/wp-content/uploads/4/8/d/48dc1f19f10c3d650739fae7ff8ac213.jpeg">
            <a:extLst>
              <a:ext uri="{FF2B5EF4-FFF2-40B4-BE49-F238E27FC236}">
                <a16:creationId xmlns:a16="http://schemas.microsoft.com/office/drawing/2014/main" id="{DBC02EC6-4F53-47FB-8910-FC494C9E5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048" y="988906"/>
            <a:ext cx="7845083" cy="588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376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446F66-1EDF-4D1D-9D8C-D9E6ED105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Игра «Большой – маленький»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B80BB7-2538-4F51-93ED-B72F32CBE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817" y="1826718"/>
            <a:ext cx="10058400" cy="4023360"/>
          </a:xfrm>
        </p:spPr>
        <p:txBody>
          <a:bodyPr/>
          <a:lstStyle/>
          <a:p>
            <a:r>
              <a:rPr lang="ru-RU" dirty="0"/>
              <a:t>Апельсин – апельсинчик;              </a:t>
            </a:r>
            <a:br>
              <a:rPr lang="ru-RU" dirty="0"/>
            </a:br>
            <a:r>
              <a:rPr lang="ru-RU" dirty="0"/>
              <a:t>Мандарин – мандаринчик;            ;</a:t>
            </a:r>
            <a:br>
              <a:rPr lang="ru-RU" dirty="0"/>
            </a:br>
            <a:r>
              <a:rPr lang="ru-RU" dirty="0"/>
              <a:t>Банан  – </a:t>
            </a:r>
            <a:r>
              <a:rPr lang="ru-RU" dirty="0" err="1"/>
              <a:t>бананчик</a:t>
            </a:r>
            <a:r>
              <a:rPr lang="ru-RU" dirty="0"/>
              <a:t>;                         </a:t>
            </a:r>
            <a:br>
              <a:rPr lang="ru-RU" dirty="0"/>
            </a:br>
            <a:r>
              <a:rPr lang="ru-RU" dirty="0"/>
              <a:t>Яблоко  –яблочко;                         </a:t>
            </a:r>
            <a:br>
              <a:rPr lang="ru-RU" dirty="0"/>
            </a:br>
            <a:r>
              <a:rPr lang="ru-RU" dirty="0"/>
              <a:t>Лимон –лимончик;   </a:t>
            </a:r>
          </a:p>
          <a:p>
            <a:r>
              <a:rPr lang="ru-RU" dirty="0"/>
              <a:t>гранат – </a:t>
            </a:r>
            <a:r>
              <a:rPr lang="ru-RU" dirty="0" err="1"/>
              <a:t>гранатик</a:t>
            </a:r>
            <a:r>
              <a:rPr lang="ru-RU" dirty="0"/>
              <a:t>;</a:t>
            </a:r>
          </a:p>
          <a:p>
            <a:r>
              <a:rPr lang="ru-RU" dirty="0"/>
              <a:t> абрикос – </a:t>
            </a:r>
            <a:r>
              <a:rPr lang="ru-RU" dirty="0" err="1"/>
              <a:t>абрикосик</a:t>
            </a:r>
            <a:r>
              <a:rPr lang="ru-RU" dirty="0"/>
              <a:t>;</a:t>
            </a:r>
          </a:p>
          <a:p>
            <a:r>
              <a:rPr lang="ru-RU" dirty="0"/>
              <a:t>виноград – </a:t>
            </a:r>
            <a:r>
              <a:rPr lang="ru-RU" dirty="0" err="1"/>
              <a:t>виноградик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4" name="Picture 2" descr="http://tili-mili-tryamdiya.ru/wp-content/uploads/2016/10/19.jpg">
            <a:extLst>
              <a:ext uri="{FF2B5EF4-FFF2-40B4-BE49-F238E27FC236}">
                <a16:creationId xmlns:a16="http://schemas.microsoft.com/office/drawing/2014/main" id="{B21448D0-8BC1-46EE-8C79-6878A29F7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1216" y="4704418"/>
            <a:ext cx="2113262" cy="14088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tili-mili-tryamdiya.ru/wp-content/uploads/2016/10/21.jpg">
            <a:extLst>
              <a:ext uri="{FF2B5EF4-FFF2-40B4-BE49-F238E27FC236}">
                <a16:creationId xmlns:a16="http://schemas.microsoft.com/office/drawing/2014/main" id="{B1BF6D1F-BD02-4D93-996E-07752A578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980" y="3166157"/>
            <a:ext cx="2120525" cy="14136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tili-mili-tryamdiya.ru/wp-content/uploads/2016/10/3.jpg">
            <a:extLst>
              <a:ext uri="{FF2B5EF4-FFF2-40B4-BE49-F238E27FC236}">
                <a16:creationId xmlns:a16="http://schemas.microsoft.com/office/drawing/2014/main" id="{0E2BFBAC-ADCF-49CB-AEB4-3AE601580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5296" y="3166157"/>
            <a:ext cx="2139182" cy="14261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tili-mili-tryamdiya.ru/wp-content/uploads/2016/10/41.jpg">
            <a:extLst>
              <a:ext uri="{FF2B5EF4-FFF2-40B4-BE49-F238E27FC236}">
                <a16:creationId xmlns:a16="http://schemas.microsoft.com/office/drawing/2014/main" id="{0DC88EFB-F1E8-4960-A2B7-7D28B7191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956" y="114695"/>
            <a:ext cx="2120522" cy="1413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tili-mili-tryamdiya.ru/wp-content/uploads/2016/10/51.jpg">
            <a:extLst>
              <a:ext uri="{FF2B5EF4-FFF2-40B4-BE49-F238E27FC236}">
                <a16:creationId xmlns:a16="http://schemas.microsoft.com/office/drawing/2014/main" id="{C61DB635-8A49-4D00-B862-2A44D3CB2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000" y="1667527"/>
            <a:ext cx="2120525" cy="14136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://tili-mili-tryamdiya.ru/wp-content/uploads/2016/10/71.jpg">
            <a:extLst>
              <a:ext uri="{FF2B5EF4-FFF2-40B4-BE49-F238E27FC236}">
                <a16:creationId xmlns:a16="http://schemas.microsoft.com/office/drawing/2014/main" id="{03169D95-2F6E-4D45-B2E4-4CAE41F0D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439" y="4725290"/>
            <a:ext cx="2156339" cy="14375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0" descr="http://tili-mili-tryamdiya.ru/wp-content/uploads/2016/10/91.jpg">
            <a:extLst>
              <a:ext uri="{FF2B5EF4-FFF2-40B4-BE49-F238E27FC236}">
                <a16:creationId xmlns:a16="http://schemas.microsoft.com/office/drawing/2014/main" id="{3CD9B124-3ACB-43B3-9FE6-4CC62BFC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448" y="1607024"/>
            <a:ext cx="2120525" cy="14136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374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C25F6A-4A80-48B2-8989-6987DF9C3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Игра «Веселый счет».</a:t>
            </a:r>
            <a:r>
              <a:rPr lang="ru-RU" dirty="0"/>
              <a:t> </a:t>
            </a:r>
          </a:p>
        </p:txBody>
      </p:sp>
      <p:pic>
        <p:nvPicPr>
          <p:cNvPr id="7170" name="Picture 2" descr="https://i.pinimg.com/736x/e0/6e/0f/e06e0f10942f29f5867f53e1579b41ad--vegetables-math.jpg">
            <a:extLst>
              <a:ext uri="{FF2B5EF4-FFF2-40B4-BE49-F238E27FC236}">
                <a16:creationId xmlns:a16="http://schemas.microsoft.com/office/drawing/2014/main" id="{F692F890-7269-4B03-B68A-8DEFDC091D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8"/>
          <a:stretch/>
        </p:blipFill>
        <p:spPr bwMode="auto">
          <a:xfrm>
            <a:off x="275244" y="2127618"/>
            <a:ext cx="5851236" cy="341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79319F6-610E-4EA1-AF9D-00F1D57897CD}"/>
              </a:ext>
            </a:extLst>
          </p:cNvPr>
          <p:cNvSpPr/>
          <p:nvPr/>
        </p:nvSpPr>
        <p:spPr>
          <a:xfrm>
            <a:off x="6297636" y="2087992"/>
            <a:ext cx="5364481" cy="134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Яблоко - …(яблоки), персик - …(персик), дыня - …(дыни), банан - …(бананы), абрикос - …(абрикосы), слива - …(сливы), апельсин - …(апельсины) и т.д.</a:t>
            </a:r>
          </a:p>
        </p:txBody>
      </p:sp>
    </p:spTree>
    <p:extLst>
      <p:ext uri="{BB962C8B-B14F-4D97-AF65-F5344CB8AC3E}">
        <p14:creationId xmlns:p14="http://schemas.microsoft.com/office/powerpoint/2010/main" val="1763465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55E9BB-E9C3-4257-9281-1463092A6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Игра «Угадай, про какой фрукт я говорю»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185EFF-0EC4-45BD-AF2B-4ECD9567D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Вкусная, полезная, мягкая, зелёная, сладкая, сочная аппетитная. (Груша)</a:t>
            </a:r>
          </a:p>
          <a:p>
            <a:r>
              <a:rPr lang="ru-RU" dirty="0"/>
              <a:t>Сочное, сладкое, спелое, твёрдое, красное. (Яблоко)</a:t>
            </a:r>
          </a:p>
          <a:p>
            <a:r>
              <a:rPr lang="ru-RU" dirty="0"/>
              <a:t>Вкусный, жёлтый, мягкий, длинный. (Банан)</a:t>
            </a:r>
          </a:p>
          <a:p>
            <a:r>
              <a:rPr lang="ru-RU" dirty="0"/>
              <a:t>Вкусная, полезная, мягкая, синяя, овальная, сладкая, сочная, мелкая. (Слива)</a:t>
            </a:r>
          </a:p>
          <a:p>
            <a:r>
              <a:rPr lang="ru-RU" dirty="0"/>
              <a:t>Вкусный, оранжевый, круглый, полезный, сочный, крупный. (Апельсин)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345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791A69-A92A-415C-92AF-8B27C5592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Загадки</a:t>
            </a:r>
            <a:r>
              <a:rPr lang="ru-RU" dirty="0"/>
              <a:t>. 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A6066C7-8E54-4F2A-B211-D3789CDB89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331513"/>
              </p:ext>
            </p:extLst>
          </p:nvPr>
        </p:nvGraphicFramePr>
        <p:xfrm>
          <a:off x="2954215" y="2904980"/>
          <a:ext cx="6344529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1933">
                  <a:extLst>
                    <a:ext uri="{9D8B030D-6E8A-4147-A177-3AD203B41FA5}">
                      <a16:colId xmlns:a16="http://schemas.microsoft.com/office/drawing/2014/main" val="2789193720"/>
                    </a:ext>
                  </a:extLst>
                </a:gridCol>
                <a:gridCol w="3172596">
                  <a:extLst>
                    <a:ext uri="{9D8B030D-6E8A-4147-A177-3AD203B41FA5}">
                      <a16:colId xmlns:a16="http://schemas.microsoft.com/office/drawing/2014/main" val="341157513"/>
                    </a:ext>
                  </a:extLst>
                </a:gridCol>
              </a:tblGrid>
              <a:tr h="19202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На веточках висят шары,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Посинели от жары. (Сливы.)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Круглое, румяное,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Я расту на ветке,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Любят меня взрослые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И маленькие детки. (Яблоко.)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0653810"/>
                  </a:ext>
                </a:extLst>
              </a:tr>
            </a:tbl>
          </a:graphicData>
        </a:graphic>
      </p:graphicFrame>
      <p:pic>
        <p:nvPicPr>
          <p:cNvPr id="8194" name="Picture 2" descr="https://newogorod.ru/wp-content/uploads/2019/05/1-34-1024x768.jpg">
            <a:extLst>
              <a:ext uri="{FF2B5EF4-FFF2-40B4-BE49-F238E27FC236}">
                <a16:creationId xmlns:a16="http://schemas.microsoft.com/office/drawing/2014/main" id="{0A3D05DE-7071-4DDC-8158-1DDC5651A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80" y="2208628"/>
            <a:ext cx="4693920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regnum.ru/uploads/pictures/news/2016/09/08/regnum_picture_1473332861602297_normal.jpg">
            <a:extLst>
              <a:ext uri="{FF2B5EF4-FFF2-40B4-BE49-F238E27FC236}">
                <a16:creationId xmlns:a16="http://schemas.microsoft.com/office/drawing/2014/main" id="{B51D8457-4F98-41E1-A040-EBE476F9F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79" y="2208627"/>
            <a:ext cx="5280659" cy="352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53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2D5B63-38A2-46DF-A322-9ECA2552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Фотография">
            <a:hlinkClick r:id="rId2"/>
            <a:extLst>
              <a:ext uri="{FF2B5EF4-FFF2-40B4-BE49-F238E27FC236}">
                <a16:creationId xmlns:a16="http://schemas.microsoft.com/office/drawing/2014/main" id="{4E22AC4C-9110-4B94-8BFD-82D776E32FDE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1648" t="4361" r="4454" b="7733"/>
          <a:stretch/>
        </p:blipFill>
        <p:spPr bwMode="auto">
          <a:xfrm>
            <a:off x="1209821" y="540714"/>
            <a:ext cx="9884899" cy="5776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5456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D812AA-AF2F-4DBD-9EE8-9D8CC5DAE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83848"/>
          </a:xfrm>
        </p:spPr>
        <p:txBody>
          <a:bodyPr/>
          <a:lstStyle/>
          <a:p>
            <a:r>
              <a:rPr lang="ru-RU" dirty="0"/>
              <a:t>Как назвать их одним словом?</a:t>
            </a:r>
          </a:p>
        </p:txBody>
      </p:sp>
      <p:pic>
        <p:nvPicPr>
          <p:cNvPr id="4" name="Picture 2" descr="http://tili-mili-tryamdiya.ru/wp-content/uploads/2016/10/19.jpg">
            <a:extLst>
              <a:ext uri="{FF2B5EF4-FFF2-40B4-BE49-F238E27FC236}">
                <a16:creationId xmlns:a16="http://schemas.microsoft.com/office/drawing/2014/main" id="{51ABBDCD-148E-465C-AEEE-FC0FF71AE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661" y="4644960"/>
            <a:ext cx="2506474" cy="16709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tili-mili-tryamdiya.ru/wp-content/uploads/2016/10/21.jpg">
            <a:extLst>
              <a:ext uri="{FF2B5EF4-FFF2-40B4-BE49-F238E27FC236}">
                <a16:creationId xmlns:a16="http://schemas.microsoft.com/office/drawing/2014/main" id="{663DDAEE-329C-4E94-AFC5-CBC4B4F33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646" y="2968235"/>
            <a:ext cx="2515088" cy="1676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tili-mili-tryamdiya.ru/wp-content/uploads/2016/10/3.jpg">
            <a:extLst>
              <a:ext uri="{FF2B5EF4-FFF2-40B4-BE49-F238E27FC236}">
                <a16:creationId xmlns:a16="http://schemas.microsoft.com/office/drawing/2014/main" id="{BB74E262-0957-4D45-9B48-81230B287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529" y="4644960"/>
            <a:ext cx="2537216" cy="16914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tili-mili-tryamdiya.ru/wp-content/uploads/2016/10/41.jpg">
            <a:extLst>
              <a:ext uri="{FF2B5EF4-FFF2-40B4-BE49-F238E27FC236}">
                <a16:creationId xmlns:a16="http://schemas.microsoft.com/office/drawing/2014/main" id="{4507E5AE-C085-44C4-B676-ADBA70926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529" y="2935746"/>
            <a:ext cx="2515087" cy="16767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tili-mili-tryamdiya.ru/wp-content/uploads/2016/10/51.jpg">
            <a:extLst>
              <a:ext uri="{FF2B5EF4-FFF2-40B4-BE49-F238E27FC236}">
                <a16:creationId xmlns:a16="http://schemas.microsoft.com/office/drawing/2014/main" id="{E47AA317-A166-4C54-A4B6-B9C1980A9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529" y="1243622"/>
            <a:ext cx="2515088" cy="1676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://tili-mili-tryamdiya.ru/wp-content/uploads/2016/10/61.jpg">
            <a:extLst>
              <a:ext uri="{FF2B5EF4-FFF2-40B4-BE49-F238E27FC236}">
                <a16:creationId xmlns:a16="http://schemas.microsoft.com/office/drawing/2014/main" id="{FB03956A-F1CD-4D13-87A2-ABA016468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047" y="1259021"/>
            <a:ext cx="2515088" cy="1676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://tili-mili-tryamdiya.ru/wp-content/uploads/2016/10/71.jpg">
            <a:extLst>
              <a:ext uri="{FF2B5EF4-FFF2-40B4-BE49-F238E27FC236}">
                <a16:creationId xmlns:a16="http://schemas.microsoft.com/office/drawing/2014/main" id="{DEB146B5-98E5-455E-A60F-CEFB6F20D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95" y="4649257"/>
            <a:ext cx="2557569" cy="17050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8" descr="http://tili-mili-tryamdiya.ru/wp-content/uploads/2016/10/81.jpg">
            <a:extLst>
              <a:ext uri="{FF2B5EF4-FFF2-40B4-BE49-F238E27FC236}">
                <a16:creationId xmlns:a16="http://schemas.microsoft.com/office/drawing/2014/main" id="{4FFBC6C3-6482-4C7D-B953-415C1FF2F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2921585"/>
            <a:ext cx="2557570" cy="17050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0" descr="http://tili-mili-tryamdiya.ru/wp-content/uploads/2016/10/91.jpg">
            <a:extLst>
              <a:ext uri="{FF2B5EF4-FFF2-40B4-BE49-F238E27FC236}">
                <a16:creationId xmlns:a16="http://schemas.microsoft.com/office/drawing/2014/main" id="{91508FCC-1743-4280-A536-35647AC68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1222233"/>
            <a:ext cx="2515089" cy="1676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4" descr="http://tili-mili-tryamdiya.ru/wp-content/uploads/2016/10/101.jpg">
            <a:extLst>
              <a:ext uri="{FF2B5EF4-FFF2-40B4-BE49-F238E27FC236}">
                <a16:creationId xmlns:a16="http://schemas.microsoft.com/office/drawing/2014/main" id="{AC910910-59F2-4E87-80E0-D3379083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618" y="2935746"/>
            <a:ext cx="2515087" cy="1676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6" descr="http://tili-mili-tryamdiya.ru/wp-content/uploads/2016/10/111.jpg">
            <a:extLst>
              <a:ext uri="{FF2B5EF4-FFF2-40B4-BE49-F238E27FC236}">
                <a16:creationId xmlns:a16="http://schemas.microsoft.com/office/drawing/2014/main" id="{2FE6C840-AD12-4DD9-B276-027107BE2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618" y="4634713"/>
            <a:ext cx="2537215" cy="16914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8" descr="http://tili-mili-tryamdiya.ru/wp-content/uploads/2016/10/121.jpg">
            <a:extLst>
              <a:ext uri="{FF2B5EF4-FFF2-40B4-BE49-F238E27FC236}">
                <a16:creationId xmlns:a16="http://schemas.microsoft.com/office/drawing/2014/main" id="{C974D708-970A-470D-93BB-E2B5E4EB5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617" y="1230701"/>
            <a:ext cx="2515087" cy="16767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666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3580BD-969F-4AFE-B79F-ABA53F7C2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627797"/>
          </a:xfrm>
        </p:spPr>
        <p:txBody>
          <a:bodyPr>
            <a:normAutofit fontScale="90000"/>
          </a:bodyPr>
          <a:lstStyle/>
          <a:p>
            <a:r>
              <a:rPr lang="ru-RU" dirty="0"/>
              <a:t>Где растут фрукты?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10A002-C9C1-4B9A-92D7-6800E308B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674" y="914400"/>
            <a:ext cx="9777046" cy="5914759"/>
          </a:xfrm>
          <a:prstGeom prst="rect">
            <a:avLst/>
          </a:prstGeom>
        </p:spPr>
      </p:pic>
      <p:pic>
        <p:nvPicPr>
          <p:cNvPr id="2052" name="Picture 4" descr="https://img2.labirint.ru/rcimg/c655bb212f25fd4868bf29c3df12c17a/1920x1080/books48/471142/ph_1.jpg?1566552345">
            <a:extLst>
              <a:ext uri="{FF2B5EF4-FFF2-40B4-BE49-F238E27FC236}">
                <a16:creationId xmlns:a16="http://schemas.microsoft.com/office/drawing/2014/main" id="{CB4FEA72-7142-41FE-8BF1-038CC1CE40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9" r="1884" b="19590"/>
          <a:stretch/>
        </p:blipFill>
        <p:spPr bwMode="auto">
          <a:xfrm>
            <a:off x="1317674" y="980868"/>
            <a:ext cx="9729239" cy="578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21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D36FEC-A9B9-4D58-ACE9-9AAEC0B9D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836703"/>
            <a:ext cx="10058400" cy="824745"/>
          </a:xfrm>
        </p:spPr>
        <p:txBody>
          <a:bodyPr>
            <a:normAutofit fontScale="90000"/>
          </a:bodyPr>
          <a:lstStyle/>
          <a:p>
            <a:r>
              <a:rPr lang="ru-RU" dirty="0"/>
              <a:t>Что это? </a:t>
            </a:r>
            <a:br>
              <a:rPr lang="ru-RU" dirty="0"/>
            </a:br>
            <a:r>
              <a:rPr lang="ru-RU" dirty="0"/>
              <a:t>Игра «Мой, моя, моё»</a:t>
            </a:r>
          </a:p>
        </p:txBody>
      </p:sp>
      <p:pic>
        <p:nvPicPr>
          <p:cNvPr id="1026" name="Picture 2" descr="http://tili-mili-tryamdiya.ru/wp-content/uploads/2016/10/19.jpg">
            <a:extLst>
              <a:ext uri="{FF2B5EF4-FFF2-40B4-BE49-F238E27FC236}">
                <a16:creationId xmlns:a16="http://schemas.microsoft.com/office/drawing/2014/main" id="{B4037308-B53D-40ED-8C9C-185400EE1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903" y="2330293"/>
            <a:ext cx="6156951" cy="41046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ili-mili-tryamdiya.ru/wp-content/uploads/2016/10/21.jpg">
            <a:extLst>
              <a:ext uri="{FF2B5EF4-FFF2-40B4-BE49-F238E27FC236}">
                <a16:creationId xmlns:a16="http://schemas.microsoft.com/office/drawing/2014/main" id="{911A3F44-CD2B-414E-BA5B-0360413EF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812" y="2263204"/>
            <a:ext cx="6287868" cy="41919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ili-mili-tryamdiya.ru/wp-content/uploads/2016/10/3.jpg">
            <a:extLst>
              <a:ext uri="{FF2B5EF4-FFF2-40B4-BE49-F238E27FC236}">
                <a16:creationId xmlns:a16="http://schemas.microsoft.com/office/drawing/2014/main" id="{A8911FA3-277C-4DFE-8A8A-4093A9F43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166" y="2155835"/>
            <a:ext cx="6634244" cy="442282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tili-mili-tryamdiya.ru/wp-content/uploads/2016/10/41.jpg">
            <a:extLst>
              <a:ext uri="{FF2B5EF4-FFF2-40B4-BE49-F238E27FC236}">
                <a16:creationId xmlns:a16="http://schemas.microsoft.com/office/drawing/2014/main" id="{314AC82D-ADDB-48B0-A8DF-39EF9C269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385" y="2155127"/>
            <a:ext cx="6619087" cy="44127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tili-mili-tryamdiya.ru/wp-content/uploads/2016/10/51.jpg">
            <a:extLst>
              <a:ext uri="{FF2B5EF4-FFF2-40B4-BE49-F238E27FC236}">
                <a16:creationId xmlns:a16="http://schemas.microsoft.com/office/drawing/2014/main" id="{366D3A26-6F5D-4FAC-BA96-C66D58E3D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166" y="2144314"/>
            <a:ext cx="6619087" cy="44127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tili-mili-tryamdiya.ru/wp-content/uploads/2016/10/61.jpg">
            <a:extLst>
              <a:ext uri="{FF2B5EF4-FFF2-40B4-BE49-F238E27FC236}">
                <a16:creationId xmlns:a16="http://schemas.microsoft.com/office/drawing/2014/main" id="{0CFE5E5C-089A-4043-BE12-3F9E9B868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305" y="1900838"/>
            <a:ext cx="7000520" cy="46670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tili-mili-tryamdiya.ru/wp-content/uploads/2016/10/71.jpg">
            <a:extLst>
              <a:ext uri="{FF2B5EF4-FFF2-40B4-BE49-F238E27FC236}">
                <a16:creationId xmlns:a16="http://schemas.microsoft.com/office/drawing/2014/main" id="{CF42D6F0-7EF5-41E6-9FE2-9397088B2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087" y="1877323"/>
            <a:ext cx="6955878" cy="46372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tili-mili-tryamdiya.ru/wp-content/uploads/2016/10/81.jpg">
            <a:extLst>
              <a:ext uri="{FF2B5EF4-FFF2-40B4-BE49-F238E27FC236}">
                <a16:creationId xmlns:a16="http://schemas.microsoft.com/office/drawing/2014/main" id="{EFF97AB7-3DC3-4873-B88E-0101C2E5C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087" y="1866510"/>
            <a:ext cx="6955877" cy="46372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tili-mili-tryamdiya.ru/wp-content/uploads/2016/10/91.jpg">
            <a:extLst>
              <a:ext uri="{FF2B5EF4-FFF2-40B4-BE49-F238E27FC236}">
                <a16:creationId xmlns:a16="http://schemas.microsoft.com/office/drawing/2014/main" id="{92D7D1A3-698A-4DDA-AFF9-903586413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087" y="1898752"/>
            <a:ext cx="6955877" cy="46372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tili-mili-tryamdiya.ru/wp-content/uploads/2016/10/101.jpg">
            <a:extLst>
              <a:ext uri="{FF2B5EF4-FFF2-40B4-BE49-F238E27FC236}">
                <a16:creationId xmlns:a16="http://schemas.microsoft.com/office/drawing/2014/main" id="{903428BF-BA86-4EC5-8605-77B7FD9BA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09" y="1876176"/>
            <a:ext cx="6957154" cy="46381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tili-mili-tryamdiya.ru/wp-content/uploads/2016/10/111.jpg">
            <a:extLst>
              <a:ext uri="{FF2B5EF4-FFF2-40B4-BE49-F238E27FC236}">
                <a16:creationId xmlns:a16="http://schemas.microsoft.com/office/drawing/2014/main" id="{70D6569E-86F5-41E6-99E9-880873BAC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294" y="1834334"/>
            <a:ext cx="7036582" cy="46910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tili-mili-tryamdiya.ru/wp-content/uploads/2016/10/121.jpg">
            <a:extLst>
              <a:ext uri="{FF2B5EF4-FFF2-40B4-BE49-F238E27FC236}">
                <a16:creationId xmlns:a16="http://schemas.microsoft.com/office/drawing/2014/main" id="{D21A6B33-676D-4460-B82D-90FCAA571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09" y="1876797"/>
            <a:ext cx="7036582" cy="46910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5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decel="100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decel="100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decel="100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decel="1000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decel="100000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decel="100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decel="100000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decel="100000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1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decel="100000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60F9E3-6088-455C-9516-07AC84738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Сказка о фруктах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F81B28-8FBB-4654-8AFB-3AA1E833C6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Логопед: теперь мы с вами придумаем сказку о наших фруктах. Я начну, а вы мне поможете. </a:t>
            </a:r>
          </a:p>
          <a:p>
            <a:r>
              <a:rPr lang="ru-RU" b="1" dirty="0"/>
              <a:t>Жил был очень хороший садовод. У него был большой красивый сад. Он очень тщательно ухаживал за своим садом. </a:t>
            </a:r>
            <a:r>
              <a:rPr lang="ru-RU" dirty="0"/>
              <a:t>Как? </a:t>
            </a:r>
            <a:r>
              <a:rPr lang="ru-RU" b="1" dirty="0"/>
              <a:t>Потому он собирал большой урожай фруктов. А фруктов всегда было много. Давайте перечислим фрукты. </a:t>
            </a:r>
            <a:r>
              <a:rPr lang="ru-RU" dirty="0"/>
              <a:t>(Дети: много яблок, много груш, много слив, много персиков и  т.д.)  </a:t>
            </a:r>
          </a:p>
          <a:p>
            <a:r>
              <a:rPr lang="ru-RU" b="1" dirty="0"/>
              <a:t>Собрали фрукты в большой ящик и увезли продавать. Где продаются фрукты? </a:t>
            </a:r>
            <a:r>
              <a:rPr lang="ru-RU" dirty="0"/>
              <a:t>(Дети: фрукты продаются на рынке, в магазине.) </a:t>
            </a:r>
            <a:r>
              <a:rPr lang="ru-RU" b="1" dirty="0"/>
              <a:t>Пришла на рынок бабушка, купила персики, принесла домой и сварила варенье. </a:t>
            </a:r>
            <a:r>
              <a:rPr lang="ru-RU" dirty="0"/>
              <a:t>Как называется варенье из персиков, какое оно? (Дети: персиковое варенье</a:t>
            </a:r>
            <a:r>
              <a:rPr lang="ru-RU" b="1" dirty="0"/>
              <a:t>.) А папа сделал из персиков сок. </a:t>
            </a:r>
            <a:r>
              <a:rPr lang="ru-RU" dirty="0"/>
              <a:t>Какой сок? (Дети: персиковый сок.) </a:t>
            </a:r>
            <a:r>
              <a:rPr lang="ru-RU" b="1" dirty="0"/>
              <a:t>А мама испекла пирог с персиками. </a:t>
            </a:r>
            <a:r>
              <a:rPr lang="ru-RU" dirty="0"/>
              <a:t>Какой? (Дети: персиковый пирог.) </a:t>
            </a:r>
            <a:r>
              <a:rPr lang="ru-RU" b="1" dirty="0"/>
              <a:t>Какая интересная сказка у нас получилась.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5563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CE5326-3DE9-4C35-9ABF-0880A6FD2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988906"/>
            <a:ext cx="10058400" cy="748454"/>
          </a:xfrm>
        </p:spPr>
        <p:txBody>
          <a:bodyPr/>
          <a:lstStyle/>
          <a:p>
            <a:r>
              <a:rPr lang="ru-RU" b="1" dirty="0"/>
              <a:t>Игра «Один – много».</a:t>
            </a:r>
            <a:r>
              <a:rPr lang="ru-RU" dirty="0"/>
              <a:t> </a:t>
            </a:r>
          </a:p>
        </p:txBody>
      </p:sp>
      <p:pic>
        <p:nvPicPr>
          <p:cNvPr id="2050" name="Picture 2" descr="https://logopeddoma.ru/_nw/3/54809420.jpg">
            <a:extLst>
              <a:ext uri="{FF2B5EF4-FFF2-40B4-BE49-F238E27FC236}">
                <a16:creationId xmlns:a16="http://schemas.microsoft.com/office/drawing/2014/main" id="{F239F9E2-FEB0-414F-825E-217D35A1007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1737359"/>
            <a:ext cx="8182190" cy="462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9BAD8-2CE1-4F0F-9894-13B99339F834}"/>
              </a:ext>
            </a:extLst>
          </p:cNvPr>
          <p:cNvSpPr/>
          <p:nvPr/>
        </p:nvSpPr>
        <p:spPr>
          <a:xfrm>
            <a:off x="5875606" y="132368"/>
            <a:ext cx="6096000" cy="10224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Яблоко - …(яблоки), персик - …(персик), дыня - …(дыни), банан - …(бананы), абрикос - …(абрикосы), слива - …(сливы), апельсин - …(апельсины) и т.д.</a:t>
            </a:r>
          </a:p>
        </p:txBody>
      </p:sp>
    </p:spTree>
    <p:extLst>
      <p:ext uri="{BB962C8B-B14F-4D97-AF65-F5344CB8AC3E}">
        <p14:creationId xmlns:p14="http://schemas.microsoft.com/office/powerpoint/2010/main" val="2471161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C3F94C-2C6D-475F-B804-C3615B71E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Игра «Волшебный мешочек».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91FAB7-5F3A-4B9F-B4AB-36E1B7483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sun9-42.userapi.com/impg/7t-It_JnWvI3vKFDJ8zd2Xh2cyDrd-vJBuf-6g/FspajJ6O-WM.jpg?size=604x453&amp;quality=96&amp;sign=504c175938fb3b1586688e5413187cfc&amp;type=album">
            <a:extLst>
              <a:ext uri="{FF2B5EF4-FFF2-40B4-BE49-F238E27FC236}">
                <a16:creationId xmlns:a16="http://schemas.microsoft.com/office/drawing/2014/main" id="{ABB68F12-0E31-4EA6-BCE4-945E90FD2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793" y="286603"/>
            <a:ext cx="7837757" cy="587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887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C5F010-F45D-4BF0-8FC0-ABD4C090A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83" y="107322"/>
            <a:ext cx="10058400" cy="70230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Игра «Что исчезло?».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CE24AF-EF4A-451C-B67D-11C980D3FB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www.purposegames.com/images/games/background/536/536963.png">
            <a:extLst>
              <a:ext uri="{FF2B5EF4-FFF2-40B4-BE49-F238E27FC236}">
                <a16:creationId xmlns:a16="http://schemas.microsoft.com/office/drawing/2014/main" id="{409BD809-8688-4CF8-8ED0-555A109A7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25" y="832525"/>
            <a:ext cx="7699717" cy="604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8B33126-26BB-48F3-A01D-FBE3982E34D8}"/>
              </a:ext>
            </a:extLst>
          </p:cNvPr>
          <p:cNvSpPr/>
          <p:nvPr/>
        </p:nvSpPr>
        <p:spPr>
          <a:xfrm>
            <a:off x="2035125" y="1280159"/>
            <a:ext cx="2536875" cy="171102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2DBF257-C0C3-4DA0-9E25-ACB693AD664D}"/>
              </a:ext>
            </a:extLst>
          </p:cNvPr>
          <p:cNvSpPr/>
          <p:nvPr/>
        </p:nvSpPr>
        <p:spPr>
          <a:xfrm>
            <a:off x="4572000" y="2991182"/>
            <a:ext cx="2536875" cy="171102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399B0EC-E8B5-4919-B4C7-71C313104317}"/>
              </a:ext>
            </a:extLst>
          </p:cNvPr>
          <p:cNvSpPr/>
          <p:nvPr/>
        </p:nvSpPr>
        <p:spPr>
          <a:xfrm>
            <a:off x="7242513" y="1280158"/>
            <a:ext cx="2536875" cy="171102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1B96B01-D62E-46E2-AD64-F8E0CB5CF277}"/>
              </a:ext>
            </a:extLst>
          </p:cNvPr>
          <p:cNvSpPr/>
          <p:nvPr/>
        </p:nvSpPr>
        <p:spPr>
          <a:xfrm>
            <a:off x="7197967" y="4702205"/>
            <a:ext cx="2536875" cy="171102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23F1D1E-9F3E-4917-AF24-EF66A5A6C144}"/>
              </a:ext>
            </a:extLst>
          </p:cNvPr>
          <p:cNvSpPr/>
          <p:nvPr/>
        </p:nvSpPr>
        <p:spPr>
          <a:xfrm>
            <a:off x="4597783" y="1264202"/>
            <a:ext cx="2536875" cy="171102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08E4302-2968-4785-99CF-FD327A7AD963}"/>
              </a:ext>
            </a:extLst>
          </p:cNvPr>
          <p:cNvSpPr/>
          <p:nvPr/>
        </p:nvSpPr>
        <p:spPr>
          <a:xfrm>
            <a:off x="2035125" y="4664675"/>
            <a:ext cx="2536875" cy="171102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6CB1E5D-E894-4A73-B29B-2CA7ED07366C}"/>
              </a:ext>
            </a:extLst>
          </p:cNvPr>
          <p:cNvSpPr/>
          <p:nvPr/>
        </p:nvSpPr>
        <p:spPr>
          <a:xfrm>
            <a:off x="1927270" y="3011307"/>
            <a:ext cx="2536875" cy="171102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18EA901-C5D6-4D87-A2A3-D562D9469296}"/>
              </a:ext>
            </a:extLst>
          </p:cNvPr>
          <p:cNvSpPr/>
          <p:nvPr/>
        </p:nvSpPr>
        <p:spPr>
          <a:xfrm>
            <a:off x="7153421" y="2996003"/>
            <a:ext cx="2536875" cy="171102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AB5C415-E2DF-47BF-93F4-6D0BA0244A59}"/>
              </a:ext>
            </a:extLst>
          </p:cNvPr>
          <p:cNvSpPr/>
          <p:nvPr/>
        </p:nvSpPr>
        <p:spPr>
          <a:xfrm>
            <a:off x="4616546" y="4651093"/>
            <a:ext cx="2536875" cy="171102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DF68F8-0504-4D13-B307-0AEE57531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Динамическая пауза</a:t>
            </a:r>
            <a:r>
              <a:rPr lang="ru-RU" dirty="0"/>
              <a:t>. 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9D65E01-12A2-438E-BB56-B0410E71B5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6473700"/>
              </p:ext>
            </p:extLst>
          </p:nvPr>
        </p:nvGraphicFramePr>
        <p:xfrm>
          <a:off x="1252026" y="1737360"/>
          <a:ext cx="9903654" cy="45649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51310">
                  <a:extLst>
                    <a:ext uri="{9D8B030D-6E8A-4147-A177-3AD203B41FA5}">
                      <a16:colId xmlns:a16="http://schemas.microsoft.com/office/drawing/2014/main" val="3306182761"/>
                    </a:ext>
                  </a:extLst>
                </a:gridCol>
                <a:gridCol w="4952344">
                  <a:extLst>
                    <a:ext uri="{9D8B030D-6E8A-4147-A177-3AD203B41FA5}">
                      <a16:colId xmlns:a16="http://schemas.microsoft.com/office/drawing/2014/main" val="536348775"/>
                    </a:ext>
                  </a:extLst>
                </a:gridCol>
              </a:tblGrid>
              <a:tr h="45649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Ну-ка, вместе дружно встали,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С ветки яблоки достали,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Положили их в корзинки,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Дружно выпрямили спинки,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Раз, два – выше голова,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Три, четыре – руки шире,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Пять, шесть – тихо сесть.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Дети встают.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Имитируют срывание яблока рукой.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Имитация движения.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Выпрямляются.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Поднимают голову вверх.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Разводят руки в стороны.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Садятся на места.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4046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96630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79</TotalTime>
  <Words>686</Words>
  <Application>Microsoft Office PowerPoint</Application>
  <PresentationFormat>Широкоэкранный</PresentationFormat>
  <Paragraphs>84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Ретро</vt:lpstr>
      <vt:lpstr>Фрукты</vt:lpstr>
      <vt:lpstr>Как назвать их одним словом?</vt:lpstr>
      <vt:lpstr>Где растут фрукты? </vt:lpstr>
      <vt:lpstr>Что это?  Игра «Мой, моя, моё»</vt:lpstr>
      <vt:lpstr>Сказка о фруктах</vt:lpstr>
      <vt:lpstr>Игра «Один – много». </vt:lpstr>
      <vt:lpstr>Игра «Волшебный мешочек». </vt:lpstr>
      <vt:lpstr>Игра «Что исчезло?».</vt:lpstr>
      <vt:lpstr>Динамическая пауза.  </vt:lpstr>
      <vt:lpstr>Пальчиковая гимнастика. </vt:lpstr>
      <vt:lpstr>Игра «Лишнее слово». </vt:lpstr>
      <vt:lpstr>Игра «Какой сок?». </vt:lpstr>
      <vt:lpstr>Игра «Большой – маленький». </vt:lpstr>
      <vt:lpstr>Игра «Веселый счет». </vt:lpstr>
      <vt:lpstr>Игра «Угадай, про какой фрукт я говорю»</vt:lpstr>
      <vt:lpstr>Загадки.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Чертовикова</dc:creator>
  <cp:lastModifiedBy>Юлия Чертовикова</cp:lastModifiedBy>
  <cp:revision>10</cp:revision>
  <dcterms:created xsi:type="dcterms:W3CDTF">2022-06-09T16:29:10Z</dcterms:created>
  <dcterms:modified xsi:type="dcterms:W3CDTF">2022-06-09T18:06:14Z</dcterms:modified>
</cp:coreProperties>
</file>