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16BD6B-42D8-4F8F-AA76-5E54E5A78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8A3D7C-5111-4B3A-AAF4-D007CED74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BFCDEC-510F-43F7-9AA4-5270332F9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1E58AD-D036-4DEC-93B8-6F0E08A4C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B7A164-B09B-4C5C-BAAA-B780631CB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936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A045F0-C2C4-4DB1-A18B-7CBBD96B8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1F6139C-E0EE-4763-A4FF-4387B1F161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C9059C-63BC-403E-8D9A-287296F90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CD7650-EF8C-47D4-A06B-952DB11BD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E653F3-A273-47F0-8ED6-81B8AE0A1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306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577FCF9-2F17-45DB-8371-74F428FF9A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67F267B-202B-46FF-80D8-E6B46DF5D4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58F980-E8E9-4977-BE7A-E0FF87069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1E37A6-8562-431B-8039-DF957A331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D1BD95-747F-4F8B-99EF-6B5967834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626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AF8F3-66CE-464F-A87F-9701C2245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2A4C09-4F58-46BD-9CAB-671FB2E97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1DC09A-A57A-4EB0-B92F-A15046D4F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23C907-A734-49A4-B208-FDDE5436E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A826D9-D981-49EC-A373-5313673C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304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B022BA-254C-4684-94C2-3F1A76CED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FFEB23-8177-4B01-869B-9B2A5A759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BAFA7C-3AFB-4F58-BF81-053BBD006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A3D286-6EAB-4AE0-B37D-046CE0511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142024-825C-4B1E-BD80-A2B5409EA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601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7B45D5-805A-49AE-ADB1-A859132E6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61ABC2-A27F-4AD4-A7A1-E80006A723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63A6ED-66FB-4661-A659-70C28882D2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9519AA-5F85-45C2-8BA3-468B7E5FD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4CD3218-3A01-4208-8EB1-8D26B7D35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10152-F4CC-4769-91A1-5091B5643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136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DA213E-B195-4FB3-AECC-AE7E86FF9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6147E1D-E379-4A44-8315-1C16D13C3A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7F3DA1-9017-47C4-A514-6C3DDF548B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8A378A0-46F6-4178-84DC-4106A3DAF6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6208AF-C83B-4106-81DC-10F8E137CF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CE5807C-25BF-40A9-B6F5-88C47979B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4EE248-4532-42D1-B7A5-0D1231D34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FD83804-13C3-4439-92B2-83EB4C7D2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976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305B48-15EE-49ED-B3A3-84B2C8B29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FBBD44D-EFBA-4DDD-9320-96C9F9978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058FA6F-9B9C-43C2-88B4-3D386BF81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02F82F8-6D4E-49C5-B35C-F75F878AC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54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82B6AAB-B5B9-41AF-9854-B9F1567AA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D442886-CD3B-4A9A-AA85-7BEB8B129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F1689FA-451F-4D52-83D0-F54EF7C76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02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E3679E-3CCE-4EB8-90F1-9BE7D1227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B83B31-7F41-49C4-85A7-EDD0B02D2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EA18987-CFFD-4CC8-93D0-19188701E2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3457DD9-5B05-4153-B751-46855D719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4019EF-A7F3-4145-8631-11EB8BCC1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B7CEDD-5395-4047-958E-230783C4B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21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BC2489-3A83-4D9F-9C6F-E51C2A08A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092E023-0B36-4927-8B20-5F131BEB5D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21988C7-DCB0-48C9-85A2-96112223D1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511E7B-0C36-4A56-954C-3A1DBB24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2D7360-88FD-4BF3-8E7F-AF306A684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7B5CC7-6BC5-4FF0-AB1D-924B48563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223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683E4-7DE9-42E8-8B03-175C09556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D27D02-A37D-48B5-89D3-1EAD2A37C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75BCEF-3F5C-49CE-AF35-A7AD6F19C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5162F-2C0F-40D9-97F8-96471FCF54F2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3E7BA0-C1CB-4810-816B-6521FA60F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DB83AD-C53E-447E-9166-FB4F36E1F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C689E-7DA6-46FC-8C7E-DC4F744BC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098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%D0%90%D1%80%D0%B8%D1%81%D1%82%D0%B8%D0%BF%D0%BF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066F4B-8F37-4648-B211-7C768732B0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17FFA6-7844-4215-9FDD-79DE0D587B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50292E-B8E9-4DA9-9E52-4059F0AC3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937"/>
            <a:ext cx="12192000" cy="68849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E85A72-1578-41E7-9598-17BFF7632C30}"/>
              </a:ext>
            </a:extLst>
          </p:cNvPr>
          <p:cNvSpPr txBox="1"/>
          <p:nvPr/>
        </p:nvSpPr>
        <p:spPr>
          <a:xfrm>
            <a:off x="2133080" y="1600200"/>
            <a:ext cx="7128876" cy="1085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риёмы рефлексивной </a:t>
            </a: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еятельности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уроке в начальной школе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4F5899-3D6E-428A-918F-0EEE12BD9730}"/>
              </a:ext>
            </a:extLst>
          </p:cNvPr>
          <p:cNvSpPr txBox="1"/>
          <p:nvPr/>
        </p:nvSpPr>
        <p:spPr>
          <a:xfrm>
            <a:off x="5047014" y="3255962"/>
            <a:ext cx="4702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Презентацию подготовила учитель </a:t>
            </a:r>
          </a:p>
          <a:p>
            <a:pPr algn="ctr"/>
            <a:r>
              <a:rPr lang="ru-RU" b="1" dirty="0"/>
              <a:t>начальных классов МБОУ </a:t>
            </a:r>
            <a:r>
              <a:rPr lang="ru-RU" b="1" dirty="0" err="1"/>
              <a:t>Шишовская</a:t>
            </a:r>
            <a:r>
              <a:rPr lang="ru-RU" b="1" dirty="0"/>
              <a:t> СОШ</a:t>
            </a:r>
          </a:p>
          <a:p>
            <a:pPr algn="ctr"/>
            <a:r>
              <a:rPr lang="ru-RU" b="1" dirty="0"/>
              <a:t>Трофимова Валентина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2934395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A98393-73F5-4993-B6C4-8AFD45C8E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 descr="«Солнышко и тучка»   В руках у учителя тучка и солнышко. Он предлагает ребятам сравнить свое настроение с тучкой или солнышком. Поясняя, если хорошее настроение -выбираете солнышко, если не очень - то тучку. ">
            <a:extLst>
              <a:ext uri="{FF2B5EF4-FFF2-40B4-BE49-F238E27FC236}">
                <a16:creationId xmlns:a16="http://schemas.microsoft.com/office/drawing/2014/main" id="{076C3EE0-6DB4-47B1-8094-18A3AFA7550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62" y="380011"/>
            <a:ext cx="5898078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54F83C-92D5-48DA-B892-1E8552D6E2B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183" y="1218525"/>
            <a:ext cx="5607133" cy="391997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FA9C894-03EC-4A57-AB43-69D2B8B1486A}"/>
              </a:ext>
            </a:extLst>
          </p:cNvPr>
          <p:cNvSpPr txBox="1"/>
          <p:nvPr/>
        </p:nvSpPr>
        <p:spPr>
          <a:xfrm>
            <a:off x="4168239" y="5332021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E7ADEA-D43E-47CC-825A-67D8703E73D8}"/>
              </a:ext>
            </a:extLst>
          </p:cNvPr>
          <p:cNvSpPr txBox="1"/>
          <p:nvPr/>
        </p:nvSpPr>
        <p:spPr>
          <a:xfrm>
            <a:off x="6578930" y="510639"/>
            <a:ext cx="51776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«Острова»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12E91D-3515-4F7C-8551-E704C9BC15DC}"/>
              </a:ext>
            </a:extLst>
          </p:cNvPr>
          <p:cNvSpPr txBox="1"/>
          <p:nvPr/>
        </p:nvSpPr>
        <p:spPr>
          <a:xfrm>
            <a:off x="4025735" y="5138502"/>
            <a:ext cx="79455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«Острова»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Ребята выбирают, на каком из предложенных островов они находятся в конце урока: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остров Удовлетворения,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</a:t>
            </a:r>
            <a:r>
              <a:rPr lang="ru-RU" sz="1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остров Грусти,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остров Знаний,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</a:t>
            </a:r>
            <a:r>
              <a:rPr lang="ru-RU" sz="1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остров Радости.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225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CC972B-57DA-4C38-A2C2-6F9AD29F5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7E3BCF-DCD2-40F3-AC64-529F94BD2F86}"/>
              </a:ext>
            </a:extLst>
          </p:cNvPr>
          <p:cNvSpPr txBox="1"/>
          <p:nvPr/>
        </p:nvSpPr>
        <p:spPr>
          <a:xfrm>
            <a:off x="6096000" y="54626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069924-1BD1-4156-B156-86FC21B81CA1}"/>
              </a:ext>
            </a:extLst>
          </p:cNvPr>
          <p:cNvSpPr txBox="1"/>
          <p:nvPr/>
        </p:nvSpPr>
        <p:spPr>
          <a:xfrm>
            <a:off x="3491345" y="261257"/>
            <a:ext cx="7966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Эмоционально-художественное оформление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7E182C-E161-4026-BE79-E3D6532AA3DC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5688" y="1456519"/>
            <a:ext cx="3431969" cy="311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5C2624-1521-4145-AEBD-E83210D67875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691" y="1456520"/>
            <a:ext cx="3562597" cy="31154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B923E9-7DEA-4F17-BDB6-8379E20FA95E}"/>
              </a:ext>
            </a:extLst>
          </p:cNvPr>
          <p:cNvSpPr txBox="1"/>
          <p:nvPr/>
        </p:nvSpPr>
        <p:spPr>
          <a:xfrm>
            <a:off x="3041928" y="5244039"/>
            <a:ext cx="79664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 algn="just">
              <a:spcAft>
                <a:spcPts val="0"/>
              </a:spcAft>
            </a:pPr>
            <a:r>
              <a:rPr lang="ru-RU" sz="20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Учащимся предлагается две картины с изображением пейзажа. Одна картина проникнута грустным, печальным настроением, другая – радостным, веселым. Ученики выбирают ту картину, которая соответствует их настроению.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291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DACCA9-6446-4FC5-B16D-E45AEDA6F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1BDC45-4B38-4ACF-B3DF-85E2F04542B1}"/>
              </a:ext>
            </a:extLst>
          </p:cNvPr>
          <p:cNvSpPr txBox="1"/>
          <p:nvPr/>
        </p:nvSpPr>
        <p:spPr>
          <a:xfrm>
            <a:off x="2339439" y="676894"/>
            <a:ext cx="942900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Рефлексия деятельности</a:t>
            </a:r>
          </a:p>
          <a:p>
            <a:pPr algn="ctr">
              <a:spcAft>
                <a:spcPts val="0"/>
              </a:spcAft>
            </a:pP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just">
              <a:spcAft>
                <a:spcPts val="0"/>
              </a:spcAft>
            </a:pPr>
            <a:r>
              <a:rPr lang="ru-RU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Рефлексия деятельности даёт возможность осмыслить способы и приёмы работы с учебным материалом, поиска наиболее рациональных приёмов. Этот вид рефлексии позволяет оценить активность учеников на всех этапах урока, например, на этапе актуализации знаний или  в конце урока. </a:t>
            </a:r>
            <a:r>
              <a:rPr lang="ru-RU" sz="2800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Применение этого вида рефлексии в конце урока дает возможность оценить активность каждого ребенка на разных этапах урока.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519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000192-9BDB-4E62-8820-AA63565AB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 descr="«Рефлексивная мишень» На доске рисуется мишень, которая делится на сектора. В каждом из секторов записываются параметры – вопросы рефлексии состоявшейся деятельности. Например, оценка содержания, оценка форм и методов проведения урока, оценка деятельности учителя, оценка своей деятельности. Ученик ставит метки в сектора соответственно оценке результата: чем ближе к центру мишени, тем ближе к десятке. На краях мишени оценка ближе к нулю. Затем проводят её краткий анализ. ">
            <a:extLst>
              <a:ext uri="{FF2B5EF4-FFF2-40B4-BE49-F238E27FC236}">
                <a16:creationId xmlns:a16="http://schemas.microsoft.com/office/drawing/2014/main" id="{9AD6191A-8C49-43FA-B6E8-6AA2AF8076B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46" y="276101"/>
            <a:ext cx="5909953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38AA3B-8A38-417F-9663-8C467A51B1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023" y="2104704"/>
            <a:ext cx="5909953" cy="457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14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D9BB55-744E-46B3-889A-364CE40DF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634BE7-22C8-4B7A-AD4A-E78753960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035" y="228402"/>
            <a:ext cx="5838965" cy="457239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50E563-285E-4D5E-85DE-0AA0DD22A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6897" y="2336470"/>
            <a:ext cx="5518068" cy="413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973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F69C6A-DB49-48F3-8282-C7952AC16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 descr="«Шесть шляп»   Учащихся можно разделить на группы и предложить приобрести одну из шляп. Обладателям шляп необходимо дать оценку событиям, фактам, результатам деятельности в зависимости от цвета.   Белая шляпа символизирует конкретные суждения без эмоционального оттенка. Желтая шляпа – позитивные суждения. Черная – отражает проблемы и трудности. Красная – эмоциональные суждения без объяснений. Зеленая – творческие суждения, предложения.  Синяя – обобщает сказанное, рефлексия мыслей. ">
            <a:extLst>
              <a:ext uri="{FF2B5EF4-FFF2-40B4-BE49-F238E27FC236}">
                <a16:creationId xmlns:a16="http://schemas.microsoft.com/office/drawing/2014/main" id="{AB9700A4-C9ED-4C59-93D2-EA03CD29FE4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02" y="252152"/>
            <a:ext cx="5781436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«Поезд» На парте перед каждым ребенком два жетона: один – с улыбающимся личиком, другой – с грустным. На доске поезд с вагончиками, на которых обозначены этапы урока. Детям предлагают опустить «веселое личико» в тот вагончик, который указывает на то задание, которое вам было интересно выполнять, а «грустное личико» в тот, который символизирует задание, которое показалось не интересным. Можно использовать только один жетон по усмотрению ученика ">
            <a:extLst>
              <a:ext uri="{FF2B5EF4-FFF2-40B4-BE49-F238E27FC236}">
                <a16:creationId xmlns:a16="http://schemas.microsoft.com/office/drawing/2014/main" id="{7677A0C6-9354-4FB7-B973-329C8BD1A71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640" y="2140528"/>
            <a:ext cx="5906258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9339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B8AFD1-A5B5-4545-8494-28F625565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370580-7BC5-47BB-B613-BC27725A2D20}"/>
              </a:ext>
            </a:extLst>
          </p:cNvPr>
          <p:cNvSpPr txBox="1"/>
          <p:nvPr/>
        </p:nvSpPr>
        <p:spPr>
          <a:xfrm>
            <a:off x="2731325" y="819397"/>
            <a:ext cx="893024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2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Рефлексия содержания учебного материала</a:t>
            </a:r>
            <a:endParaRPr lang="ru-RU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Рефлексия в конце урока – это уже классика жанра. Учителю важно не только узнать и понять эмоциональное состояние ученика в финале учебного занятия, но и то, насколько продуктивным для него стал урок. Ребята должны оценить свою активность на уроке, полезность и интересность форм подачи знаний, увлекательность урока, коллективную работу.</a:t>
            </a:r>
            <a:r>
              <a:rPr lang="ru-RU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Рефлексия содержания учебного материала используется для выявления уровня осознания содержания пройденного. </a:t>
            </a:r>
            <a:r>
              <a:rPr lang="ru-RU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этом случае используются самые разные приёмы: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988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A4D596-DA5D-4F82-9C61-14EE82F1D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 descr=" «Анкета» Учащимся предлагается небольшая анкета, наполнение которой можно менять, дополнять в зависимости от того, на какие элементы урока обращается особое внимание. Можно попросить детей аргументировать свой ответ. ">
            <a:extLst>
              <a:ext uri="{FF2B5EF4-FFF2-40B4-BE49-F238E27FC236}">
                <a16:creationId xmlns:a16="http://schemas.microsoft.com/office/drawing/2014/main" id="{942E290E-66F3-4F39-ADB4-40561A63AF1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49" y="192974"/>
            <a:ext cx="5917870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«ФРАЗЕОЛОГИЗМЫ» Подбери выражение, которое характеризует, как ты  работал на уроке хлопал ушами шевелил мозгами слышал краем уха не покладая рук засучив рукава тяп- ляп считал ворон в поте лица ">
            <a:extLst>
              <a:ext uri="{FF2B5EF4-FFF2-40B4-BE49-F238E27FC236}">
                <a16:creationId xmlns:a16="http://schemas.microsoft.com/office/drawing/2014/main" id="{CCBA30F8-CDD1-4BC0-9A47-4FB31A7C872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299" y="2093026"/>
            <a:ext cx="5688280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23504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41BD1D-85DD-46D9-A5FF-45CF7B16C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 descr=" «Плюс-минус-интересно» Это упражнение можно выполнять как устно, так и письменно, в зависимости от наличия времени. Для письменного выполнения предлагается заполнить таблицу из трех граф. В графу «П» - «плюс»- записывается все, что понравилось на уроке, информация и формы работы, которые вызвали положительные эмоции, либо, по мнению ученика, могут быть ему полезны для достижения каких-то целей. В графу «М» - «минус»- записывается все, что не понравилось на уроке, показалось скучным, вызвало неприязнь, осталось непонятным, или информация, которая, по мнению ученика, оказалась для него не нужной, бесполезной . ">
            <a:extLst>
              <a:ext uri="{FF2B5EF4-FFF2-40B4-BE49-F238E27FC236}">
                <a16:creationId xmlns:a16="http://schemas.microsoft.com/office/drawing/2014/main" id="{0D4EBCF6-0BEC-44D0-8AA3-A677DB89779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3" y="216725"/>
            <a:ext cx="6096000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В графу «И» - «интересно»- учащиеся вписывают все любопытные факты, о которых узнали на уроке, что бы еще хотелось узнать по данной проблеме, вопросы к учителю. ">
            <a:extLst>
              <a:ext uri="{FF2B5EF4-FFF2-40B4-BE49-F238E27FC236}">
                <a16:creationId xmlns:a16="http://schemas.microsoft.com/office/drawing/2014/main" id="{37A30785-2346-4D74-89AA-B086CA16C0C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346" y="2069275"/>
            <a:ext cx="5541818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1904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63EC2E-5AC3-46E4-A17A-893D0C7EE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E824480-209F-4BE8-9117-F424D20D1A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016" y="1047997"/>
            <a:ext cx="7746671" cy="58100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AFA63B-96B6-464C-8C12-D9711F2335C5}"/>
              </a:ext>
            </a:extLst>
          </p:cNvPr>
          <p:cNvSpPr txBox="1"/>
          <p:nvPr/>
        </p:nvSpPr>
        <p:spPr>
          <a:xfrm>
            <a:off x="2303814" y="190005"/>
            <a:ext cx="9630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 пяти пальцев </a:t>
            </a:r>
            <a:r>
              <a:rPr lang="ru-RU" sz="20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тоже не требует специального оборудования. Ребенку достаточно знать значения каждого пальца и перечислить, загибая их по очереди, следующие моменты: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70121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8D259C-C9B6-4FF0-A5DB-AB4B8D98F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37B943-8DC0-4383-918D-3096FE3B6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D079FF-4957-4CCD-96C8-51D1DC13DD78}"/>
              </a:ext>
            </a:extLst>
          </p:cNvPr>
          <p:cNvSpPr txBox="1"/>
          <p:nvPr/>
        </p:nvSpPr>
        <p:spPr>
          <a:xfrm>
            <a:off x="4476997" y="344384"/>
            <a:ext cx="7362702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Детей надо учить тому, что пригодится им, когда они вырастут.</a:t>
            </a:r>
            <a:b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Аристипп</a:t>
            </a: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708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EB8BA8-94C2-4031-8B77-4260F0E6A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035826-2F74-4A3E-92FF-0C7CA0E2A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793">
            <a:off x="7291449" y="2378816"/>
            <a:ext cx="4488873" cy="42980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7F2AAD-B16F-47B8-B6FD-7D8A2A4E3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8568">
            <a:off x="1045667" y="2648390"/>
            <a:ext cx="5542678" cy="37016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6E23E8-C511-4A00-9D7F-8422DEFA89FB}"/>
              </a:ext>
            </a:extLst>
          </p:cNvPr>
          <p:cNvSpPr txBox="1"/>
          <p:nvPr/>
        </p:nvSpPr>
        <p:spPr>
          <a:xfrm>
            <a:off x="2196935" y="368136"/>
            <a:ext cx="8832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учителем рефлексивной методики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825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401676-205A-49AB-BF43-AAF2778BC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F9C61F-6103-4838-AFD1-0DF74D312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075" y="54923"/>
            <a:ext cx="9250878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D1A1917-0540-4D38-9D3A-98A5338B7618}"/>
              </a:ext>
            </a:extLst>
          </p:cNvPr>
          <p:cNvSpPr txBox="1"/>
          <p:nvPr/>
        </p:nvSpPr>
        <p:spPr>
          <a:xfrm>
            <a:off x="4370119" y="5807034"/>
            <a:ext cx="5676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33418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9779DF-85A8-47D5-AE3B-2B3491906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7E5999-B03E-4AFA-A54E-49BBB9BBDA02}"/>
              </a:ext>
            </a:extLst>
          </p:cNvPr>
          <p:cNvSpPr txBox="1"/>
          <p:nvPr/>
        </p:nvSpPr>
        <p:spPr>
          <a:xfrm>
            <a:off x="2885703" y="403761"/>
            <a:ext cx="887086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0" u="none" strike="noStrike" baseline="0" dirty="0">
                <a:solidFill>
                  <a:srgbClr val="FF0000"/>
                </a:solidFill>
                <a:latin typeface="Constantia" panose="02030602050306030303" pitchFamily="18" charset="0"/>
              </a:rPr>
              <a:t>ОПРЕДЕЛЕНИЕ  РЕФЛЕКСИИ</a:t>
            </a:r>
          </a:p>
          <a:p>
            <a:endParaRPr lang="ru-RU" sz="2800" b="1" i="0" u="none" strike="noStrike" baseline="0" dirty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r>
              <a:rPr lang="ru-RU" sz="2800" b="1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Рефл</a:t>
            </a:r>
            <a:r>
              <a:rPr lang="ru-RU" sz="2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▪</a:t>
            </a:r>
            <a:r>
              <a:rPr lang="ru-RU" sz="2800" b="1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е́ксия</a:t>
            </a:r>
            <a:r>
              <a:rPr lang="ru-RU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(от </a:t>
            </a:r>
            <a:r>
              <a:rPr lang="ru-RU" sz="2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позднелат</a:t>
            </a:r>
            <a:r>
              <a:rPr lang="ru-RU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  <a:r>
              <a:rPr lang="ru-RU" sz="2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reflexio</a:t>
            </a:r>
            <a:r>
              <a:rPr lang="ru-RU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—обращение назад) —это обращение внимания субъекта на самого себя и на своё сознание, в частности, на продукты собственной активности, а также какое-либо их переосмысление. (источник –википедия) </a:t>
            </a:r>
          </a:p>
          <a:p>
            <a:r>
              <a:rPr lang="ru-RU" sz="2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Рефлексия</a:t>
            </a:r>
            <a:r>
              <a:rPr lang="ru-RU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▪–это размышление о своём внутреннем состоянии, самоанализ. (толковый словарь Ожегова)</a:t>
            </a:r>
          </a:p>
          <a:p>
            <a:r>
              <a:rPr lang="ru-RU" sz="2800" b="1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Рефлексия</a:t>
            </a:r>
            <a:r>
              <a:rPr lang="ru-RU" sz="28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▪в</a:t>
            </a:r>
            <a:r>
              <a:rPr lang="ru-RU" sz="2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педагогике –самоанализ деятельности и её результатов. (статья в газете Первое сентября)</a:t>
            </a:r>
          </a:p>
        </p:txBody>
      </p:sp>
    </p:spTree>
    <p:extLst>
      <p:ext uri="{BB962C8B-B14F-4D97-AF65-F5344CB8AC3E}">
        <p14:creationId xmlns:p14="http://schemas.microsoft.com/office/powerpoint/2010/main" val="2228016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AE0069-33C1-4FA3-87CC-B282D6F9A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C7B508A-6B01-49BD-B51C-D3DCE347BB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68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A99C40B-631E-4DB6-8C94-DA4C8C05B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0BE3986-877F-41CD-8B17-760599CE6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669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10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3727EB-F971-4791-A8E4-5804CBD73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2D5998-6D30-48DD-BD0D-C54AEC3B0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667" y="-1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32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E6ABA4-0040-4B82-B05B-CC21A0700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0BCC1A-4737-4003-A77C-CA50A712EA80}"/>
              </a:ext>
            </a:extLst>
          </p:cNvPr>
          <p:cNvSpPr txBox="1"/>
          <p:nvPr/>
        </p:nvSpPr>
        <p:spPr>
          <a:xfrm>
            <a:off x="3622126" y="700644"/>
            <a:ext cx="65021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800" b="1" i="0" u="sng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Рефлексия настроения и </a:t>
            </a:r>
          </a:p>
          <a:p>
            <a:pPr algn="just">
              <a:spcAft>
                <a:spcPts val="0"/>
              </a:spcAft>
            </a:pPr>
            <a:r>
              <a:rPr lang="ru-RU" sz="4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эмоционального состояния</a:t>
            </a:r>
            <a:endParaRPr lang="ru-RU" sz="4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102AFD-4C72-48D6-A253-ED5988D21827}"/>
              </a:ext>
            </a:extLst>
          </p:cNvPr>
          <p:cNvSpPr txBox="1"/>
          <p:nvPr/>
        </p:nvSpPr>
        <p:spPr>
          <a:xfrm>
            <a:off x="2992583" y="2351314"/>
            <a:ext cx="83958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000" b="1" i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Проведение рефлексии настроения и эмоционального состояния целесообразно в начале урока с целью установления эмоционального контакта с классом и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конце занятия для закрепления его благоприятного исхода</a:t>
            </a:r>
            <a:r>
              <a:rPr lang="ru-RU" sz="2000" b="1" i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Инструментарием педагога в таких случаях является материал, влияющий на сферу чувств: разноцветные карточки, изображения, отражающие спектр эмоций, </a:t>
            </a:r>
            <a:r>
              <a:rPr lang="ru-RU" sz="2000" b="1" i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карточки с изображением лиц, условных знаков, стихотворения, проза, картины.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Богато разнообразие цветовых методик рефлексии. Например, </a:t>
            </a:r>
          </a:p>
        </p:txBody>
      </p:sp>
    </p:spTree>
    <p:extLst>
      <p:ext uri="{BB962C8B-B14F-4D97-AF65-F5344CB8AC3E}">
        <p14:creationId xmlns:p14="http://schemas.microsoft.com/office/powerpoint/2010/main" val="2108877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7AD6AA-D556-47D7-B2C5-50A41A4BE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7" y="0"/>
            <a:ext cx="12275127" cy="6858000"/>
          </a:xfrm>
          <a:prstGeom prst="rect">
            <a:avLst/>
          </a:prstGeom>
        </p:spPr>
      </p:pic>
      <p:pic>
        <p:nvPicPr>
          <p:cNvPr id="13" name="Рисунок 12" descr="Цветовые приёмы Какому настроению соответст­вует какой цвет: красный - восторженное; оранжевый - радостное, теплое; желтый - светлое, приятное; зеленый – спокойное; синий - неудовлетворенное, грустное; фиолетовый  - тревожное, напряженное; черный - упадок, уныние. ">
            <a:extLst>
              <a:ext uri="{FF2B5EF4-FFF2-40B4-BE49-F238E27FC236}">
                <a16:creationId xmlns:a16="http://schemas.microsoft.com/office/drawing/2014/main" id="{93B3C962-FD7F-4130-A7C2-B08231EC2FC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4" y="237506"/>
            <a:ext cx="5640779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«Букет настроения»  В начале урока учащимся раздаются бумажные цветы: красные и голубые. На доске изображена ваза. В конце урока учитель говорит: «Если вам понравилось на уроке, и вы узнали что-то новое, то прикрепите к вазе красный цветок, если не понравилось, - голубой». ">
            <a:extLst>
              <a:ext uri="{FF2B5EF4-FFF2-40B4-BE49-F238E27FC236}">
                <a16:creationId xmlns:a16="http://schemas.microsoft.com/office/drawing/2014/main" id="{08C62780-AA4B-4554-9403-B538554B2CE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953" y="2009899"/>
            <a:ext cx="6096000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8344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7CA35C-CF9F-42F8-894F-2166C2CFF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 descr="«Дерево чувств» Еще один цветовой прием. Если чувствую себя хорошо, комфортно, то вешаю на дерево яблоко красного   цвета, если нет,   зелёного . ">
            <a:extLst>
              <a:ext uri="{FF2B5EF4-FFF2-40B4-BE49-F238E27FC236}">
                <a16:creationId xmlns:a16="http://schemas.microsoft.com/office/drawing/2014/main" id="{80746811-7BEF-4244-8817-62E100A97D5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30" y="216725"/>
            <a:ext cx="5739740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«Радуга» У школьников на партах карточки с изображением радуги. В конце урока ребята описывают свои чувства, эмоции, достижения. ">
            <a:extLst>
              <a:ext uri="{FF2B5EF4-FFF2-40B4-BE49-F238E27FC236}">
                <a16:creationId xmlns:a16="http://schemas.microsoft.com/office/drawing/2014/main" id="{50A4577C-B7CC-43CD-9D14-FA51336BAD5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065" y="2069276"/>
            <a:ext cx="5739740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45134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436</Words>
  <Application>Microsoft Office PowerPoint</Application>
  <PresentationFormat>Широкоэкранный</PresentationFormat>
  <Paragraphs>30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Constantia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5</cp:revision>
  <dcterms:created xsi:type="dcterms:W3CDTF">2022-08-19T18:48:13Z</dcterms:created>
  <dcterms:modified xsi:type="dcterms:W3CDTF">2022-08-22T20:06:56Z</dcterms:modified>
</cp:coreProperties>
</file>