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</p:sldMasterIdLst>
  <p:sldIdLst>
    <p:sldId id="324" r:id="rId3"/>
    <p:sldId id="304" r:id="rId4"/>
    <p:sldId id="325" r:id="rId5"/>
    <p:sldId id="306" r:id="rId6"/>
    <p:sldId id="326" r:id="rId7"/>
    <p:sldId id="311" r:id="rId8"/>
    <p:sldId id="327" r:id="rId9"/>
    <p:sldId id="307" r:id="rId10"/>
    <p:sldId id="313" r:id="rId11"/>
    <p:sldId id="339" r:id="rId12"/>
    <p:sldId id="342" r:id="rId13"/>
    <p:sldId id="309" r:id="rId14"/>
    <p:sldId id="272" r:id="rId15"/>
    <p:sldId id="282" r:id="rId16"/>
    <p:sldId id="262" r:id="rId17"/>
    <p:sldId id="286" r:id="rId18"/>
    <p:sldId id="260" r:id="rId19"/>
    <p:sldId id="293" r:id="rId20"/>
    <p:sldId id="321" r:id="rId21"/>
    <p:sldId id="328" r:id="rId22"/>
    <p:sldId id="291" r:id="rId23"/>
    <p:sldId id="292" r:id="rId24"/>
    <p:sldId id="341" r:id="rId25"/>
    <p:sldId id="330" r:id="rId26"/>
    <p:sldId id="331" r:id="rId27"/>
    <p:sldId id="332" r:id="rId28"/>
    <p:sldId id="333" r:id="rId29"/>
    <p:sldId id="334" r:id="rId30"/>
    <p:sldId id="335" r:id="rId31"/>
    <p:sldId id="336" r:id="rId32"/>
    <p:sldId id="337" r:id="rId33"/>
    <p:sldId id="329" r:id="rId34"/>
    <p:sldId id="338" r:id="rId35"/>
    <p:sldId id="34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2B55-2A12-4EE4-9534-B343F94BF02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DA3E-B16D-4B79-84D9-646DCF4C1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2B55-2A12-4EE4-9534-B343F94BF02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DA3E-B16D-4B79-84D9-646DCF4C1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2B55-2A12-4EE4-9534-B343F94BF02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DA3E-B16D-4B79-84D9-646DCF4C1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9148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301680" y="82440"/>
            <a:ext cx="8540640" cy="14346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0" strike="noStrike" spc="-1">
              <a:solidFill>
                <a:srgbClr val="FFFFCC"/>
              </a:solidFill>
              <a:latin typeface="Tahoma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subTitle"/>
          </p:nvPr>
        </p:nvSpPr>
        <p:spPr>
          <a:xfrm>
            <a:off x="301680" y="1599840"/>
            <a:ext cx="8540640" cy="4498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79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4294507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301680" y="82440"/>
            <a:ext cx="8540640" cy="14346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0" strike="noStrike" spc="-1">
              <a:solidFill>
                <a:srgbClr val="FFFFCC"/>
              </a:solidFill>
              <a:latin typeface="Tahoma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301680" y="1599840"/>
            <a:ext cx="8540640" cy="4498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014347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301680" y="82440"/>
            <a:ext cx="8540640" cy="14346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0" strike="noStrike" spc="-1">
              <a:solidFill>
                <a:srgbClr val="FFFFCC"/>
              </a:solidFill>
              <a:latin typeface="Tahoma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301680" y="1599840"/>
            <a:ext cx="4167720" cy="4498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 type="body"/>
          </p:nvPr>
        </p:nvSpPr>
        <p:spPr>
          <a:xfrm>
            <a:off x="4678200" y="1599840"/>
            <a:ext cx="4167720" cy="4498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2726213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301680" y="82440"/>
            <a:ext cx="8540640" cy="14346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0" strike="noStrike" spc="-1">
              <a:solidFill>
                <a:srgbClr val="FFFFCC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873474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subTitle"/>
          </p:nvPr>
        </p:nvSpPr>
        <p:spPr>
          <a:xfrm>
            <a:off x="301680" y="228240"/>
            <a:ext cx="854064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79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1602981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301680" y="82440"/>
            <a:ext cx="8540640" cy="14346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0" strike="noStrike" spc="-1">
              <a:solidFill>
                <a:srgbClr val="FFFFCC"/>
              </a:solidFill>
              <a:latin typeface="Tahoma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301680" y="1599840"/>
            <a:ext cx="4167720" cy="21459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4678200" y="1599840"/>
            <a:ext cx="4167720" cy="4498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 type="body"/>
          </p:nvPr>
        </p:nvSpPr>
        <p:spPr>
          <a:xfrm>
            <a:off x="301680" y="3949920"/>
            <a:ext cx="4167720" cy="21459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9630764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301680" y="82440"/>
            <a:ext cx="8540640" cy="14346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0" strike="noStrike" spc="-1">
              <a:solidFill>
                <a:srgbClr val="FFFFCC"/>
              </a:solidFill>
              <a:latin typeface="Tahoma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301680" y="1599840"/>
            <a:ext cx="4167720" cy="4498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4678200" y="1599840"/>
            <a:ext cx="4167720" cy="21459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72" name="PlaceHolder 4"/>
          <p:cNvSpPr>
            <a:spLocks noGrp="1"/>
          </p:cNvSpPr>
          <p:nvPr>
            <p:ph type="body"/>
          </p:nvPr>
        </p:nvSpPr>
        <p:spPr>
          <a:xfrm>
            <a:off x="4678200" y="3949920"/>
            <a:ext cx="4167720" cy="21459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611717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2B55-2A12-4EE4-9534-B343F94BF02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DA3E-B16D-4B79-84D9-646DCF4C1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301680" y="82440"/>
            <a:ext cx="8540640" cy="14346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0" strike="noStrike" spc="-1">
              <a:solidFill>
                <a:srgbClr val="FFFFCC"/>
              </a:solidFill>
              <a:latin typeface="Tahoma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301680" y="1599840"/>
            <a:ext cx="4167720" cy="21459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4678200" y="1599840"/>
            <a:ext cx="4167720" cy="21459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76" name="PlaceHolder 4"/>
          <p:cNvSpPr>
            <a:spLocks noGrp="1"/>
          </p:cNvSpPr>
          <p:nvPr>
            <p:ph type="body"/>
          </p:nvPr>
        </p:nvSpPr>
        <p:spPr>
          <a:xfrm>
            <a:off x="301680" y="3949920"/>
            <a:ext cx="8540640" cy="21459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6960216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301680" y="82440"/>
            <a:ext cx="8540640" cy="14346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0" strike="noStrike" spc="-1">
              <a:solidFill>
                <a:srgbClr val="FFFFCC"/>
              </a:solidFill>
              <a:latin typeface="Tahoma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301680" y="1599840"/>
            <a:ext cx="8540640" cy="21459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 type="body"/>
          </p:nvPr>
        </p:nvSpPr>
        <p:spPr>
          <a:xfrm>
            <a:off x="301680" y="3949920"/>
            <a:ext cx="8540640" cy="21459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8590653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301680" y="82440"/>
            <a:ext cx="8540640" cy="14346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0" strike="noStrike" spc="-1">
              <a:solidFill>
                <a:srgbClr val="FFFFCC"/>
              </a:solidFill>
              <a:latin typeface="Tahoma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301680" y="1599840"/>
            <a:ext cx="4167720" cy="21459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4678200" y="1599840"/>
            <a:ext cx="4167720" cy="21459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301680" y="3949920"/>
            <a:ext cx="4167720" cy="21459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84" name="PlaceHolder 5"/>
          <p:cNvSpPr>
            <a:spLocks noGrp="1"/>
          </p:cNvSpPr>
          <p:nvPr>
            <p:ph type="body"/>
          </p:nvPr>
        </p:nvSpPr>
        <p:spPr>
          <a:xfrm>
            <a:off x="4678200" y="3949920"/>
            <a:ext cx="4167720" cy="21459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6602242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301680" y="82440"/>
            <a:ext cx="8540640" cy="14346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0" strike="noStrike" spc="-1">
              <a:solidFill>
                <a:srgbClr val="FFFFCC"/>
              </a:solidFill>
              <a:latin typeface="Tahoma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301680" y="1599840"/>
            <a:ext cx="2749680" cy="2145960"/>
          </a:xfrm>
          <a:prstGeom prst="rect">
            <a:avLst/>
          </a:prstGeom>
        </p:spPr>
        <p:txBody>
          <a:bodyPr lIns="90000" tIns="46800" rIns="90000" bIns="46800">
            <a:normAutofit fontScale="76000"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87" name="PlaceHolder 3"/>
          <p:cNvSpPr>
            <a:spLocks noGrp="1"/>
          </p:cNvSpPr>
          <p:nvPr>
            <p:ph type="body"/>
          </p:nvPr>
        </p:nvSpPr>
        <p:spPr>
          <a:xfrm>
            <a:off x="3189240" y="1599840"/>
            <a:ext cx="2749680" cy="2145960"/>
          </a:xfrm>
          <a:prstGeom prst="rect">
            <a:avLst/>
          </a:prstGeom>
        </p:spPr>
        <p:txBody>
          <a:bodyPr lIns="90000" tIns="46800" rIns="90000" bIns="46800">
            <a:normAutofit fontScale="76000"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88" name="PlaceHolder 4"/>
          <p:cNvSpPr>
            <a:spLocks noGrp="1"/>
          </p:cNvSpPr>
          <p:nvPr>
            <p:ph type="body"/>
          </p:nvPr>
        </p:nvSpPr>
        <p:spPr>
          <a:xfrm>
            <a:off x="6076800" y="1599840"/>
            <a:ext cx="2749680" cy="2145960"/>
          </a:xfrm>
          <a:prstGeom prst="rect">
            <a:avLst/>
          </a:prstGeom>
        </p:spPr>
        <p:txBody>
          <a:bodyPr lIns="90000" tIns="46800" rIns="90000" bIns="46800">
            <a:normAutofit fontScale="76000"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89" name="PlaceHolder 5"/>
          <p:cNvSpPr>
            <a:spLocks noGrp="1"/>
          </p:cNvSpPr>
          <p:nvPr>
            <p:ph type="body"/>
          </p:nvPr>
        </p:nvSpPr>
        <p:spPr>
          <a:xfrm>
            <a:off x="301680" y="3949920"/>
            <a:ext cx="2749680" cy="2145960"/>
          </a:xfrm>
          <a:prstGeom prst="rect">
            <a:avLst/>
          </a:prstGeom>
        </p:spPr>
        <p:txBody>
          <a:bodyPr lIns="90000" tIns="46800" rIns="90000" bIns="46800">
            <a:normAutofit fontScale="76000"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90" name="PlaceHolder 6"/>
          <p:cNvSpPr>
            <a:spLocks noGrp="1"/>
          </p:cNvSpPr>
          <p:nvPr>
            <p:ph type="body"/>
          </p:nvPr>
        </p:nvSpPr>
        <p:spPr>
          <a:xfrm>
            <a:off x="3189240" y="3949920"/>
            <a:ext cx="2749680" cy="2145960"/>
          </a:xfrm>
          <a:prstGeom prst="rect">
            <a:avLst/>
          </a:prstGeom>
        </p:spPr>
        <p:txBody>
          <a:bodyPr lIns="90000" tIns="46800" rIns="90000" bIns="46800">
            <a:normAutofit fontScale="76000"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91" name="PlaceHolder 7"/>
          <p:cNvSpPr>
            <a:spLocks noGrp="1"/>
          </p:cNvSpPr>
          <p:nvPr>
            <p:ph type="body"/>
          </p:nvPr>
        </p:nvSpPr>
        <p:spPr>
          <a:xfrm>
            <a:off x="6076800" y="3949920"/>
            <a:ext cx="2749680" cy="2145960"/>
          </a:xfrm>
          <a:prstGeom prst="rect">
            <a:avLst/>
          </a:prstGeom>
        </p:spPr>
        <p:txBody>
          <a:bodyPr lIns="90000" tIns="46800" rIns="90000" bIns="46800">
            <a:normAutofit fontScale="76000"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719401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2B55-2A12-4EE4-9534-B343F94BF02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DA3E-B16D-4B79-84D9-646DCF4C1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2B55-2A12-4EE4-9534-B343F94BF02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DA3E-B16D-4B79-84D9-646DCF4C1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2B55-2A12-4EE4-9534-B343F94BF02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DA3E-B16D-4B79-84D9-646DCF4C1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2B55-2A12-4EE4-9534-B343F94BF02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DA3E-B16D-4B79-84D9-646DCF4C1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2B55-2A12-4EE4-9534-B343F94BF02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DA3E-B16D-4B79-84D9-646DCF4C1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2B55-2A12-4EE4-9534-B343F94BF02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DA3E-B16D-4B79-84D9-646DCF4C1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2B55-2A12-4EE4-9534-B343F94BF02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69ADA3E-B16D-4B79-84D9-646DCF4C17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C5D2B55-2A12-4EE4-9534-B343F94BF02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69ADA3E-B16D-4B79-84D9-646DCF4C173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A5C6C"/>
            </a:gs>
            <a:gs pos="100000">
              <a:srgbClr val="52546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Group 1"/>
          <p:cNvGrpSpPr/>
          <p:nvPr/>
        </p:nvGrpSpPr>
        <p:grpSpPr>
          <a:xfrm>
            <a:off x="3600" y="1422360"/>
            <a:ext cx="9143640" cy="5435640"/>
            <a:chOff x="3600" y="1422360"/>
            <a:chExt cx="9143640" cy="5435640"/>
          </a:xfrm>
        </p:grpSpPr>
        <p:grpSp>
          <p:nvGrpSpPr>
            <p:cNvPr id="157" name="Group 2"/>
            <p:cNvGrpSpPr/>
            <p:nvPr/>
          </p:nvGrpSpPr>
          <p:grpSpPr>
            <a:xfrm>
              <a:off x="31680" y="1422360"/>
              <a:ext cx="9115560" cy="5435640"/>
              <a:chOff x="31680" y="1422360"/>
              <a:chExt cx="9115560" cy="5435640"/>
            </a:xfrm>
          </p:grpSpPr>
          <p:sp>
            <p:nvSpPr>
              <p:cNvPr id="2" name="CustomShape 3"/>
              <p:cNvSpPr/>
              <p:nvPr/>
            </p:nvSpPr>
            <p:spPr>
              <a:xfrm>
                <a:off x="2220840" y="1771560"/>
                <a:ext cx="4469040" cy="3349800"/>
              </a:xfrm>
              <a:custGeom>
                <a:avLst/>
                <a:gdLst/>
                <a:ahLst/>
                <a:cxnLst/>
                <a:rect l="l" t="t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120">
                <a:solidFill>
                  <a:srgbClr val="5B5D6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" name="CustomShape 4"/>
              <p:cNvSpPr/>
              <p:nvPr/>
            </p:nvSpPr>
            <p:spPr>
              <a:xfrm>
                <a:off x="1066680" y="1771560"/>
                <a:ext cx="6296040" cy="3756240"/>
              </a:xfrm>
              <a:custGeom>
                <a:avLst/>
                <a:gdLst/>
                <a:ahLst/>
                <a:cxnLst/>
                <a:rect l="l" t="t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60">
                <a:solidFill>
                  <a:srgbClr val="5B5D6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4" name="CustomShape 5"/>
              <p:cNvSpPr/>
              <p:nvPr/>
            </p:nvSpPr>
            <p:spPr>
              <a:xfrm>
                <a:off x="31680" y="1697040"/>
                <a:ext cx="9099720" cy="4932360"/>
              </a:xfrm>
              <a:custGeom>
                <a:avLst/>
                <a:gdLst/>
                <a:ahLst/>
                <a:cxnLst/>
                <a:rect l="l" t="t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60">
                <a:solidFill>
                  <a:srgbClr val="5B5D6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" name="CustomShape 6"/>
              <p:cNvSpPr/>
              <p:nvPr/>
            </p:nvSpPr>
            <p:spPr>
              <a:xfrm>
                <a:off x="384120" y="1817640"/>
                <a:ext cx="8750520" cy="4381560"/>
              </a:xfrm>
              <a:custGeom>
                <a:avLst/>
                <a:gdLst/>
                <a:ahLst/>
                <a:cxnLst/>
                <a:rect l="l" t="t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120">
                <a:solidFill>
                  <a:srgbClr val="5B5D6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" name="CustomShape 7"/>
              <p:cNvSpPr/>
              <p:nvPr/>
            </p:nvSpPr>
            <p:spPr>
              <a:xfrm>
                <a:off x="7683480" y="1562040"/>
                <a:ext cx="1254240" cy="1887480"/>
              </a:xfrm>
              <a:custGeom>
                <a:avLst/>
                <a:gdLst/>
                <a:ahLst/>
                <a:cxnLst/>
                <a:rect l="l" t="t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120">
                <a:solidFill>
                  <a:srgbClr val="5B5D6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" name="CustomShape 8"/>
              <p:cNvSpPr/>
              <p:nvPr/>
            </p:nvSpPr>
            <p:spPr>
              <a:xfrm>
                <a:off x="8211960" y="1422360"/>
                <a:ext cx="919440" cy="1773360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60">
                <a:solidFill>
                  <a:srgbClr val="5B5D6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" name="CustomShape 9"/>
              <p:cNvSpPr/>
              <p:nvPr/>
            </p:nvSpPr>
            <p:spPr>
              <a:xfrm>
                <a:off x="5224320" y="1536840"/>
                <a:ext cx="3922920" cy="3803400"/>
              </a:xfrm>
              <a:custGeom>
                <a:avLst/>
                <a:gdLst/>
                <a:ahLst/>
                <a:cxnLst/>
                <a:rect l="l" t="t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60">
                <a:solidFill>
                  <a:srgbClr val="5B5D6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9" name="CustomShape 10"/>
              <p:cNvSpPr/>
              <p:nvPr/>
            </p:nvSpPr>
            <p:spPr>
              <a:xfrm>
                <a:off x="3755880" y="1693800"/>
                <a:ext cx="2221200" cy="214164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640">
                <a:solidFill>
                  <a:srgbClr val="5B5D6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0" name="CustomShape 11"/>
              <p:cNvSpPr/>
              <p:nvPr/>
            </p:nvSpPr>
            <p:spPr>
              <a:xfrm>
                <a:off x="6786720" y="3224160"/>
                <a:ext cx="1993680" cy="1285920"/>
              </a:xfrm>
              <a:custGeom>
                <a:avLst/>
                <a:gdLst/>
                <a:ahLst/>
                <a:cxnLst/>
                <a:rect l="l" t="t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640">
                <a:solidFill>
                  <a:srgbClr val="5B5D6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1" name="CustomShape 12"/>
              <p:cNvSpPr/>
              <p:nvPr/>
            </p:nvSpPr>
            <p:spPr>
              <a:xfrm>
                <a:off x="4626000" y="5518080"/>
                <a:ext cx="4521240" cy="1251000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640">
                <a:solidFill>
                  <a:srgbClr val="5B5D6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2" name="CustomShape 13"/>
              <p:cNvSpPr/>
              <p:nvPr/>
            </p:nvSpPr>
            <p:spPr>
              <a:xfrm>
                <a:off x="8640720" y="1463760"/>
                <a:ext cx="506520" cy="1355760"/>
              </a:xfrm>
              <a:custGeom>
                <a:avLst/>
                <a:gdLst/>
                <a:ahLst/>
                <a:cxnLst/>
                <a:rect l="l" t="t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640">
                <a:solidFill>
                  <a:srgbClr val="5B5D6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" name="CustomShape 14"/>
              <p:cNvSpPr/>
              <p:nvPr/>
            </p:nvSpPr>
            <p:spPr>
              <a:xfrm>
                <a:off x="7864560" y="5664240"/>
                <a:ext cx="1025280" cy="622440"/>
              </a:xfrm>
              <a:custGeom>
                <a:avLst/>
                <a:gdLst/>
                <a:ahLst/>
                <a:cxnLst/>
                <a:rect l="l" t="t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640">
                <a:solidFill>
                  <a:srgbClr val="5B5D6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" name="CustomShape 15"/>
              <p:cNvSpPr/>
              <p:nvPr/>
            </p:nvSpPr>
            <p:spPr>
              <a:xfrm>
                <a:off x="79200" y="3809880"/>
                <a:ext cx="4343400" cy="3048120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360">
                <a:solidFill>
                  <a:srgbClr val="5B5D6B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grpSp>
          <p:nvGrpSpPr>
            <p:cNvPr id="15" name="Group 16"/>
            <p:cNvGrpSpPr/>
            <p:nvPr/>
          </p:nvGrpSpPr>
          <p:grpSpPr>
            <a:xfrm>
              <a:off x="3600" y="3639960"/>
              <a:ext cx="2193840" cy="2694240"/>
              <a:chOff x="3600" y="3639960"/>
              <a:chExt cx="2193840" cy="2694240"/>
            </a:xfrm>
          </p:grpSpPr>
          <p:sp>
            <p:nvSpPr>
              <p:cNvPr id="16" name="CustomShape 17"/>
              <p:cNvSpPr/>
              <p:nvPr/>
            </p:nvSpPr>
            <p:spPr>
              <a:xfrm rot="6798600">
                <a:off x="100080" y="6161760"/>
                <a:ext cx="1191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" name="CustomShape 18"/>
              <p:cNvSpPr/>
              <p:nvPr/>
            </p:nvSpPr>
            <p:spPr>
              <a:xfrm rot="6798600">
                <a:off x="52920" y="6158520"/>
                <a:ext cx="11880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8" name="CustomShape 19"/>
              <p:cNvSpPr/>
              <p:nvPr/>
            </p:nvSpPr>
            <p:spPr>
              <a:xfrm rot="6798600">
                <a:off x="11160" y="6149160"/>
                <a:ext cx="1191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9" name="CustomShape 20"/>
              <p:cNvSpPr/>
              <p:nvPr/>
            </p:nvSpPr>
            <p:spPr>
              <a:xfrm rot="5999400">
                <a:off x="332280" y="6165000"/>
                <a:ext cx="109800" cy="1872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0" name="CustomShape 21"/>
              <p:cNvSpPr/>
              <p:nvPr/>
            </p:nvSpPr>
            <p:spPr>
              <a:xfrm rot="5999400">
                <a:off x="290880" y="617112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1" name="CustomShape 22"/>
              <p:cNvSpPr/>
              <p:nvPr/>
            </p:nvSpPr>
            <p:spPr>
              <a:xfrm rot="6249600">
                <a:off x="243360" y="6171480"/>
                <a:ext cx="109440" cy="1872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2" name="CustomShape 23"/>
              <p:cNvSpPr/>
              <p:nvPr/>
            </p:nvSpPr>
            <p:spPr>
              <a:xfrm rot="6237600">
                <a:off x="195120" y="6168240"/>
                <a:ext cx="10980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3" name="CustomShape 24"/>
              <p:cNvSpPr/>
              <p:nvPr/>
            </p:nvSpPr>
            <p:spPr>
              <a:xfrm rot="5380200">
                <a:off x="576720" y="613944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4" name="CustomShape 25"/>
              <p:cNvSpPr/>
              <p:nvPr/>
            </p:nvSpPr>
            <p:spPr>
              <a:xfrm rot="5380200">
                <a:off x="528840" y="614592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5" name="CustomShape 26"/>
              <p:cNvSpPr/>
              <p:nvPr/>
            </p:nvSpPr>
            <p:spPr>
              <a:xfrm rot="5583000">
                <a:off x="481320" y="615204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6" name="CustomShape 27"/>
              <p:cNvSpPr/>
              <p:nvPr/>
            </p:nvSpPr>
            <p:spPr>
              <a:xfrm rot="5737200">
                <a:off x="430560" y="616176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7" name="CustomShape 28"/>
              <p:cNvSpPr/>
              <p:nvPr/>
            </p:nvSpPr>
            <p:spPr>
              <a:xfrm rot="4715400">
                <a:off x="820800" y="607608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" name="CustomShape 29"/>
              <p:cNvSpPr/>
              <p:nvPr/>
            </p:nvSpPr>
            <p:spPr>
              <a:xfrm rot="4924800">
                <a:off x="771840" y="608544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" name="CustomShape 30"/>
              <p:cNvSpPr/>
              <p:nvPr/>
            </p:nvSpPr>
            <p:spPr>
              <a:xfrm rot="4924800">
                <a:off x="723960" y="610776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" name="CustomShape 31"/>
              <p:cNvSpPr/>
              <p:nvPr/>
            </p:nvSpPr>
            <p:spPr>
              <a:xfrm rot="5041200">
                <a:off x="678240" y="611100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" name="CustomShape 32"/>
              <p:cNvSpPr/>
              <p:nvPr/>
            </p:nvSpPr>
            <p:spPr>
              <a:xfrm rot="3816600">
                <a:off x="1054800" y="597132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" name="CustomShape 33"/>
              <p:cNvSpPr/>
              <p:nvPr/>
            </p:nvSpPr>
            <p:spPr>
              <a:xfrm rot="3816600">
                <a:off x="1006920" y="599976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3" name="CustomShape 34"/>
              <p:cNvSpPr/>
              <p:nvPr/>
            </p:nvSpPr>
            <p:spPr>
              <a:xfrm rot="4104000">
                <a:off x="962280" y="601560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4" name="CustomShape 35"/>
              <p:cNvSpPr/>
              <p:nvPr/>
            </p:nvSpPr>
            <p:spPr>
              <a:xfrm rot="4324800">
                <a:off x="912960" y="603792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5" name="CustomShape 36"/>
              <p:cNvSpPr/>
              <p:nvPr/>
            </p:nvSpPr>
            <p:spPr>
              <a:xfrm rot="3367800">
                <a:off x="1270080" y="584424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6" name="CustomShape 37"/>
              <p:cNvSpPr/>
              <p:nvPr/>
            </p:nvSpPr>
            <p:spPr>
              <a:xfrm rot="3367800">
                <a:off x="1226160" y="5869800"/>
                <a:ext cx="997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7" name="CustomShape 38"/>
              <p:cNvSpPr/>
              <p:nvPr/>
            </p:nvSpPr>
            <p:spPr>
              <a:xfrm rot="3367800">
                <a:off x="1184400" y="589824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8" name="CustomShape 39"/>
              <p:cNvSpPr/>
              <p:nvPr/>
            </p:nvSpPr>
            <p:spPr>
              <a:xfrm rot="3816600">
                <a:off x="1138680" y="592668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9" name="CustomShape 40"/>
              <p:cNvSpPr/>
              <p:nvPr/>
            </p:nvSpPr>
            <p:spPr>
              <a:xfrm rot="2302200">
                <a:off x="1464840" y="569412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40" name="CustomShape 41"/>
              <p:cNvSpPr/>
              <p:nvPr/>
            </p:nvSpPr>
            <p:spPr>
              <a:xfrm rot="2302200">
                <a:off x="1426680" y="5724000"/>
                <a:ext cx="10980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41" name="CustomShape 42"/>
              <p:cNvSpPr/>
              <p:nvPr/>
            </p:nvSpPr>
            <p:spPr>
              <a:xfrm rot="2707200">
                <a:off x="1391040" y="575532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42" name="CustomShape 43"/>
              <p:cNvSpPr/>
              <p:nvPr/>
            </p:nvSpPr>
            <p:spPr>
              <a:xfrm rot="2707200">
                <a:off x="1349640" y="578376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43" name="CustomShape 44"/>
              <p:cNvSpPr/>
              <p:nvPr/>
            </p:nvSpPr>
            <p:spPr>
              <a:xfrm rot="1525800">
                <a:off x="1630080" y="551304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44" name="CustomShape 45"/>
              <p:cNvSpPr/>
              <p:nvPr/>
            </p:nvSpPr>
            <p:spPr>
              <a:xfrm rot="1525800">
                <a:off x="1601280" y="5551200"/>
                <a:ext cx="10980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45" name="CustomShape 46"/>
              <p:cNvSpPr/>
              <p:nvPr/>
            </p:nvSpPr>
            <p:spPr>
              <a:xfrm rot="1788000">
                <a:off x="1571400" y="558648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46" name="CustomShape 47"/>
              <p:cNvSpPr/>
              <p:nvPr/>
            </p:nvSpPr>
            <p:spPr>
              <a:xfrm rot="1788000">
                <a:off x="1537920" y="562608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47" name="CustomShape 48"/>
              <p:cNvSpPr/>
              <p:nvPr/>
            </p:nvSpPr>
            <p:spPr>
              <a:xfrm rot="841200">
                <a:off x="1766520" y="5326200"/>
                <a:ext cx="1191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48" name="CustomShape 49"/>
              <p:cNvSpPr/>
              <p:nvPr/>
            </p:nvSpPr>
            <p:spPr>
              <a:xfrm rot="841200">
                <a:off x="1746360" y="536256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49" name="CustomShape 50"/>
              <p:cNvSpPr/>
              <p:nvPr/>
            </p:nvSpPr>
            <p:spPr>
              <a:xfrm rot="1308600">
                <a:off x="1724040" y="540360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0" name="CustomShape 51"/>
              <p:cNvSpPr/>
              <p:nvPr/>
            </p:nvSpPr>
            <p:spPr>
              <a:xfrm rot="1308600">
                <a:off x="1689120" y="543672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1" name="CustomShape 52"/>
              <p:cNvSpPr/>
              <p:nvPr/>
            </p:nvSpPr>
            <p:spPr>
              <a:xfrm rot="469800">
                <a:off x="1860120" y="5119560"/>
                <a:ext cx="1285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2" name="CustomShape 53"/>
              <p:cNvSpPr/>
              <p:nvPr/>
            </p:nvSpPr>
            <p:spPr>
              <a:xfrm rot="559800">
                <a:off x="1844640" y="5159160"/>
                <a:ext cx="1285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3" name="CustomShape 54"/>
              <p:cNvSpPr/>
              <p:nvPr/>
            </p:nvSpPr>
            <p:spPr>
              <a:xfrm rot="733800">
                <a:off x="1832040" y="5200560"/>
                <a:ext cx="1285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4" name="CustomShape 55"/>
              <p:cNvSpPr/>
              <p:nvPr/>
            </p:nvSpPr>
            <p:spPr>
              <a:xfrm rot="733800">
                <a:off x="1810800" y="5245200"/>
                <a:ext cx="1191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5" name="CustomShape 56"/>
              <p:cNvSpPr/>
              <p:nvPr/>
            </p:nvSpPr>
            <p:spPr>
              <a:xfrm rot="21306000">
                <a:off x="1922040" y="4914720"/>
                <a:ext cx="128520" cy="1872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6" name="CustomShape 57"/>
              <p:cNvSpPr/>
              <p:nvPr/>
            </p:nvSpPr>
            <p:spPr>
              <a:xfrm rot="21599400">
                <a:off x="1906560" y="4955760"/>
                <a:ext cx="1285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7" name="CustomShape 58"/>
              <p:cNvSpPr/>
              <p:nvPr/>
            </p:nvSpPr>
            <p:spPr>
              <a:xfrm rot="21599400">
                <a:off x="1905120" y="4995360"/>
                <a:ext cx="1285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8" name="CustomShape 59"/>
              <p:cNvSpPr/>
              <p:nvPr/>
            </p:nvSpPr>
            <p:spPr>
              <a:xfrm rot="213600">
                <a:off x="1887480" y="5037120"/>
                <a:ext cx="1285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59" name="CustomShape 60"/>
              <p:cNvSpPr/>
              <p:nvPr/>
            </p:nvSpPr>
            <p:spPr>
              <a:xfrm rot="20917200">
                <a:off x="1935000" y="4706640"/>
                <a:ext cx="13680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0" name="CustomShape 61"/>
              <p:cNvSpPr/>
              <p:nvPr/>
            </p:nvSpPr>
            <p:spPr>
              <a:xfrm rot="21119400">
                <a:off x="1936440" y="474804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1" name="CustomShape 62"/>
              <p:cNvSpPr/>
              <p:nvPr/>
            </p:nvSpPr>
            <p:spPr>
              <a:xfrm rot="21119400">
                <a:off x="1936440" y="478620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2" name="CustomShape 63"/>
              <p:cNvSpPr/>
              <p:nvPr/>
            </p:nvSpPr>
            <p:spPr>
              <a:xfrm rot="21329400">
                <a:off x="1935000" y="4827240"/>
                <a:ext cx="1288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3" name="CustomShape 64"/>
              <p:cNvSpPr/>
              <p:nvPr/>
            </p:nvSpPr>
            <p:spPr>
              <a:xfrm rot="20467200">
                <a:off x="1916280" y="451332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4" name="CustomShape 65"/>
              <p:cNvSpPr/>
              <p:nvPr/>
            </p:nvSpPr>
            <p:spPr>
              <a:xfrm rot="20630400">
                <a:off x="1925280" y="454644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5" name="CustomShape 66"/>
              <p:cNvSpPr/>
              <p:nvPr/>
            </p:nvSpPr>
            <p:spPr>
              <a:xfrm rot="20630400">
                <a:off x="1929960" y="458460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6" name="CustomShape 67"/>
              <p:cNvSpPr/>
              <p:nvPr/>
            </p:nvSpPr>
            <p:spPr>
              <a:xfrm rot="20793600">
                <a:off x="1934640" y="4627440"/>
                <a:ext cx="13680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7" name="CustomShape 68"/>
              <p:cNvSpPr/>
              <p:nvPr/>
            </p:nvSpPr>
            <p:spPr>
              <a:xfrm rot="20055600">
                <a:off x="1849320" y="4328640"/>
                <a:ext cx="13680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8" name="CustomShape 69"/>
              <p:cNvSpPr/>
              <p:nvPr/>
            </p:nvSpPr>
            <p:spPr>
              <a:xfrm rot="20257800">
                <a:off x="1866600" y="4368600"/>
                <a:ext cx="136440" cy="1872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9" name="CustomShape 70"/>
              <p:cNvSpPr/>
              <p:nvPr/>
            </p:nvSpPr>
            <p:spPr>
              <a:xfrm rot="20257800">
                <a:off x="1879200" y="440496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0" name="CustomShape 71"/>
              <p:cNvSpPr/>
              <p:nvPr/>
            </p:nvSpPr>
            <p:spPr>
              <a:xfrm rot="20257800">
                <a:off x="1895040" y="443664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1" name="CustomShape 72"/>
              <p:cNvSpPr/>
              <p:nvPr/>
            </p:nvSpPr>
            <p:spPr>
              <a:xfrm rot="19671000">
                <a:off x="1747800" y="417204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2" name="CustomShape 73"/>
              <p:cNvSpPr/>
              <p:nvPr/>
            </p:nvSpPr>
            <p:spPr>
              <a:xfrm rot="19755600">
                <a:off x="1767960" y="4199040"/>
                <a:ext cx="13680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3" name="CustomShape 74"/>
              <p:cNvSpPr/>
              <p:nvPr/>
            </p:nvSpPr>
            <p:spPr>
              <a:xfrm rot="19847400">
                <a:off x="1792080" y="423396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4" name="CustomShape 75"/>
              <p:cNvSpPr/>
              <p:nvPr/>
            </p:nvSpPr>
            <p:spPr>
              <a:xfrm rot="19847400">
                <a:off x="1812600" y="426096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5" name="CustomShape 76"/>
              <p:cNvSpPr/>
              <p:nvPr/>
            </p:nvSpPr>
            <p:spPr>
              <a:xfrm rot="19132800">
                <a:off x="1609560" y="4028760"/>
                <a:ext cx="13680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6" name="CustomShape 77"/>
              <p:cNvSpPr/>
              <p:nvPr/>
            </p:nvSpPr>
            <p:spPr>
              <a:xfrm rot="19132800">
                <a:off x="1643040" y="405900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7" name="CustomShape 78"/>
              <p:cNvSpPr/>
              <p:nvPr/>
            </p:nvSpPr>
            <p:spPr>
              <a:xfrm rot="19132800">
                <a:off x="1666800" y="408600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8" name="CustomShape 79"/>
              <p:cNvSpPr/>
              <p:nvPr/>
            </p:nvSpPr>
            <p:spPr>
              <a:xfrm rot="19257600">
                <a:off x="1695600" y="411120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9" name="CustomShape 80"/>
              <p:cNvSpPr/>
              <p:nvPr/>
            </p:nvSpPr>
            <p:spPr>
              <a:xfrm>
                <a:off x="771480" y="4068720"/>
                <a:ext cx="285840" cy="239760"/>
              </a:xfrm>
              <a:custGeom>
                <a:avLst/>
                <a:gdLst/>
                <a:ahLst/>
                <a:cxnLst/>
                <a:rect l="l" t="t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0" name="CustomShape 81"/>
              <p:cNvSpPr/>
              <p:nvPr/>
            </p:nvSpPr>
            <p:spPr>
              <a:xfrm rot="6575400">
                <a:off x="-344520" y="4981320"/>
                <a:ext cx="19461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1" name="CustomShape 82"/>
              <p:cNvSpPr/>
              <p:nvPr/>
            </p:nvSpPr>
            <p:spPr>
              <a:xfrm rot="238200">
                <a:off x="6120" y="4994280"/>
                <a:ext cx="16365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2" name="CustomShape 83"/>
              <p:cNvSpPr/>
              <p:nvPr/>
            </p:nvSpPr>
            <p:spPr>
              <a:xfrm rot="18642600">
                <a:off x="1440360" y="3923640"/>
                <a:ext cx="1288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3" name="CustomShape 84"/>
              <p:cNvSpPr/>
              <p:nvPr/>
            </p:nvSpPr>
            <p:spPr>
              <a:xfrm rot="18642600">
                <a:off x="1477080" y="3945240"/>
                <a:ext cx="1285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4" name="CustomShape 85"/>
              <p:cNvSpPr/>
              <p:nvPr/>
            </p:nvSpPr>
            <p:spPr>
              <a:xfrm rot="18642600">
                <a:off x="1514520" y="396360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5" name="CustomShape 86"/>
              <p:cNvSpPr/>
              <p:nvPr/>
            </p:nvSpPr>
            <p:spPr>
              <a:xfrm rot="18938400">
                <a:off x="1546200" y="3982680"/>
                <a:ext cx="136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6" name="CustomShape 87"/>
              <p:cNvSpPr/>
              <p:nvPr/>
            </p:nvSpPr>
            <p:spPr>
              <a:xfrm rot="17961000">
                <a:off x="1251360" y="3850200"/>
                <a:ext cx="1191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7" name="CustomShape 88"/>
              <p:cNvSpPr/>
              <p:nvPr/>
            </p:nvSpPr>
            <p:spPr>
              <a:xfrm rot="17961000">
                <a:off x="1294200" y="3862800"/>
                <a:ext cx="1191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8" name="CustomShape 89"/>
              <p:cNvSpPr/>
              <p:nvPr/>
            </p:nvSpPr>
            <p:spPr>
              <a:xfrm rot="18085200">
                <a:off x="1328760" y="3872520"/>
                <a:ext cx="1288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9" name="CustomShape 90"/>
              <p:cNvSpPr/>
              <p:nvPr/>
            </p:nvSpPr>
            <p:spPr>
              <a:xfrm rot="18379200">
                <a:off x="1369440" y="3891240"/>
                <a:ext cx="128520" cy="1872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90" name="CustomShape 91"/>
              <p:cNvSpPr/>
              <p:nvPr/>
            </p:nvSpPr>
            <p:spPr>
              <a:xfrm rot="17261400">
                <a:off x="1031040" y="3802680"/>
                <a:ext cx="11880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91" name="CustomShape 92"/>
              <p:cNvSpPr/>
              <p:nvPr/>
            </p:nvSpPr>
            <p:spPr>
              <a:xfrm rot="17349600">
                <a:off x="1074960" y="3811680"/>
                <a:ext cx="1191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92" name="CustomShape 93"/>
              <p:cNvSpPr/>
              <p:nvPr/>
            </p:nvSpPr>
            <p:spPr>
              <a:xfrm rot="17349600">
                <a:off x="1124640" y="3818520"/>
                <a:ext cx="11880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93" name="CustomShape 94"/>
              <p:cNvSpPr/>
              <p:nvPr/>
            </p:nvSpPr>
            <p:spPr>
              <a:xfrm rot="17611200">
                <a:off x="1171800" y="3824640"/>
                <a:ext cx="1191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94" name="CustomShape 95"/>
              <p:cNvSpPr/>
              <p:nvPr/>
            </p:nvSpPr>
            <p:spPr>
              <a:xfrm rot="16737600">
                <a:off x="799200" y="379944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95" name="CustomShape 96"/>
              <p:cNvSpPr/>
              <p:nvPr/>
            </p:nvSpPr>
            <p:spPr>
              <a:xfrm rot="16926600">
                <a:off x="848520" y="3796200"/>
                <a:ext cx="1191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96" name="CustomShape 97"/>
              <p:cNvSpPr/>
              <p:nvPr/>
            </p:nvSpPr>
            <p:spPr>
              <a:xfrm rot="16953000">
                <a:off x="894600" y="3792600"/>
                <a:ext cx="1191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97" name="CustomShape 98"/>
              <p:cNvSpPr/>
              <p:nvPr/>
            </p:nvSpPr>
            <p:spPr>
              <a:xfrm rot="17019600">
                <a:off x="945360" y="3792600"/>
                <a:ext cx="1191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98" name="CustomShape 99"/>
              <p:cNvSpPr/>
              <p:nvPr/>
            </p:nvSpPr>
            <p:spPr>
              <a:xfrm rot="16404600">
                <a:off x="564120" y="383112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99" name="CustomShape 100"/>
              <p:cNvSpPr/>
              <p:nvPr/>
            </p:nvSpPr>
            <p:spPr>
              <a:xfrm rot="16239000">
                <a:off x="612000" y="382176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00" name="CustomShape 101"/>
              <p:cNvSpPr/>
              <p:nvPr/>
            </p:nvSpPr>
            <p:spPr>
              <a:xfrm rot="16311000">
                <a:off x="665640" y="3815280"/>
                <a:ext cx="109440" cy="1872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01" name="CustomShape 102"/>
              <p:cNvSpPr/>
              <p:nvPr/>
            </p:nvSpPr>
            <p:spPr>
              <a:xfrm rot="16434600">
                <a:off x="713520" y="3808800"/>
                <a:ext cx="10980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02" name="CustomShape 103"/>
              <p:cNvSpPr/>
              <p:nvPr/>
            </p:nvSpPr>
            <p:spPr>
              <a:xfrm rot="15467400">
                <a:off x="327600" y="390096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03" name="CustomShape 104"/>
              <p:cNvSpPr/>
              <p:nvPr/>
            </p:nvSpPr>
            <p:spPr>
              <a:xfrm rot="15379200">
                <a:off x="376920" y="388512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04" name="CustomShape 105"/>
              <p:cNvSpPr/>
              <p:nvPr/>
            </p:nvSpPr>
            <p:spPr>
              <a:xfrm rot="15489000">
                <a:off x="423000" y="386928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05" name="CustomShape 106"/>
              <p:cNvSpPr/>
              <p:nvPr/>
            </p:nvSpPr>
            <p:spPr>
              <a:xfrm rot="15680400">
                <a:off x="465840" y="3850200"/>
                <a:ext cx="1094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06" name="CustomShape 107"/>
              <p:cNvSpPr/>
              <p:nvPr/>
            </p:nvSpPr>
            <p:spPr>
              <a:xfrm rot="14223600">
                <a:off x="10080" y="404388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07" name="CustomShape 108"/>
              <p:cNvSpPr/>
              <p:nvPr/>
            </p:nvSpPr>
            <p:spPr>
              <a:xfrm rot="14431200">
                <a:off x="103680" y="399312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08" name="CustomShape 109"/>
              <p:cNvSpPr/>
              <p:nvPr/>
            </p:nvSpPr>
            <p:spPr>
              <a:xfrm rot="14797200">
                <a:off x="146520" y="397080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09" name="CustomShape 110"/>
              <p:cNvSpPr/>
              <p:nvPr/>
            </p:nvSpPr>
            <p:spPr>
              <a:xfrm rot="14797200">
                <a:off x="189360" y="3954960"/>
                <a:ext cx="1000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10" name="CustomShape 111"/>
              <p:cNvSpPr/>
              <p:nvPr/>
            </p:nvSpPr>
            <p:spPr>
              <a:xfrm rot="15142200">
                <a:off x="238680" y="3932280"/>
                <a:ext cx="997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11" name="CustomShape 112"/>
              <p:cNvSpPr/>
              <p:nvPr/>
            </p:nvSpPr>
            <p:spPr>
              <a:xfrm rot="19723200">
                <a:off x="0" y="5338440"/>
                <a:ext cx="1191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12" name="CustomShape 113"/>
              <p:cNvSpPr/>
              <p:nvPr/>
            </p:nvSpPr>
            <p:spPr>
              <a:xfrm rot="3283800">
                <a:off x="810360" y="5521320"/>
                <a:ext cx="3841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13" name="CustomShape 114"/>
              <p:cNvSpPr/>
              <p:nvPr/>
            </p:nvSpPr>
            <p:spPr>
              <a:xfrm rot="3283800">
                <a:off x="54720" y="4441680"/>
                <a:ext cx="3841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14" name="CustomShape 115"/>
              <p:cNvSpPr/>
              <p:nvPr/>
            </p:nvSpPr>
            <p:spPr>
              <a:xfrm rot="19723200">
                <a:off x="1111320" y="4525920"/>
                <a:ext cx="5032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15" name="CustomShape 116"/>
              <p:cNvSpPr/>
              <p:nvPr/>
            </p:nvSpPr>
            <p:spPr>
              <a:xfrm rot="5908800">
                <a:off x="316800" y="6214680"/>
                <a:ext cx="2192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16" name="CustomShape 117"/>
              <p:cNvSpPr/>
              <p:nvPr/>
            </p:nvSpPr>
            <p:spPr>
              <a:xfrm rot="6683400">
                <a:off x="70920" y="6214680"/>
                <a:ext cx="22860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17" name="CustomShape 118"/>
              <p:cNvSpPr/>
              <p:nvPr/>
            </p:nvSpPr>
            <p:spPr>
              <a:xfrm rot="5245200">
                <a:off x="572400" y="6179760"/>
                <a:ext cx="2098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18" name="CustomShape 119"/>
              <p:cNvSpPr/>
              <p:nvPr/>
            </p:nvSpPr>
            <p:spPr>
              <a:xfrm rot="4500000">
                <a:off x="828000" y="6107040"/>
                <a:ext cx="2095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19" name="CustomShape 120"/>
              <p:cNvSpPr/>
              <p:nvPr/>
            </p:nvSpPr>
            <p:spPr>
              <a:xfrm rot="3805200">
                <a:off x="1063080" y="5997240"/>
                <a:ext cx="2095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20" name="CustomShape 121"/>
              <p:cNvSpPr/>
              <p:nvPr/>
            </p:nvSpPr>
            <p:spPr>
              <a:xfrm rot="3060000">
                <a:off x="1290240" y="5854320"/>
                <a:ext cx="2098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21" name="CustomShape 122"/>
              <p:cNvSpPr/>
              <p:nvPr/>
            </p:nvSpPr>
            <p:spPr>
              <a:xfrm rot="2089800">
                <a:off x="1488600" y="5686200"/>
                <a:ext cx="2095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22" name="CustomShape 123"/>
              <p:cNvSpPr/>
              <p:nvPr/>
            </p:nvSpPr>
            <p:spPr>
              <a:xfrm rot="14431200">
                <a:off x="-28440" y="3978000"/>
                <a:ext cx="2095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23" name="CustomShape 124"/>
              <p:cNvSpPr/>
              <p:nvPr/>
            </p:nvSpPr>
            <p:spPr>
              <a:xfrm rot="15193200">
                <a:off x="215640" y="3862080"/>
                <a:ext cx="2095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24" name="CustomShape 125"/>
              <p:cNvSpPr/>
              <p:nvPr/>
            </p:nvSpPr>
            <p:spPr>
              <a:xfrm rot="16629000">
                <a:off x="709560" y="3752640"/>
                <a:ext cx="2188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25" name="CustomShape 126"/>
              <p:cNvSpPr/>
              <p:nvPr/>
            </p:nvSpPr>
            <p:spPr>
              <a:xfrm rot="17301000">
                <a:off x="947520" y="3746160"/>
                <a:ext cx="2379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26" name="CustomShape 127"/>
              <p:cNvSpPr/>
              <p:nvPr/>
            </p:nvSpPr>
            <p:spPr>
              <a:xfrm rot="17923200">
                <a:off x="1173600" y="3786840"/>
                <a:ext cx="24624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27" name="CustomShape 128"/>
              <p:cNvSpPr/>
              <p:nvPr/>
            </p:nvSpPr>
            <p:spPr>
              <a:xfrm rot="18411000">
                <a:off x="1379880" y="3856680"/>
                <a:ext cx="2649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28" name="CustomShape 129"/>
              <p:cNvSpPr/>
              <p:nvPr/>
            </p:nvSpPr>
            <p:spPr>
              <a:xfrm rot="18989400">
                <a:off x="1562040" y="3963960"/>
                <a:ext cx="2653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29" name="CustomShape 130"/>
              <p:cNvSpPr/>
              <p:nvPr/>
            </p:nvSpPr>
            <p:spPr>
              <a:xfrm rot="19409400">
                <a:off x="1706040" y="4103280"/>
                <a:ext cx="2746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0" name="CustomShape 131"/>
              <p:cNvSpPr/>
              <p:nvPr/>
            </p:nvSpPr>
            <p:spPr>
              <a:xfrm rot="19871400">
                <a:off x="1820880" y="4267080"/>
                <a:ext cx="2649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1" name="CustomShape 132"/>
              <p:cNvSpPr/>
              <p:nvPr/>
            </p:nvSpPr>
            <p:spPr>
              <a:xfrm rot="20427600">
                <a:off x="1901520" y="4452840"/>
                <a:ext cx="2649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2" name="CustomShape 133"/>
              <p:cNvSpPr/>
              <p:nvPr/>
            </p:nvSpPr>
            <p:spPr>
              <a:xfrm rot="20845800">
                <a:off x="1933200" y="4651200"/>
                <a:ext cx="2649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3" name="CustomShape 134"/>
              <p:cNvSpPr/>
              <p:nvPr/>
            </p:nvSpPr>
            <p:spPr>
              <a:xfrm rot="21312000">
                <a:off x="1925280" y="4867200"/>
                <a:ext cx="26496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4" name="CustomShape 135"/>
              <p:cNvSpPr/>
              <p:nvPr/>
            </p:nvSpPr>
            <p:spPr>
              <a:xfrm rot="696600">
                <a:off x="1787040" y="5297400"/>
                <a:ext cx="2383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5" name="CustomShape 136"/>
              <p:cNvSpPr/>
              <p:nvPr/>
            </p:nvSpPr>
            <p:spPr>
              <a:xfrm rot="1529400">
                <a:off x="1652400" y="5500800"/>
                <a:ext cx="22212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6" name="CustomShape 137"/>
              <p:cNvSpPr/>
              <p:nvPr/>
            </p:nvSpPr>
            <p:spPr>
              <a:xfrm>
                <a:off x="1349280" y="4978440"/>
                <a:ext cx="324000" cy="19044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7" name="CustomShape 138"/>
              <p:cNvSpPr/>
              <p:nvPr/>
            </p:nvSpPr>
            <p:spPr>
              <a:xfrm>
                <a:off x="30240" y="4321080"/>
                <a:ext cx="142920" cy="123840"/>
              </a:xfrm>
              <a:custGeom>
                <a:avLst/>
                <a:gdLst/>
                <a:ahLst/>
                <a:cxnLst/>
                <a:rect l="l" t="t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8" name="CustomShape 139"/>
              <p:cNvSpPr/>
              <p:nvPr/>
            </p:nvSpPr>
            <p:spPr>
              <a:xfrm>
                <a:off x="154080" y="4208400"/>
                <a:ext cx="160200" cy="14148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9" name="CustomShape 140"/>
              <p:cNvSpPr/>
              <p:nvPr/>
            </p:nvSpPr>
            <p:spPr>
              <a:xfrm>
                <a:off x="1074600" y="5559480"/>
                <a:ext cx="131760" cy="123840"/>
              </a:xfrm>
              <a:custGeom>
                <a:avLst/>
                <a:gdLst/>
                <a:ahLst/>
                <a:cxnLst/>
                <a:rect l="l" t="t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0" name="CustomShape 141"/>
              <p:cNvSpPr/>
              <p:nvPr/>
            </p:nvSpPr>
            <p:spPr>
              <a:xfrm>
                <a:off x="1492200" y="4416480"/>
                <a:ext cx="142920" cy="114120"/>
              </a:xfrm>
              <a:custGeom>
                <a:avLst/>
                <a:gdLst/>
                <a:ahLst/>
                <a:cxnLst/>
                <a:rect l="l" t="t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1" name="CustomShape 142"/>
              <p:cNvSpPr/>
              <p:nvPr/>
            </p:nvSpPr>
            <p:spPr>
              <a:xfrm>
                <a:off x="1425600" y="4311720"/>
                <a:ext cx="14292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2" name="CustomShape 143"/>
              <p:cNvSpPr/>
              <p:nvPr/>
            </p:nvSpPr>
            <p:spPr>
              <a:xfrm>
                <a:off x="11160" y="6091200"/>
                <a:ext cx="9360" cy="19080"/>
              </a:xfrm>
              <a:custGeom>
                <a:avLst/>
                <a:gdLst/>
                <a:ahLst/>
                <a:cxnLst/>
                <a:rect l="l" t="t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3" name="CustomShape 144"/>
              <p:cNvSpPr/>
              <p:nvPr/>
            </p:nvSpPr>
            <p:spPr>
              <a:xfrm>
                <a:off x="11160" y="4056120"/>
                <a:ext cx="47520" cy="76320"/>
              </a:xfrm>
              <a:custGeom>
                <a:avLst/>
                <a:gdLst/>
                <a:ahLst/>
                <a:cxnLst/>
                <a:rect l="l" t="t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4" name="CustomShape 145"/>
              <p:cNvSpPr/>
              <p:nvPr/>
            </p:nvSpPr>
            <p:spPr>
              <a:xfrm>
                <a:off x="11160" y="6100920"/>
                <a:ext cx="57240" cy="104760"/>
              </a:xfrm>
              <a:custGeom>
                <a:avLst/>
                <a:gdLst/>
                <a:ahLst/>
                <a:cxnLst/>
                <a:rect l="l" t="t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5" name="CustomShape 146"/>
              <p:cNvSpPr/>
              <p:nvPr/>
            </p:nvSpPr>
            <p:spPr>
              <a:xfrm rot="244800">
                <a:off x="1868400" y="5081760"/>
                <a:ext cx="255600" cy="1872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6" name="CustomShape 147"/>
              <p:cNvSpPr/>
              <p:nvPr/>
            </p:nvSpPr>
            <p:spPr>
              <a:xfrm rot="16001400">
                <a:off x="460440" y="3787560"/>
                <a:ext cx="218880" cy="19080"/>
              </a:xfrm>
              <a:prstGeom prst="rect">
                <a:avLst/>
              </a:pr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7" name="CustomShape 148"/>
              <p:cNvSpPr/>
              <p:nvPr/>
            </p:nvSpPr>
            <p:spPr>
              <a:xfrm>
                <a:off x="220680" y="5672160"/>
                <a:ext cx="228600" cy="24444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8" name="CustomShape 149"/>
              <p:cNvSpPr/>
              <p:nvPr/>
            </p:nvSpPr>
            <p:spPr>
              <a:xfrm rot="18742800">
                <a:off x="981720" y="5636160"/>
                <a:ext cx="108000" cy="10944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rgbClr val="5B5D6B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9" name="CustomShape 150"/>
              <p:cNvSpPr/>
              <p:nvPr/>
            </p:nvSpPr>
            <p:spPr>
              <a:xfrm>
                <a:off x="372960" y="3973680"/>
                <a:ext cx="552600" cy="2019240"/>
              </a:xfrm>
              <a:custGeom>
                <a:avLst/>
                <a:gdLst/>
                <a:ahLst/>
                <a:cxnLst/>
                <a:rect l="l" t="t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B5D6B"/>
                  </a:gs>
                  <a:gs pos="100000">
                    <a:srgbClr val="585A68"/>
                  </a:gs>
                </a:gsLst>
                <a:lin ang="18900000"/>
              </a:gra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50" name="CustomShape 151"/>
              <p:cNvSpPr/>
              <p:nvPr/>
            </p:nvSpPr>
            <p:spPr>
              <a:xfrm rot="19915200">
                <a:off x="469800" y="4836600"/>
                <a:ext cx="351000" cy="276480"/>
              </a:xfrm>
              <a:prstGeom prst="ellipse">
                <a:avLst/>
              </a:prstGeom>
              <a:gradFill rotWithShape="0">
                <a:gsLst>
                  <a:gs pos="0">
                    <a:srgbClr val="535561"/>
                  </a:gs>
                  <a:gs pos="50000">
                    <a:srgbClr val="5B5D6B"/>
                  </a:gs>
                  <a:gs pos="100000">
                    <a:srgbClr val="535561"/>
                  </a:gs>
                </a:gsLst>
                <a:lin ang="18900000"/>
              </a:gra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</p:grpSp>
      <p:sp>
        <p:nvSpPr>
          <p:cNvPr id="151" name="PlaceHolder 152"/>
          <p:cNvSpPr>
            <a:spLocks noGrp="1"/>
          </p:cNvSpPr>
          <p:nvPr>
            <p:ph type="title"/>
          </p:nvPr>
        </p:nvSpPr>
        <p:spPr>
          <a:xfrm>
            <a:off x="301680" y="228240"/>
            <a:ext cx="854064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b="0" strike="noStrike" spc="-1">
                <a:solidFill>
                  <a:srgbClr val="FFFFCC"/>
                </a:solidFill>
                <a:latin typeface="Tahoma"/>
              </a:rPr>
              <a:t>Для правки текста заглавия щёлкните мышью</a:t>
            </a:r>
          </a:p>
        </p:txBody>
      </p:sp>
      <p:sp>
        <p:nvSpPr>
          <p:cNvPr id="152" name="PlaceHolder 153"/>
          <p:cNvSpPr>
            <a:spLocks noGrp="1"/>
          </p:cNvSpPr>
          <p:nvPr>
            <p:ph type="dt"/>
          </p:nvPr>
        </p:nvSpPr>
        <p:spPr>
          <a:xfrm>
            <a:off x="301320" y="6244920"/>
            <a:ext cx="2289240" cy="47628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spc="-1">
              <a:solidFill>
                <a:srgbClr val="FFFFFF"/>
              </a:solidFill>
            </a:endParaRPr>
          </a:p>
        </p:txBody>
      </p:sp>
      <p:sp>
        <p:nvSpPr>
          <p:cNvPr id="153" name="PlaceHolder 154"/>
          <p:cNvSpPr>
            <a:spLocks noGrp="1"/>
          </p:cNvSpPr>
          <p:nvPr>
            <p:ph type="ftr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spc="-1">
              <a:solidFill>
                <a:srgbClr val="FFFFFF"/>
              </a:solidFill>
            </a:endParaRPr>
          </a:p>
        </p:txBody>
      </p:sp>
      <p:sp>
        <p:nvSpPr>
          <p:cNvPr id="154" name="PlaceHolder 155"/>
          <p:cNvSpPr>
            <a:spLocks noGrp="1"/>
          </p:cNvSpPr>
          <p:nvPr>
            <p:ph type="sldNum"/>
          </p:nvPr>
        </p:nvSpPr>
        <p:spPr>
          <a:xfrm>
            <a:off x="6552720" y="6244920"/>
            <a:ext cx="2289240" cy="47628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marL="216000" indent="-216000" algn="r"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3DF8154-9EE7-401E-ABD2-C3684F046879}" type="slidenum">
              <a:rPr lang="ru-RU" sz="1000" spc="-1">
                <a:solidFill>
                  <a:prstClr val="black"/>
                </a:solidFill>
                <a:latin typeface="Times New Roman"/>
              </a:rPr>
              <a:pPr marL="216000" indent="-216000" algn="r">
                <a:buClr>
                  <a:srgbClr val="000000"/>
                </a:buClr>
                <a:buSzPct val="45000"/>
                <a:buFont typeface="Wingdings" charset="2"/>
                <a:buChar char="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‹#›</a:t>
            </a:fld>
            <a:endParaRPr lang="ru-RU" sz="1000" spc="-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155" name="PlaceHolder 156"/>
          <p:cNvSpPr>
            <a:spLocks noGrp="1"/>
          </p:cNvSpPr>
          <p:nvPr>
            <p:ph type="body"/>
          </p:nvPr>
        </p:nvSpPr>
        <p:spPr>
          <a:xfrm>
            <a:off x="301680" y="1599840"/>
            <a:ext cx="8540640" cy="4498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42720" indent="-342720">
              <a:spcBef>
                <a:spcPts val="799"/>
              </a:spcBef>
              <a:buClr>
                <a:srgbClr val="A3C145"/>
              </a:buClr>
              <a:buSzPct val="80000"/>
              <a:buFont typeface="Arial"/>
              <a:buChar char="►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strike="noStrike" spc="-1">
                <a:solidFill>
                  <a:srgbClr val="FFFFFF"/>
                </a:solidFill>
                <a:latin typeface="Tahoma"/>
              </a:rPr>
              <a:t>Для правки структуры щёлкните мышью</a:t>
            </a:r>
          </a:p>
          <a:p>
            <a:pPr marL="742680" lvl="1" indent="-285480">
              <a:spcBef>
                <a:spcPts val="799"/>
              </a:spcBef>
              <a:buClr>
                <a:srgbClr val="6FA9B7"/>
              </a:buClr>
              <a:buFont typeface="Wingdings" charset="2"/>
              <a:buChar char="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strike="noStrike" spc="-1">
                <a:solidFill>
                  <a:srgbClr val="FFFFFF"/>
                </a:solidFill>
                <a:latin typeface="Tahoma"/>
              </a:rPr>
              <a:t>Второй уровень структуры</a:t>
            </a:r>
          </a:p>
          <a:p>
            <a:pPr marL="1143000" lvl="2" indent="-228600">
              <a:spcBef>
                <a:spcPts val="799"/>
              </a:spcBef>
              <a:buClr>
                <a:srgbClr val="A3C145"/>
              </a:buClr>
              <a:buSzPct val="80000"/>
              <a:buFont typeface="Arial"/>
              <a:buChar char="►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strike="noStrike" spc="-1">
                <a:solidFill>
                  <a:srgbClr val="FFFFFF"/>
                </a:solidFill>
                <a:latin typeface="Tahoma"/>
              </a:rPr>
              <a:t>Третий уровень структуры</a:t>
            </a:r>
          </a:p>
          <a:p>
            <a:pPr marL="1600200" lvl="3" indent="-228600">
              <a:spcBef>
                <a:spcPts val="799"/>
              </a:spcBef>
              <a:buClr>
                <a:srgbClr val="6FA9B7"/>
              </a:buClr>
              <a:buFont typeface="Wingdings" charset="2"/>
              <a:buChar char="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strike="noStrike" spc="-1">
                <a:solidFill>
                  <a:srgbClr val="FFFFFF"/>
                </a:solidFill>
                <a:latin typeface="Tahoma"/>
              </a:rPr>
              <a:t>Четвёртый уровень структуры</a:t>
            </a:r>
          </a:p>
          <a:p>
            <a:pPr marL="2057400" lvl="4" indent="-228600">
              <a:spcBef>
                <a:spcPts val="799"/>
              </a:spcBef>
              <a:buClr>
                <a:srgbClr val="A3C145"/>
              </a:buClr>
              <a:buSzPct val="80000"/>
              <a:buFont typeface="Arial"/>
              <a:buChar char="►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strike="noStrike" spc="-1">
                <a:solidFill>
                  <a:srgbClr val="FFFFFF"/>
                </a:solidFill>
                <a:latin typeface="Tahoma"/>
              </a:rPr>
              <a:t>Пятый уровень структуры</a:t>
            </a:r>
          </a:p>
          <a:p>
            <a:pPr marL="2057400" lvl="5" indent="-228600">
              <a:spcBef>
                <a:spcPts val="799"/>
              </a:spcBef>
              <a:buClr>
                <a:srgbClr val="FFFFFF"/>
              </a:buClr>
              <a:buSzPct val="80000"/>
              <a:buFont typeface="Arial"/>
              <a:buChar char="►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strike="noStrike" spc="-1">
                <a:solidFill>
                  <a:srgbClr val="FFFFFF"/>
                </a:solidFill>
                <a:latin typeface="Tahoma"/>
              </a:rPr>
              <a:t>Шестой уровень структуры</a:t>
            </a:r>
          </a:p>
          <a:p>
            <a:pPr marL="2057400" lvl="6" indent="-228600">
              <a:spcBef>
                <a:spcPts val="799"/>
              </a:spcBef>
              <a:buClr>
                <a:srgbClr val="FFFFFF"/>
              </a:buClr>
              <a:buSzPct val="80000"/>
              <a:buFont typeface="Arial"/>
              <a:buChar char="►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strike="noStrike" spc="-1">
                <a:solidFill>
                  <a:srgbClr val="FFFFFF"/>
                </a:solidFill>
                <a:latin typeface="Tahoma"/>
              </a:rPr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2609745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8448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Задачи </a:t>
            </a:r>
            <a:r>
              <a:rPr lang="ru-RU" b="1" dirty="0" smtClean="0"/>
              <a:t>проекта-какие слова пропущены в определении?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975720"/>
          </a:xfrm>
        </p:spPr>
        <p:txBody>
          <a:bodyPr>
            <a:normAutofit/>
          </a:bodyPr>
          <a:lstStyle/>
          <a:p>
            <a:r>
              <a:rPr lang="ru-RU" altLang="ru-RU" sz="2800" b="1" dirty="0">
                <a:cs typeface="Times New Roman" panose="02020603050405020304" pitchFamily="18" charset="0"/>
              </a:rPr>
              <a:t>это все </a:t>
            </a:r>
            <a:r>
              <a:rPr lang="ru-RU" altLang="ru-RU" sz="2800" b="1" dirty="0" smtClean="0">
                <a:cs typeface="Times New Roman" panose="02020603050405020304" pitchFamily="18" charset="0"/>
              </a:rPr>
              <a:t>_________________________</a:t>
            </a:r>
          </a:p>
          <a:p>
            <a:r>
              <a:rPr lang="ru-RU" altLang="ru-RU" sz="2800" b="1" dirty="0" smtClean="0">
                <a:cs typeface="Times New Roman" panose="02020603050405020304" pitchFamily="18" charset="0"/>
              </a:rPr>
              <a:t>этапы </a:t>
            </a:r>
          </a:p>
          <a:p>
            <a:r>
              <a:rPr lang="ru-RU" altLang="ru-RU" sz="2800" b="1" dirty="0" smtClean="0">
                <a:cs typeface="Times New Roman" panose="02020603050405020304" pitchFamily="18" charset="0"/>
              </a:rPr>
              <a:t>____________________________ и </a:t>
            </a:r>
          </a:p>
          <a:p>
            <a:r>
              <a:rPr lang="ru-RU" altLang="ru-RU" sz="2800" b="1" dirty="0" smtClean="0">
                <a:cs typeface="Times New Roman" panose="02020603050405020304" pitchFamily="18" charset="0"/>
              </a:rPr>
              <a:t>__________________________работы  </a:t>
            </a:r>
            <a:r>
              <a:rPr lang="ru-RU" altLang="ru-RU" sz="2800" b="1" dirty="0">
                <a:cs typeface="Times New Roman" panose="02020603050405020304" pitchFamily="18" charset="0"/>
              </a:rPr>
              <a:t>с </a:t>
            </a:r>
            <a:r>
              <a:rPr lang="ru-RU" altLang="ru-RU" sz="2800" b="1" dirty="0" smtClean="0">
                <a:cs typeface="Times New Roman" panose="02020603050405020304" pitchFamily="18" charset="0"/>
              </a:rPr>
              <a:t>начала </a:t>
            </a:r>
            <a:r>
              <a:rPr lang="ru-RU" altLang="ru-RU" sz="2800" b="1" dirty="0">
                <a:cs typeface="Times New Roman" panose="02020603050405020304" pitchFamily="18" charset="0"/>
              </a:rPr>
              <a:t>до конца, в рамках взятой </a:t>
            </a:r>
            <a:endParaRPr lang="ru-RU" altLang="ru-RU" sz="2800" b="1" dirty="0" smtClean="0">
              <a:cs typeface="Times New Roman" panose="02020603050405020304" pitchFamily="18" charset="0"/>
            </a:endParaRPr>
          </a:p>
          <a:p>
            <a:r>
              <a:rPr lang="ru-RU" altLang="ru-RU" sz="2800" b="1" dirty="0" smtClean="0">
                <a:cs typeface="Times New Roman" panose="02020603050405020304" pitchFamily="18" charset="0"/>
              </a:rPr>
              <a:t>___________проекта </a:t>
            </a:r>
            <a:r>
              <a:rPr lang="ru-RU" altLang="ru-RU" sz="2800" b="1" dirty="0">
                <a:cs typeface="Times New Roman" panose="02020603050405020304" pitchFamily="18" charset="0"/>
              </a:rPr>
              <a:t>и </a:t>
            </a:r>
            <a:r>
              <a:rPr lang="ru-RU" altLang="ru-RU" sz="2800" b="1" dirty="0" smtClean="0">
                <a:cs typeface="Times New Roman" panose="02020603050405020304" pitchFamily="18" charset="0"/>
              </a:rPr>
              <a:t>поставленной__________</a:t>
            </a:r>
            <a:endParaRPr lang="ru-RU" sz="2800" b="1" dirty="0"/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2971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004832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/>
              <a:t/>
            </a:r>
            <a:br>
              <a:rPr lang="ru-RU" sz="2800" b="1" i="1" dirty="0"/>
            </a:b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 smtClean="0"/>
              <a:t>Расположите в логической последовательности задачи проекта на тему «Повышение  информационной  культуры школьников»: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831704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/>
              <a:t> </a:t>
            </a:r>
            <a:endParaRPr lang="ru-RU" dirty="0" smtClean="0"/>
          </a:p>
          <a:p>
            <a:pPr lvl="0"/>
            <a:r>
              <a:rPr lang="ru-RU" dirty="0" smtClean="0"/>
              <a:t>А. Определить и проверить в процессе опытно-экспериментальной работы условия повышения информационной  культуры школьников.</a:t>
            </a:r>
          </a:p>
          <a:p>
            <a:pPr lvl="0"/>
            <a:r>
              <a:rPr lang="ru-RU" dirty="0" smtClean="0"/>
              <a:t>Б. Изучить состояние информационной культуры школьников.</a:t>
            </a:r>
          </a:p>
          <a:p>
            <a:pPr lvl="0"/>
            <a:r>
              <a:rPr lang="ru-RU" dirty="0" smtClean="0"/>
              <a:t>В. Разработать рекомендации по повышению информационной  культуры школьников.</a:t>
            </a:r>
          </a:p>
          <a:p>
            <a:pPr lvl="0"/>
            <a:r>
              <a:rPr lang="ru-RU" dirty="0" smtClean="0"/>
              <a:t>Г. Проанализировать понятие «информационная культура» школьника.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5157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004832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/>
              <a:t/>
            </a:r>
            <a:br>
              <a:rPr lang="ru-RU" sz="2800" b="1" i="1" dirty="0"/>
            </a:b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 smtClean="0"/>
              <a:t>Расположите в логической последовательности задачи проекта на тему «Повышение  информационной  культуры школьников»: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831704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Г. Проанализировать понятие «информационная культура» школьника.</a:t>
            </a:r>
          </a:p>
          <a:p>
            <a:r>
              <a:rPr lang="ru-RU" b="1" i="1" dirty="0" smtClean="0"/>
              <a:t> </a:t>
            </a:r>
            <a:r>
              <a:rPr lang="ru-RU" dirty="0"/>
              <a:t>Б. Изучить состояние информационной культуры школьников.</a:t>
            </a:r>
          </a:p>
          <a:p>
            <a:pPr lvl="0"/>
            <a:r>
              <a:rPr lang="ru-RU" dirty="0" smtClean="0"/>
              <a:t>А. Определить и проверить в процессе опытно-экспериментальной работы условия повышения информационной  культуры школьников.</a:t>
            </a:r>
          </a:p>
          <a:p>
            <a:pPr lvl="0"/>
            <a:r>
              <a:rPr lang="ru-RU" dirty="0" smtClean="0"/>
              <a:t>В. Разработать рекомендации по повышению информационной  культуры школьников.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8548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 гипотезы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Гипотезой </a:t>
            </a:r>
            <a:r>
              <a:rPr lang="ru-RU" dirty="0"/>
              <a:t>проектной и исследовательской работы  является предположение, которое в ходе работы будет подтверждено или опровергнуто.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202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ru-RU" dirty="0"/>
              <a:t>Структура гипотезы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085808"/>
          </a:xfrm>
        </p:spPr>
        <p:txBody>
          <a:bodyPr>
            <a:normAutofit fontScale="85000" lnSpcReduction="10000"/>
          </a:bodyPr>
          <a:lstStyle/>
          <a:p>
            <a:r>
              <a:rPr lang="ru-RU" sz="3200" dirty="0" smtClean="0">
                <a:solidFill>
                  <a:schemeClr val="accent1"/>
                </a:solidFill>
              </a:rPr>
              <a:t> исходные данные (основания), </a:t>
            </a:r>
          </a:p>
          <a:p>
            <a:r>
              <a:rPr lang="ru-RU" sz="3200" dirty="0" smtClean="0">
                <a:solidFill>
                  <a:schemeClr val="accent1"/>
                </a:solidFill>
              </a:rPr>
              <a:t>конечный результат (</a:t>
            </a:r>
            <a:r>
              <a:rPr lang="ru-RU" sz="3200" dirty="0">
                <a:solidFill>
                  <a:schemeClr val="accent1"/>
                </a:solidFill>
              </a:rPr>
              <a:t>предположение</a:t>
            </a:r>
            <a:r>
              <a:rPr lang="ru-RU" sz="3200" dirty="0" smtClean="0">
                <a:solidFill>
                  <a:schemeClr val="accent1"/>
                </a:solidFill>
              </a:rPr>
              <a:t>)</a:t>
            </a:r>
          </a:p>
          <a:p>
            <a:r>
              <a:rPr lang="ru-RU" sz="3200" dirty="0" smtClean="0">
                <a:solidFill>
                  <a:schemeClr val="accent1"/>
                </a:solidFill>
              </a:rPr>
              <a:t>логическая </a:t>
            </a:r>
            <a:r>
              <a:rPr lang="ru-RU" sz="3200" dirty="0">
                <a:solidFill>
                  <a:schemeClr val="accent1"/>
                </a:solidFill>
              </a:rPr>
              <a:t>обработка исходных </a:t>
            </a:r>
            <a:r>
              <a:rPr lang="ru-RU" sz="3200" dirty="0" smtClean="0">
                <a:solidFill>
                  <a:schemeClr val="accent1"/>
                </a:solidFill>
              </a:rPr>
              <a:t>данных</a:t>
            </a:r>
            <a:endParaRPr lang="ru-RU" sz="3200" dirty="0">
              <a:solidFill>
                <a:schemeClr val="accent1"/>
              </a:solidFill>
            </a:endParaRPr>
          </a:p>
          <a:p>
            <a:r>
              <a:rPr lang="ru-RU" sz="3200" dirty="0" smtClean="0">
                <a:solidFill>
                  <a:schemeClr val="accent1"/>
                </a:solidFill>
              </a:rPr>
              <a:t>проверка гипотезы</a:t>
            </a:r>
          </a:p>
          <a:p>
            <a:r>
              <a:rPr lang="ru-RU" sz="3200" dirty="0">
                <a:solidFill>
                  <a:schemeClr val="accent1"/>
                </a:solidFill>
              </a:rPr>
              <a:t>Наше предположение может подтвердиться или нет, но и в случае отрицательного ответа будет получено новое знание. Поэтому говорят, что в исследовании отсутствие положительного результата – тоже </a:t>
            </a:r>
            <a:r>
              <a:rPr lang="ru-RU" sz="3200" dirty="0" smtClean="0">
                <a:solidFill>
                  <a:schemeClr val="accent1"/>
                </a:solidFill>
              </a:rPr>
              <a:t>результат</a:t>
            </a:r>
            <a:endParaRPr lang="ru-RU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47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CustomShape 1"/>
          <p:cNvSpPr/>
          <p:nvPr/>
        </p:nvSpPr>
        <p:spPr>
          <a:xfrm>
            <a:off x="1258920" y="549360"/>
            <a:ext cx="6985080" cy="2158920"/>
          </a:xfrm>
          <a:prstGeom prst="rect">
            <a:avLst/>
          </a:prstGeom>
          <a:solidFill>
            <a:srgbClr val="423953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 marL="342720" indent="-34272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spc="-1">
                <a:solidFill>
                  <a:srgbClr val="FFFFFF"/>
                </a:solidFill>
              </a:rPr>
              <a:t>        </a:t>
            </a:r>
          </a:p>
          <a:p>
            <a:pPr marL="342720" indent="-34272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spc="-1">
                <a:solidFill>
                  <a:srgbClr val="FFFFFF"/>
                </a:solidFill>
              </a:rPr>
              <a:t> Разработка гипотезы имеет три этапа:</a:t>
            </a:r>
          </a:p>
          <a:p>
            <a:pPr marL="342720" indent="-34272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spc="-1">
              <a:solidFill>
                <a:srgbClr val="FFFFFF"/>
              </a:solidFill>
            </a:endParaRPr>
          </a:p>
          <a:p>
            <a:pPr marL="342720" indent="-342720" algn="ctr">
              <a:buClr>
                <a:srgbClr val="FFFFFF"/>
              </a:buClr>
              <a:buFont typeface="Arial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spc="-1">
                <a:solidFill>
                  <a:srgbClr val="FFFFFF"/>
                </a:solidFill>
              </a:rPr>
              <a:t>Выдвижение гипотезы</a:t>
            </a:r>
          </a:p>
          <a:p>
            <a:pPr marL="342720" indent="-342720" algn="ctr">
              <a:buClr>
                <a:srgbClr val="FFFFFF"/>
              </a:buClr>
              <a:buFont typeface="Arial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spc="-1">
                <a:solidFill>
                  <a:srgbClr val="FFFFFF"/>
                </a:solidFill>
              </a:rPr>
              <a:t>Развитие гипотезы</a:t>
            </a:r>
          </a:p>
          <a:p>
            <a:pPr marL="342720" indent="-342720" algn="ctr">
              <a:buClr>
                <a:srgbClr val="FFFFFF"/>
              </a:buClr>
              <a:buFont typeface="Arial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spc="-1">
                <a:solidFill>
                  <a:srgbClr val="FFFFFF"/>
                </a:solidFill>
              </a:rPr>
              <a:t>Проверка гипотезы</a:t>
            </a:r>
          </a:p>
        </p:txBody>
      </p:sp>
      <p:sp>
        <p:nvSpPr>
          <p:cNvPr id="390" name="CustomShape 2"/>
          <p:cNvSpPr/>
          <p:nvPr/>
        </p:nvSpPr>
        <p:spPr>
          <a:xfrm>
            <a:off x="1258920" y="3284640"/>
            <a:ext cx="6983280" cy="3268440"/>
          </a:xfrm>
          <a:prstGeom prst="rect">
            <a:avLst/>
          </a:prstGeom>
          <a:solidFill>
            <a:srgbClr val="423953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 marL="342720" indent="-34272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spc="-1">
                <a:solidFill>
                  <a:srgbClr val="FFFFFF"/>
                </a:solidFill>
              </a:rPr>
              <a:t>Требования к построению гипотезы.</a:t>
            </a:r>
          </a:p>
          <a:p>
            <a:pPr marL="342720" indent="-34272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spc="-1">
              <a:solidFill>
                <a:srgbClr val="FFFFFF"/>
              </a:solidFill>
            </a:endParaRPr>
          </a:p>
          <a:p>
            <a:pPr marL="342720" indent="-342720" algn="ctr">
              <a:buClr>
                <a:srgbClr val="FFFFFF"/>
              </a:buClr>
              <a:buFont typeface="Arial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spc="-1">
                <a:solidFill>
                  <a:srgbClr val="FFFFFF"/>
                </a:solidFill>
              </a:rPr>
              <a:t>Выдвижение (построение) гипотезы имеет три этапа:</a:t>
            </a:r>
          </a:p>
          <a:p>
            <a:pPr marL="342720" indent="-34272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spc="-1">
                <a:solidFill>
                  <a:srgbClr val="FFFFFF"/>
                </a:solidFill>
              </a:rPr>
              <a:t>   </a:t>
            </a:r>
          </a:p>
          <a:p>
            <a:pPr marL="342720" indent="-34272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spc="-1">
                <a:solidFill>
                  <a:srgbClr val="FFFFFF"/>
                </a:solidFill>
              </a:rPr>
              <a:t>                      а) Анализ отдельных фактов;</a:t>
            </a:r>
          </a:p>
          <a:p>
            <a:pPr marL="342720" indent="-34272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spc="-1">
                <a:solidFill>
                  <a:srgbClr val="FFFFFF"/>
                </a:solidFill>
              </a:rPr>
              <a:t>     б) Обобщение фактов или синтез;</a:t>
            </a:r>
          </a:p>
          <a:p>
            <a:pPr marL="342720" indent="-34272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spc="-1">
                <a:solidFill>
                  <a:srgbClr val="FFFFFF"/>
                </a:solidFill>
              </a:rPr>
              <a:t>  с) Выдвижение предположения.</a:t>
            </a:r>
          </a:p>
        </p:txBody>
      </p:sp>
    </p:spTree>
    <p:extLst>
      <p:ext uri="{BB962C8B-B14F-4D97-AF65-F5344CB8AC3E}">
        <p14:creationId xmlns:p14="http://schemas.microsoft.com/office/powerpoint/2010/main" val="362328922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Момент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истинности </a:t>
            </a:r>
            <a:r>
              <a:rPr lang="ru-RU" dirty="0"/>
              <a:t>и достоверности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/>
                </a:solidFill>
              </a:rPr>
              <a:t>то есть ее предположения (посылки) должны опираться на некоторую совокупность достоверных знаний</a:t>
            </a:r>
          </a:p>
          <a:p>
            <a:r>
              <a:rPr lang="ru-RU" sz="3200" dirty="0">
                <a:solidFill>
                  <a:schemeClr val="accent1"/>
                </a:solidFill>
              </a:rPr>
              <a:t>о</a:t>
            </a:r>
            <a:r>
              <a:rPr lang="ru-RU" sz="3200" dirty="0" smtClean="0">
                <a:solidFill>
                  <a:schemeClr val="accent1"/>
                </a:solidFill>
              </a:rPr>
              <a:t>боснованность </a:t>
            </a:r>
            <a:r>
              <a:rPr lang="ru-RU" sz="3200" dirty="0">
                <a:solidFill>
                  <a:schemeClr val="accent1"/>
                </a:solidFill>
              </a:rPr>
              <a:t>выдвинутой гипотезы (доказательного предположения) проверяется в ходе реализации </a:t>
            </a:r>
            <a:r>
              <a:rPr lang="ru-RU" sz="3200" dirty="0" smtClean="0">
                <a:solidFill>
                  <a:schemeClr val="accent1"/>
                </a:solidFill>
              </a:rPr>
              <a:t>проекта</a:t>
            </a:r>
            <a:endParaRPr lang="ru-RU" sz="3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/>
              <a:t>Степень обоснованности </a:t>
            </a:r>
            <a:r>
              <a:rPr lang="ru-RU" dirty="0" smtClean="0"/>
              <a:t>гипотезы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95800"/>
          </a:xfrm>
        </p:spPr>
        <p:txBody>
          <a:bodyPr>
            <a:normAutofit fontScale="92500" lnSpcReduction="10000"/>
          </a:bodyPr>
          <a:lstStyle/>
          <a:p>
            <a:r>
              <a:rPr lang="ru-RU" u="sng" dirty="0" smtClean="0"/>
              <a:t>очень </a:t>
            </a:r>
            <a:r>
              <a:rPr lang="ru-RU" u="sng" dirty="0"/>
              <a:t>низкая </a:t>
            </a:r>
            <a:r>
              <a:rPr lang="ru-RU" dirty="0"/>
              <a:t>– в основе гипотезы лежит индивидуальный опыт или интуиция ее создателя (человек заявляет “я так думаю”); </a:t>
            </a:r>
            <a:endParaRPr lang="ru-RU" dirty="0" smtClean="0"/>
          </a:p>
          <a:p>
            <a:r>
              <a:rPr lang="ru-RU" u="sng" dirty="0" smtClean="0"/>
              <a:t>низкая</a:t>
            </a:r>
            <a:r>
              <a:rPr lang="ru-RU" dirty="0" smtClean="0"/>
              <a:t> </a:t>
            </a:r>
            <a:r>
              <a:rPr lang="ru-RU" dirty="0"/>
              <a:t>– гипотеза опирается на групповой опыт (группа заявляет “мы так считаем”, “мы так думаем”); </a:t>
            </a:r>
            <a:endParaRPr lang="ru-RU" dirty="0" smtClean="0"/>
          </a:p>
          <a:p>
            <a:r>
              <a:rPr lang="ru-RU" u="sng" dirty="0" smtClean="0"/>
              <a:t>средняя</a:t>
            </a:r>
            <a:r>
              <a:rPr lang="ru-RU" dirty="0" smtClean="0"/>
              <a:t> </a:t>
            </a:r>
            <a:r>
              <a:rPr lang="ru-RU" dirty="0"/>
              <a:t>– гипотеза </a:t>
            </a:r>
            <a:r>
              <a:rPr lang="ru-RU" dirty="0" smtClean="0"/>
              <a:t>основывается на мнении </a:t>
            </a:r>
            <a:r>
              <a:rPr lang="ru-RU" dirty="0"/>
              <a:t>квалифицированного эксперта или нескольких экспертов; </a:t>
            </a:r>
            <a:endParaRPr lang="ru-RU" dirty="0" smtClean="0"/>
          </a:p>
          <a:p>
            <a:r>
              <a:rPr lang="ru-RU" u="sng" dirty="0" smtClean="0"/>
              <a:t>выше </a:t>
            </a:r>
            <a:r>
              <a:rPr lang="ru-RU" u="sng" dirty="0"/>
              <a:t>средней </a:t>
            </a:r>
            <a:r>
              <a:rPr lang="ru-RU" dirty="0"/>
              <a:t>– гипотеза создается на основе результатов </a:t>
            </a:r>
            <a:r>
              <a:rPr lang="ru-RU" dirty="0" smtClean="0"/>
              <a:t> </a:t>
            </a:r>
            <a:r>
              <a:rPr lang="ru-RU" dirty="0"/>
              <a:t>обсуждения проблемы группой экспертов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u="sng" dirty="0"/>
              <a:t>высокая</a:t>
            </a:r>
            <a:r>
              <a:rPr lang="ru-RU" dirty="0"/>
              <a:t> – в основе гипотезы лежит признанная научная </a:t>
            </a:r>
            <a:r>
              <a:rPr lang="ru-RU" dirty="0" smtClean="0"/>
              <a:t>теория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04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Требования к научным гипотезам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Адекватность и обоснованность- объяснять максимально возможный круг явлений и по возможности не противоречить установленным ранее фактам и научным положениям</a:t>
            </a:r>
          </a:p>
          <a:p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Этапы (план) работы по разработке и проверке гипотезы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84784"/>
            <a:ext cx="8568952" cy="518457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Зарождение</a:t>
            </a:r>
            <a:r>
              <a:rPr lang="ru-RU" dirty="0"/>
              <a:t>. Выявление фактов и предположений, которые не укладываются ни в одну известную теорию по вашей теме</a:t>
            </a:r>
            <a:r>
              <a:rPr lang="ru-RU" dirty="0" smtClean="0"/>
              <a:t>. Они должны </a:t>
            </a:r>
            <a:r>
              <a:rPr lang="ru-RU" dirty="0"/>
              <a:t>вызывать </a:t>
            </a:r>
            <a:r>
              <a:rPr lang="ru-RU" dirty="0" smtClean="0"/>
              <a:t> </a:t>
            </a:r>
            <a:r>
              <a:rPr lang="ru-RU" dirty="0"/>
              <a:t>споры </a:t>
            </a:r>
            <a:r>
              <a:rPr lang="ru-RU" dirty="0" smtClean="0"/>
              <a:t>и требовать </a:t>
            </a:r>
            <a:r>
              <a:rPr lang="ru-RU" dirty="0"/>
              <a:t>объяснения, доказательства или опровержения.</a:t>
            </a:r>
          </a:p>
          <a:p>
            <a:r>
              <a:rPr lang="ru-RU" dirty="0" smtClean="0"/>
              <a:t>Формулировка гипотезы  </a:t>
            </a:r>
            <a:r>
              <a:rPr lang="ru-RU" dirty="0"/>
              <a:t>на основе этих </a:t>
            </a:r>
            <a:r>
              <a:rPr lang="ru-RU" dirty="0" smtClean="0"/>
              <a:t>фактов и предположений.</a:t>
            </a:r>
            <a:endParaRPr lang="ru-RU" dirty="0"/>
          </a:p>
          <a:p>
            <a:r>
              <a:rPr lang="ru-RU" dirty="0"/>
              <a:t>Теоретическое исследование. Поиск мнений, имеющих отношение к гипотезе, в разных источниках. Сравнение высказанных идей с собственными представлениями, их анализ и цитирование.</a:t>
            </a:r>
          </a:p>
          <a:p>
            <a:r>
              <a:rPr lang="ru-RU" dirty="0"/>
              <a:t>Практическое исследование. Осуществление тематических опытов, связанных с гипотезой. Анализ полученных результатов. Выполнение расчётов, подготовка всевозможных итоговых диаграмм и графиков.</a:t>
            </a:r>
          </a:p>
          <a:p>
            <a:r>
              <a:rPr lang="ru-RU" dirty="0"/>
              <a:t>Сравнение полученных результатов изысканий с гипотезой, её последующее опровержение или подтверждение</a:t>
            </a:r>
          </a:p>
        </p:txBody>
      </p:sp>
    </p:spTree>
    <p:extLst>
      <p:ext uri="{BB962C8B-B14F-4D97-AF65-F5344CB8AC3E}">
        <p14:creationId xmlns:p14="http://schemas.microsoft.com/office/powerpoint/2010/main" val="73567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Формулировка гипотезы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Во-первых, она не должна состоять из большого количества </a:t>
            </a:r>
            <a:r>
              <a:rPr lang="ru-RU" dirty="0" smtClean="0"/>
              <a:t>положений</a:t>
            </a:r>
            <a:r>
              <a:rPr lang="ru-RU" dirty="0"/>
              <a:t>: как правило - одно, редко - два-три;</a:t>
            </a:r>
          </a:p>
          <a:p>
            <a:r>
              <a:rPr lang="ru-RU" dirty="0"/>
              <a:t>Во-вторых, в нее нельзя включать понятия и категории, неясные исследователю;</a:t>
            </a:r>
          </a:p>
          <a:p>
            <a:r>
              <a:rPr lang="ru-RU" dirty="0"/>
              <a:t>В-третьих, при формулировке гипотезы следует избегать ценностных суждений (гипотеза должна соответствовать фактам, быть проверяемой и применимой к широкому кругу явлений);</a:t>
            </a:r>
          </a:p>
          <a:p>
            <a:r>
              <a:rPr lang="ru-RU" dirty="0"/>
              <a:t>В-четвертых, гипотеза должна иметь безупречное стилистическое </a:t>
            </a:r>
            <a:r>
              <a:rPr lang="ru-RU" dirty="0" smtClean="0"/>
              <a:t>оформление: синтаксическая </a:t>
            </a:r>
            <a:r>
              <a:rPr lang="ru-RU" dirty="0"/>
              <a:t>правильность построения </a:t>
            </a:r>
            <a:r>
              <a:rPr lang="ru-RU" dirty="0" smtClean="0"/>
              <a:t>и </a:t>
            </a:r>
            <a:r>
              <a:rPr lang="ru-RU" dirty="0"/>
              <a:t>семантическая </a:t>
            </a:r>
            <a:r>
              <a:rPr lang="ru-RU" dirty="0" smtClean="0"/>
              <a:t>осмысленность, простота и логичность </a:t>
            </a:r>
            <a:r>
              <a:rPr lang="ru-RU" dirty="0"/>
              <a:t>утверждений или </a:t>
            </a:r>
            <a:r>
              <a:rPr lang="ru-RU" dirty="0" smtClean="0"/>
              <a:t>высказываний,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843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Задачи проекта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8147248" cy="4911824"/>
          </a:xfrm>
        </p:spPr>
        <p:txBody>
          <a:bodyPr/>
          <a:lstStyle/>
          <a:p>
            <a:r>
              <a:rPr lang="ru-RU" altLang="ru-RU" sz="3600" dirty="0">
                <a:cs typeface="Times New Roman" panose="02020603050405020304" pitchFamily="18" charset="0"/>
              </a:rPr>
              <a:t>это все </a:t>
            </a:r>
            <a:r>
              <a:rPr lang="ru-RU" altLang="ru-RU" sz="3600" u="sng" dirty="0">
                <a:cs typeface="Times New Roman" panose="02020603050405020304" pitchFamily="18" charset="0"/>
              </a:rPr>
              <a:t>последовательные</a:t>
            </a:r>
            <a:r>
              <a:rPr lang="ru-RU" altLang="ru-RU" sz="3600" dirty="0">
                <a:cs typeface="Times New Roman" panose="02020603050405020304" pitchFamily="18" charset="0"/>
              </a:rPr>
              <a:t> этапы </a:t>
            </a:r>
            <a:r>
              <a:rPr lang="ru-RU" altLang="ru-RU" sz="3600" u="sng" dirty="0">
                <a:cs typeface="Times New Roman" panose="02020603050405020304" pitchFamily="18" charset="0"/>
              </a:rPr>
              <a:t>теоретической</a:t>
            </a:r>
            <a:r>
              <a:rPr lang="ru-RU" altLang="ru-RU" sz="3600" dirty="0">
                <a:cs typeface="Times New Roman" panose="02020603050405020304" pitchFamily="18" charset="0"/>
              </a:rPr>
              <a:t> и </a:t>
            </a:r>
            <a:r>
              <a:rPr lang="ru-RU" altLang="ru-RU" sz="3600" u="sng" dirty="0">
                <a:cs typeface="Times New Roman" panose="02020603050405020304" pitchFamily="18" charset="0"/>
              </a:rPr>
              <a:t>экспериментальной</a:t>
            </a:r>
            <a:r>
              <a:rPr lang="ru-RU" altLang="ru-RU" sz="3600" dirty="0">
                <a:cs typeface="Times New Roman" panose="02020603050405020304" pitchFamily="18" charset="0"/>
              </a:rPr>
              <a:t> работы </a:t>
            </a:r>
            <a:r>
              <a:rPr lang="ru-RU" altLang="ru-RU" sz="3600" dirty="0" smtClean="0">
                <a:cs typeface="Times New Roman" panose="02020603050405020304" pitchFamily="18" charset="0"/>
              </a:rPr>
              <a:t> </a:t>
            </a:r>
            <a:r>
              <a:rPr lang="ru-RU" altLang="ru-RU" sz="3600" dirty="0">
                <a:cs typeface="Times New Roman" panose="02020603050405020304" pitchFamily="18" charset="0"/>
              </a:rPr>
              <a:t>с </a:t>
            </a:r>
            <a:r>
              <a:rPr lang="ru-RU" altLang="ru-RU" sz="3600" dirty="0" smtClean="0">
                <a:cs typeface="Times New Roman" panose="02020603050405020304" pitchFamily="18" charset="0"/>
              </a:rPr>
              <a:t>начала </a:t>
            </a:r>
            <a:r>
              <a:rPr lang="ru-RU" altLang="ru-RU" sz="3600" dirty="0">
                <a:cs typeface="Times New Roman" panose="02020603050405020304" pitchFamily="18" charset="0"/>
              </a:rPr>
              <a:t>до конца, в рамках взятой </a:t>
            </a:r>
            <a:r>
              <a:rPr lang="ru-RU" altLang="ru-RU" sz="3600" u="sng" dirty="0">
                <a:cs typeface="Times New Roman" panose="02020603050405020304" pitchFamily="18" charset="0"/>
              </a:rPr>
              <a:t>темы</a:t>
            </a:r>
            <a:r>
              <a:rPr lang="ru-RU" altLang="ru-RU" sz="3600" dirty="0">
                <a:cs typeface="Times New Roman" panose="02020603050405020304" pitchFamily="18" charset="0"/>
              </a:rPr>
              <a:t> проекта и поставленной </a:t>
            </a:r>
            <a:r>
              <a:rPr lang="ru-RU" altLang="ru-RU" sz="3600" u="sng" dirty="0" smtClean="0">
                <a:cs typeface="Times New Roman" panose="02020603050405020304" pitchFamily="18" charset="0"/>
              </a:rPr>
              <a:t>цели</a:t>
            </a:r>
            <a:endParaRPr lang="ru-RU" altLang="ru-RU" sz="3600" u="sng" dirty="0"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610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Формулировка гипотезы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856984" cy="5400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В каком случае допустимо использовать для формулировки гипотезы личное местоимение: </a:t>
            </a:r>
            <a:r>
              <a:rPr lang="ru-RU" sz="3200" dirty="0"/>
              <a:t>«я думаю» или «я </a:t>
            </a:r>
            <a:r>
              <a:rPr lang="ru-RU" sz="3200" dirty="0" smtClean="0"/>
              <a:t>полагаю»?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8764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Формулировка гипотезы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856984" cy="54006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Только </a:t>
            </a:r>
            <a:r>
              <a:rPr lang="ru-RU" sz="2800" b="1" dirty="0" smtClean="0"/>
              <a:t>если  </a:t>
            </a:r>
            <a:r>
              <a:rPr lang="ru-RU" sz="2800" b="1" dirty="0"/>
              <a:t>гипотеза принадлежит вам, </a:t>
            </a:r>
            <a:r>
              <a:rPr lang="ru-RU" sz="2800" b="1" dirty="0" smtClean="0"/>
              <a:t>начинайте с </a:t>
            </a:r>
            <a:r>
              <a:rPr lang="ru-RU" sz="2800" b="1" dirty="0"/>
              <a:t>фразы: «я думаю» или «я полагаю</a:t>
            </a:r>
            <a:r>
              <a:rPr lang="ru-RU" sz="2800" b="1" dirty="0" smtClean="0"/>
              <a:t>».</a:t>
            </a:r>
          </a:p>
          <a:p>
            <a:endParaRPr lang="ru-RU" sz="2800" b="1" dirty="0" smtClean="0"/>
          </a:p>
          <a:p>
            <a:r>
              <a:rPr lang="ru-RU" sz="2800" dirty="0" smtClean="0"/>
              <a:t>Во всех остальных случаях : </a:t>
            </a:r>
          </a:p>
          <a:p>
            <a:pPr marL="0" indent="0">
              <a:buNone/>
            </a:pPr>
            <a:r>
              <a:rPr lang="ru-RU" sz="2800" dirty="0" smtClean="0"/>
              <a:t>фразы «следует ожидать…», «можно допустить, что…» или «предполагается, что…». </a:t>
            </a: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6965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Признаки правильной гипотезы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>
            <a:normAutofit/>
          </a:bodyPr>
          <a:lstStyle/>
          <a:p>
            <a:pPr lvl="0">
              <a:buClr>
                <a:srgbClr val="0BD0D9"/>
              </a:buClr>
            </a:pPr>
            <a:endParaRPr lang="ru-RU" sz="1600" dirty="0">
              <a:solidFill>
                <a:prstClr val="black"/>
              </a:solidFill>
            </a:endParaRPr>
          </a:p>
          <a:p>
            <a:pPr lvl="0">
              <a:buClr>
                <a:srgbClr val="0BD0D9"/>
              </a:buClr>
            </a:pPr>
            <a:r>
              <a:rPr lang="ru-RU" sz="2400" dirty="0" smtClean="0">
                <a:solidFill>
                  <a:prstClr val="black"/>
                </a:solidFill>
              </a:rPr>
              <a:t>Прочная  </a:t>
            </a:r>
            <a:r>
              <a:rPr lang="ru-RU" sz="2400" dirty="0">
                <a:solidFill>
                  <a:prstClr val="black"/>
                </a:solidFill>
              </a:rPr>
              <a:t>связь с темой, </a:t>
            </a:r>
            <a:r>
              <a:rPr lang="ru-RU" sz="2400" dirty="0" smtClean="0">
                <a:solidFill>
                  <a:prstClr val="black"/>
                </a:solidFill>
              </a:rPr>
              <a:t>проблемой,  целью и задачами  </a:t>
            </a:r>
            <a:r>
              <a:rPr lang="ru-RU" sz="2400" dirty="0">
                <a:solidFill>
                  <a:prstClr val="black"/>
                </a:solidFill>
              </a:rPr>
              <a:t>исследования.</a:t>
            </a:r>
          </a:p>
          <a:p>
            <a:pPr lvl="0">
              <a:buClr>
                <a:srgbClr val="0BD0D9"/>
              </a:buClr>
            </a:pPr>
            <a:r>
              <a:rPr lang="ru-RU" sz="2400" dirty="0">
                <a:solidFill>
                  <a:prstClr val="black"/>
                </a:solidFill>
              </a:rPr>
              <a:t>Отсутствие </a:t>
            </a:r>
            <a:r>
              <a:rPr lang="ru-RU" sz="2400" dirty="0" smtClean="0">
                <a:solidFill>
                  <a:prstClr val="black"/>
                </a:solidFill>
              </a:rPr>
              <a:t>острых </a:t>
            </a:r>
            <a:r>
              <a:rPr lang="ru-RU" sz="2400" dirty="0">
                <a:solidFill>
                  <a:prstClr val="black"/>
                </a:solidFill>
              </a:rPr>
              <a:t>противоречия между уже проведёнными исследованиями по вашей теме и вашим </a:t>
            </a:r>
            <a:r>
              <a:rPr lang="ru-RU" sz="2400" dirty="0" smtClean="0">
                <a:solidFill>
                  <a:prstClr val="black"/>
                </a:solidFill>
              </a:rPr>
              <a:t>выводом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  <a:endParaRPr lang="ru-RU" sz="2400" dirty="0">
              <a:solidFill>
                <a:prstClr val="black"/>
              </a:solidFill>
            </a:endParaRPr>
          </a:p>
          <a:p>
            <a:pPr lvl="0">
              <a:buClr>
                <a:srgbClr val="0BD0D9"/>
              </a:buClr>
            </a:pPr>
            <a:r>
              <a:rPr lang="ru-RU" sz="2400" dirty="0">
                <a:solidFill>
                  <a:prstClr val="black"/>
                </a:solidFill>
              </a:rPr>
              <a:t>Открытость для проверки различными методами исследования.</a:t>
            </a:r>
          </a:p>
          <a:p>
            <a:pPr lvl="0">
              <a:buClr>
                <a:srgbClr val="0BD0D9"/>
              </a:buClr>
            </a:pPr>
            <a:r>
              <a:rPr lang="ru-RU" sz="2400" dirty="0">
                <a:solidFill>
                  <a:prstClr val="black"/>
                </a:solidFill>
              </a:rPr>
              <a:t>Грамотная формулировка без логических конфликтов и речевых ошибок.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2461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59EA5F-D081-48F5-B130-A0BD9C99B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01890"/>
            <a:ext cx="8610600" cy="82163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b="1" dirty="0"/>
              <a:t>чтобы решить </a:t>
            </a:r>
            <a:r>
              <a:rPr lang="ru-RU" b="1" dirty="0" smtClean="0"/>
              <a:t>проблему проекта</a:t>
            </a:r>
            <a:endParaRPr lang="ru-RU" b="1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55B478B1-8B4F-4C0B-A16E-118D58AD5B3C}"/>
              </a:ext>
            </a:extLst>
          </p:cNvPr>
          <p:cNvSpPr/>
          <p:nvPr/>
        </p:nvSpPr>
        <p:spPr>
          <a:xfrm>
            <a:off x="266700" y="3458811"/>
            <a:ext cx="2433092" cy="1007165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ПРОБЛЕМА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A724B795-0525-4161-B67C-977A289693CB}"/>
              </a:ext>
            </a:extLst>
          </p:cNvPr>
          <p:cNvSpPr/>
          <p:nvPr/>
        </p:nvSpPr>
        <p:spPr>
          <a:xfrm>
            <a:off x="3319669" y="1409051"/>
            <a:ext cx="4482549" cy="1011837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есть противоречия</a:t>
            </a: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C94D327A-C855-4AB1-A89E-CE4C6185C5C1}"/>
              </a:ext>
            </a:extLst>
          </p:cNvPr>
          <p:cNvSpPr/>
          <p:nvPr/>
        </p:nvSpPr>
        <p:spPr>
          <a:xfrm>
            <a:off x="3319669" y="2652592"/>
            <a:ext cx="4482549" cy="1190538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нужно сделать, чтобы решить противоречие</a:t>
            </a: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E6EAF6A-D72B-4BF0-A273-4BC719AF5BA3}"/>
              </a:ext>
            </a:extLst>
          </p:cNvPr>
          <p:cNvSpPr/>
          <p:nvPr/>
        </p:nvSpPr>
        <p:spPr>
          <a:xfrm>
            <a:off x="3319669" y="4028655"/>
            <a:ext cx="4482549" cy="984521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Каким будет результат решения проблемы</a:t>
            </a: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Соединитель: изогнутый 8">
            <a:extLst>
              <a:ext uri="{FF2B5EF4-FFF2-40B4-BE49-F238E27FC236}">
                <a16:creationId xmlns="" xmlns:a16="http://schemas.microsoft.com/office/drawing/2014/main" id="{CCE13FAF-1899-44A2-ABF5-8117F2AF02F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2699792" y="1914970"/>
            <a:ext cx="619877" cy="2047424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: изогнутый 9">
            <a:extLst>
              <a:ext uri="{FF2B5EF4-FFF2-40B4-BE49-F238E27FC236}">
                <a16:creationId xmlns="" xmlns:a16="http://schemas.microsoft.com/office/drawing/2014/main" id="{64FB8953-EC76-4934-A35C-57B332A40EFD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 flipV="1">
            <a:off x="2699792" y="3247861"/>
            <a:ext cx="619877" cy="714533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: изогнутый 12">
            <a:extLst>
              <a:ext uri="{FF2B5EF4-FFF2-40B4-BE49-F238E27FC236}">
                <a16:creationId xmlns="" xmlns:a16="http://schemas.microsoft.com/office/drawing/2014/main" id="{95F55E1F-11E6-470C-BD8A-46C1B6A56ED2}"/>
              </a:ext>
            </a:extLst>
          </p:cNvPr>
          <p:cNvCxnSpPr>
            <a:cxnSpLocks/>
            <a:stCxn id="4" idx="3"/>
            <a:endCxn id="7" idx="1"/>
          </p:cNvCxnSpPr>
          <p:nvPr/>
        </p:nvCxnSpPr>
        <p:spPr>
          <a:xfrm>
            <a:off x="2699792" y="3962394"/>
            <a:ext cx="619877" cy="558522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2DD69C77-FC7E-4824-A937-164AF9535096}"/>
              </a:ext>
            </a:extLst>
          </p:cNvPr>
          <p:cNvSpPr/>
          <p:nvPr/>
        </p:nvSpPr>
        <p:spPr>
          <a:xfrm>
            <a:off x="3319668" y="5338458"/>
            <a:ext cx="4482550" cy="1042870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лучше представить результат</a:t>
            </a:r>
            <a:r>
              <a:rPr lang="ru-RU" sz="2200" b="1" dirty="0" smtClean="0">
                <a:solidFill>
                  <a:schemeClr val="tx1"/>
                </a:solidFill>
              </a:rPr>
              <a:t>?</a:t>
            </a:r>
            <a:endParaRPr lang="ru-RU" sz="2200" b="1" dirty="0"/>
          </a:p>
        </p:txBody>
      </p:sp>
      <p:cxnSp>
        <p:nvCxnSpPr>
          <p:cNvPr id="18" name="Соединитель: изогнутый 17">
            <a:extLst>
              <a:ext uri="{FF2B5EF4-FFF2-40B4-BE49-F238E27FC236}">
                <a16:creationId xmlns="" xmlns:a16="http://schemas.microsoft.com/office/drawing/2014/main" id="{D484ABEA-038C-4700-ADD1-F14034DE752A}"/>
              </a:ext>
            </a:extLst>
          </p:cNvPr>
          <p:cNvCxnSpPr>
            <a:cxnSpLocks/>
            <a:stCxn id="4" idx="3"/>
            <a:endCxn id="17" idx="1"/>
          </p:cNvCxnSpPr>
          <p:nvPr/>
        </p:nvCxnSpPr>
        <p:spPr>
          <a:xfrm>
            <a:off x="2699792" y="3962394"/>
            <a:ext cx="619876" cy="1897499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E0C77A71-9A40-4242-8552-10BD98EEA03C}"/>
              </a:ext>
            </a:extLst>
          </p:cNvPr>
          <p:cNvSpPr/>
          <p:nvPr/>
        </p:nvSpPr>
        <p:spPr>
          <a:xfrm>
            <a:off x="8103338" y="1859627"/>
            <a:ext cx="505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767CEC4C-F046-4264-A5C4-7D3B2E43A1AD}"/>
              </a:ext>
            </a:extLst>
          </p:cNvPr>
          <p:cNvSpPr/>
          <p:nvPr/>
        </p:nvSpPr>
        <p:spPr>
          <a:xfrm>
            <a:off x="8156280" y="2866787"/>
            <a:ext cx="505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2BDBFDB1-74D2-4316-9D0D-37AD0661D402}"/>
              </a:ext>
            </a:extLst>
          </p:cNvPr>
          <p:cNvSpPr/>
          <p:nvPr/>
        </p:nvSpPr>
        <p:spPr>
          <a:xfrm>
            <a:off x="8156280" y="3857361"/>
            <a:ext cx="505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F1A7ABAD-1721-4457-84D2-514D2D706F86}"/>
              </a:ext>
            </a:extLst>
          </p:cNvPr>
          <p:cNvSpPr/>
          <p:nvPr/>
        </p:nvSpPr>
        <p:spPr>
          <a:xfrm>
            <a:off x="8156279" y="4876792"/>
            <a:ext cx="505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1237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Прямоугольник 1"/>
          <p:cNvSpPr>
            <a:spLocks noChangeArrowheads="1"/>
          </p:cNvSpPr>
          <p:nvPr/>
        </p:nvSpPr>
        <p:spPr bwMode="auto">
          <a:xfrm>
            <a:off x="467544" y="764704"/>
            <a:ext cx="8207375" cy="542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ru-RU" altLang="ru-RU" sz="3200" dirty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Чего не хватает в приведенных ниже формулировках желаемого результата, чтобы их можно было признать постановкой цели</a:t>
            </a:r>
            <a:r>
              <a:rPr lang="ru-RU" altLang="ru-RU" sz="3200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?</a:t>
            </a:r>
          </a:p>
          <a:p>
            <a:pPr>
              <a:lnSpc>
                <a:spcPct val="107000"/>
              </a:lnSpc>
            </a:pPr>
            <a:endParaRPr lang="ru-RU" altLang="ru-RU" sz="3200" dirty="0">
              <a:solidFill>
                <a:srgbClr val="0070C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07000"/>
              </a:lnSpc>
            </a:pP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1. Я хочу когда-нибудь, когда будет время, выучить французский язык. </a:t>
            </a:r>
          </a:p>
          <a:p>
            <a:pPr>
              <a:lnSpc>
                <a:spcPct val="107000"/>
              </a:lnSpc>
            </a:pP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2. Мне нравится </a:t>
            </a:r>
            <a:r>
              <a:rPr lang="ru-RU" alt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помогать животным</a:t>
            </a:r>
            <a:r>
              <a:rPr lang="ru-RU" alt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и </a:t>
            </a:r>
            <a:r>
              <a:rPr lang="ru-RU" alt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,когда </a:t>
            </a: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я окончу школу, то, наверное, пойду учиться </a:t>
            </a:r>
            <a:r>
              <a:rPr lang="ru-RU" alt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на ветеринара. </a:t>
            </a:r>
            <a:endParaRPr lang="ru-RU" altLang="ru-RU" sz="28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07000"/>
              </a:lnSpc>
            </a:pP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3. Я хотел бы </a:t>
            </a:r>
            <a:r>
              <a:rPr lang="ru-RU" alt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изучать океан</a:t>
            </a:r>
            <a:r>
              <a:rPr lang="ru-RU" alt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но, к сожалению, </a:t>
            </a:r>
            <a:r>
              <a:rPr lang="ru-RU" alt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живу от него далеко.</a:t>
            </a:r>
            <a:endParaRPr lang="ru-RU" altLang="ru-RU" sz="28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0967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</a:rPr>
              <a:t> (Узнаю - открою)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11492"/>
          </a:xfrm>
        </p:spPr>
        <p:txBody>
          <a:bodyPr>
            <a:normAutofit/>
          </a:bodyPr>
          <a:lstStyle/>
          <a:p>
            <a:r>
              <a:rPr lang="ru-RU" dirty="0" smtClean="0"/>
              <a:t> Доказательство или опровержение какого-либо предположения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7907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363272" cy="12241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Исследовательские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проекты</a:t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</a:rPr>
              <a:t> (Узнаю - открою)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608512"/>
          </a:xfrm>
        </p:spPr>
        <p:txBody>
          <a:bodyPr>
            <a:normAutofit/>
          </a:bodyPr>
          <a:lstStyle/>
          <a:p>
            <a:r>
              <a:rPr lang="ru-RU" dirty="0" smtClean="0"/>
              <a:t> Доказательство или опровержение какого-либо предположения</a:t>
            </a:r>
          </a:p>
          <a:p>
            <a:r>
              <a:rPr lang="ru-RU" dirty="0" smtClean="0"/>
              <a:t>имеют структуру, приближенную к подлинным научным исследованиям</a:t>
            </a:r>
            <a:endParaRPr lang="ru-RU" dirty="0"/>
          </a:p>
        </p:txBody>
      </p:sp>
      <p:pic>
        <p:nvPicPr>
          <p:cNvPr id="4" name="Рисунок 3" descr="logo-v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3643314"/>
            <a:ext cx="2941039" cy="30271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45612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</a:rPr>
              <a:t> (Узнаю - расскажу)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тип проектов, призванный научить учащихся добывать и анализировать информацию. Учащиеся изучают и используют различные методы получения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34851402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проекты</a:t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</a:rPr>
              <a:t> (Узнаю - расскажу)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Сбор информации о каком-либо объекте или явлении</a:t>
            </a:r>
          </a:p>
          <a:p>
            <a:r>
              <a:rPr lang="ru-RU" dirty="0" smtClean="0"/>
              <a:t>это тип проектов, призванный научить учащихся добывать и анализировать информацию. Учащиеся изучают и используют различные методы получения информации.</a:t>
            </a:r>
          </a:p>
          <a:p>
            <a:r>
              <a:rPr lang="ru-RU" dirty="0" smtClean="0"/>
              <a:t>Наиболее спорный из всех видов ученических проектов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60445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7256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</a:rPr>
              <a:t>(Узнаю – сделаю)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6615130" cy="4382798"/>
          </a:xfrm>
        </p:spPr>
        <p:txBody>
          <a:bodyPr>
            <a:normAutofit/>
          </a:bodyPr>
          <a:lstStyle/>
          <a:p>
            <a:r>
              <a:rPr lang="ru-RU" dirty="0" smtClean="0"/>
              <a:t>предполагает реальный результат работы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1833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2208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какой вопрос нужно </a:t>
            </a:r>
            <a:r>
              <a:rPr lang="ru-RU" b="1" dirty="0" smtClean="0"/>
              <a:t>последовательно</a:t>
            </a:r>
            <a:r>
              <a:rPr lang="ru-RU" dirty="0" smtClean="0"/>
              <a:t> отвечать, чтобы определить задачи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3183632"/>
          </a:xfrm>
        </p:spPr>
        <p:txBody>
          <a:bodyPr/>
          <a:lstStyle/>
          <a:p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определить задачи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проекта,  нужно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 отвечать себе на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76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30103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Практико-ориентированный проект</a:t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</a:rPr>
              <a:t>(Узнаю – сделаю)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4984"/>
            <a:ext cx="6615130" cy="3312368"/>
          </a:xfrm>
        </p:spPr>
        <p:txBody>
          <a:bodyPr>
            <a:normAutofit/>
          </a:bodyPr>
          <a:lstStyle/>
          <a:p>
            <a:r>
              <a:rPr lang="ru-RU" dirty="0" smtClean="0"/>
              <a:t> Решение практических задач</a:t>
            </a:r>
          </a:p>
          <a:p>
            <a:r>
              <a:rPr lang="ru-RU" dirty="0" smtClean="0"/>
              <a:t>также предполагает реальный результат работы, но в отличие от первых двух носит прикладной характер (например, </a:t>
            </a:r>
            <a:r>
              <a:rPr lang="ru-RU" dirty="0" smtClean="0"/>
              <a:t>изготовить </a:t>
            </a:r>
            <a:r>
              <a:rPr lang="ru-RU" dirty="0" smtClean="0"/>
              <a:t> модель, оформить сайт и т.п. </a:t>
            </a:r>
            <a:endParaRPr lang="ru-RU" dirty="0"/>
          </a:p>
        </p:txBody>
      </p:sp>
      <p:pic>
        <p:nvPicPr>
          <p:cNvPr id="4" name="Picture 38" descr="MC90033406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3255" y="1470515"/>
            <a:ext cx="2174016" cy="2325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356707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 какому виду относится проект по теме "Мобильный приют для животных"?</a:t>
            </a:r>
          </a:p>
          <a:p>
            <a:r>
              <a:rPr lang="ru-RU" dirty="0" smtClean="0"/>
              <a:t>Информационный</a:t>
            </a:r>
          </a:p>
          <a:p>
            <a:r>
              <a:rPr lang="ru-RU" dirty="0" smtClean="0"/>
              <a:t>Социальный</a:t>
            </a:r>
          </a:p>
          <a:p>
            <a:r>
              <a:rPr lang="ru-RU" dirty="0" smtClean="0"/>
              <a:t>Воспитательный</a:t>
            </a:r>
          </a:p>
          <a:p>
            <a:r>
              <a:rPr lang="ru-RU" dirty="0" err="1" smtClean="0"/>
              <a:t>Экологичесский</a:t>
            </a:r>
            <a:endParaRPr lang="ru-RU" dirty="0" smtClean="0"/>
          </a:p>
          <a:p>
            <a:r>
              <a:rPr lang="ru-RU" dirty="0" smtClean="0"/>
              <a:t>Практико-ориентированный</a:t>
            </a:r>
          </a:p>
          <a:p>
            <a:r>
              <a:rPr lang="ru-RU" smtClean="0"/>
              <a:t>творческий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602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092" y="476672"/>
            <a:ext cx="8229600" cy="19464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каком случае </a:t>
            </a:r>
            <a:r>
              <a:rPr lang="ru-RU" dirty="0" smtClean="0"/>
              <a:t>вместо </a:t>
            </a:r>
            <a:r>
              <a:rPr lang="ru-RU" dirty="0" smtClean="0"/>
              <a:t>темы указана цель проекта? Как вы это определили?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>
            <a:normAutofit/>
          </a:bodyPr>
          <a:lstStyle/>
          <a:p>
            <a:pPr marL="354965" marR="5080">
              <a:lnSpc>
                <a:spcPct val="80000"/>
              </a:lnSpc>
              <a:spcBef>
                <a:spcPts val="15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endParaRPr lang="ru-RU" dirty="0" smtClean="0">
              <a:cs typeface="Calibri"/>
            </a:endParaRPr>
          </a:p>
          <a:p>
            <a:pPr marL="355600"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ru-RU" spc="-10" dirty="0" smtClean="0">
                <a:cs typeface="Calibri"/>
              </a:rPr>
              <a:t>«История семьи</a:t>
            </a:r>
            <a:r>
              <a:rPr lang="ru-RU" spc="35" dirty="0" smtClean="0">
                <a:cs typeface="Calibri"/>
              </a:rPr>
              <a:t> </a:t>
            </a:r>
            <a:r>
              <a:rPr lang="ru-RU" spc="-5" dirty="0" err="1" smtClean="0">
                <a:cs typeface="Calibri"/>
              </a:rPr>
              <a:t>Догадиных</a:t>
            </a:r>
            <a:r>
              <a:rPr lang="ru-RU" spc="-5" dirty="0" smtClean="0">
                <a:cs typeface="Calibri"/>
              </a:rPr>
              <a:t>»</a:t>
            </a:r>
            <a:endParaRPr lang="ru-RU" dirty="0" smtClean="0">
              <a:cs typeface="Calibri"/>
            </a:endParaRPr>
          </a:p>
          <a:p>
            <a:pPr marL="355600"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ru-RU" spc="-5" dirty="0" smtClean="0">
                <a:cs typeface="Calibri"/>
              </a:rPr>
              <a:t>«Дизайн-проект </a:t>
            </a:r>
            <a:r>
              <a:rPr lang="ru-RU" spc="-10" dirty="0" smtClean="0">
                <a:cs typeface="Calibri"/>
              </a:rPr>
              <a:t>интерьера</a:t>
            </a:r>
            <a:r>
              <a:rPr lang="ru-RU" spc="25" dirty="0" smtClean="0">
                <a:cs typeface="Calibri"/>
              </a:rPr>
              <a:t> </a:t>
            </a:r>
            <a:r>
              <a:rPr lang="ru-RU" spc="-10" dirty="0" smtClean="0">
                <a:cs typeface="Calibri"/>
              </a:rPr>
              <a:t>комнаты»</a:t>
            </a:r>
            <a:endParaRPr lang="ru-RU" dirty="0" smtClean="0">
              <a:cs typeface="Calibri"/>
            </a:endParaRPr>
          </a:p>
          <a:p>
            <a:pPr marL="355600">
              <a:spcBef>
                <a:spcPts val="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ru-RU" spc="-10" dirty="0" smtClean="0">
                <a:cs typeface="Calibri"/>
              </a:rPr>
              <a:t>«Создание </a:t>
            </a:r>
            <a:r>
              <a:rPr lang="ru-RU" spc="-5" dirty="0" smtClean="0">
                <a:cs typeface="Calibri"/>
              </a:rPr>
              <a:t>иллюстрированного </a:t>
            </a:r>
            <a:r>
              <a:rPr lang="ru-RU" spc="-10" dirty="0" smtClean="0">
                <a:cs typeface="Calibri"/>
              </a:rPr>
              <a:t>справочника для </a:t>
            </a:r>
            <a:r>
              <a:rPr lang="ru-RU" spc="-15" dirty="0" smtClean="0">
                <a:cs typeface="Calibri"/>
              </a:rPr>
              <a:t>подготовки </a:t>
            </a:r>
            <a:r>
              <a:rPr lang="ru-RU" spc="-5" dirty="0" smtClean="0">
                <a:cs typeface="Calibri"/>
              </a:rPr>
              <a:t>к </a:t>
            </a:r>
            <a:r>
              <a:rPr lang="ru-RU" spc="-10" dirty="0" smtClean="0">
                <a:cs typeface="Calibri"/>
              </a:rPr>
              <a:t>ОГЭ </a:t>
            </a:r>
            <a:r>
              <a:rPr lang="ru-RU" spc="-5" dirty="0" smtClean="0">
                <a:cs typeface="Calibri"/>
              </a:rPr>
              <a:t>по  </a:t>
            </a:r>
            <a:r>
              <a:rPr lang="ru-RU" spc="-10" dirty="0" smtClean="0">
                <a:cs typeface="Calibri"/>
              </a:rPr>
              <a:t>литературе»</a:t>
            </a:r>
            <a:endParaRPr lang="ru-RU" dirty="0" smtClean="0">
              <a:cs typeface="Calibri"/>
            </a:endParaRPr>
          </a:p>
          <a:p>
            <a:pPr marL="354965" marR="1598295" algn="just">
              <a:lnSpc>
                <a:spcPts val="2110"/>
              </a:lnSpc>
              <a:spcBef>
                <a:spcPts val="509"/>
              </a:spcBef>
              <a:buFont typeface="Arial"/>
              <a:buChar char="•"/>
              <a:tabLst>
                <a:tab pos="355600" algn="l"/>
              </a:tabLst>
            </a:pPr>
            <a:r>
              <a:rPr lang="ru-RU" spc="-20" dirty="0" smtClean="0">
                <a:cs typeface="Calibri"/>
              </a:rPr>
              <a:t>«</a:t>
            </a:r>
            <a:r>
              <a:rPr lang="ru-RU" spc="-20" dirty="0" err="1" smtClean="0">
                <a:cs typeface="Calibri"/>
              </a:rPr>
              <a:t>Мультимедийный</a:t>
            </a:r>
            <a:r>
              <a:rPr lang="ru-RU" spc="-20" dirty="0" smtClean="0">
                <a:cs typeface="Calibri"/>
              </a:rPr>
              <a:t> </a:t>
            </a:r>
            <a:r>
              <a:rPr lang="ru-RU" spc="-5" dirty="0" smtClean="0">
                <a:cs typeface="Calibri"/>
              </a:rPr>
              <a:t>проект по мотивам  </a:t>
            </a:r>
            <a:r>
              <a:rPr lang="ru-RU" spc="-10" dirty="0" smtClean="0">
                <a:cs typeface="Calibri"/>
              </a:rPr>
              <a:t>произведения </a:t>
            </a:r>
            <a:r>
              <a:rPr lang="ru-RU" dirty="0" smtClean="0">
                <a:cs typeface="Calibri"/>
              </a:rPr>
              <a:t>А. </a:t>
            </a:r>
            <a:r>
              <a:rPr lang="ru-RU" spc="-5" dirty="0" err="1" smtClean="0">
                <a:cs typeface="Calibri"/>
              </a:rPr>
              <a:t>Вивальди</a:t>
            </a:r>
            <a:r>
              <a:rPr lang="ru-RU" spc="-5" dirty="0" smtClean="0">
                <a:cs typeface="Calibri"/>
              </a:rPr>
              <a:t> </a:t>
            </a:r>
            <a:r>
              <a:rPr lang="ru-RU" spc="-10" dirty="0" smtClean="0">
                <a:cs typeface="Calibri"/>
              </a:rPr>
              <a:t>«Времена </a:t>
            </a:r>
            <a:r>
              <a:rPr lang="ru-RU" spc="-25" dirty="0" smtClean="0">
                <a:cs typeface="Calibri"/>
              </a:rPr>
              <a:t>года» </a:t>
            </a:r>
            <a:r>
              <a:rPr lang="ru-RU" spc="-10" dirty="0" smtClean="0">
                <a:cs typeface="Calibri"/>
              </a:rPr>
              <a:t>для </a:t>
            </a:r>
            <a:r>
              <a:rPr lang="ru-RU" spc="-25" dirty="0" smtClean="0">
                <a:cs typeface="Calibri"/>
              </a:rPr>
              <a:t>людей </a:t>
            </a:r>
            <a:r>
              <a:rPr lang="ru-RU" spc="-5" dirty="0" smtClean="0">
                <a:cs typeface="Calibri"/>
              </a:rPr>
              <a:t>с  нарушениями </a:t>
            </a:r>
            <a:r>
              <a:rPr lang="ru-RU" spc="-10" dirty="0" smtClean="0">
                <a:cs typeface="Calibri"/>
              </a:rPr>
              <a:t>слуха»</a:t>
            </a:r>
            <a:endParaRPr lang="ru-RU" dirty="0" smtClean="0">
              <a:cs typeface="Calibri"/>
            </a:endParaRPr>
          </a:p>
          <a:p>
            <a:pPr marL="355600" algn="just">
              <a:lnSpc>
                <a:spcPts val="2375"/>
              </a:lnSpc>
              <a:spcBef>
                <a:spcPts val="25"/>
              </a:spcBef>
              <a:buFont typeface="Arial"/>
              <a:buChar char="•"/>
              <a:tabLst>
                <a:tab pos="355600" algn="l"/>
              </a:tabLst>
            </a:pPr>
            <a:r>
              <a:rPr lang="ru-RU" spc="-5" dirty="0" smtClean="0">
                <a:cs typeface="Calibri"/>
              </a:rPr>
              <a:t>«Серия социальных </a:t>
            </a:r>
            <a:r>
              <a:rPr lang="ru-RU" spc="-15" dirty="0" smtClean="0">
                <a:cs typeface="Calibri"/>
              </a:rPr>
              <a:t>плакатов </a:t>
            </a:r>
            <a:r>
              <a:rPr lang="ru-RU" spc="-5" dirty="0" smtClean="0">
                <a:cs typeface="Calibri"/>
              </a:rPr>
              <a:t>по цитатам </a:t>
            </a:r>
            <a:r>
              <a:rPr lang="ru-RU" spc="-10" dirty="0" smtClean="0">
                <a:cs typeface="Calibri"/>
              </a:rPr>
              <a:t>русских</a:t>
            </a:r>
            <a:r>
              <a:rPr lang="ru-RU" spc="60" dirty="0" smtClean="0">
                <a:cs typeface="Calibri"/>
              </a:rPr>
              <a:t> </a:t>
            </a:r>
            <a:r>
              <a:rPr lang="ru-RU" spc="-10" dirty="0" smtClean="0">
                <a:cs typeface="Calibri"/>
              </a:rPr>
              <a:t>литературных произведений»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4979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Определите объект и предмет проектов по вопросам: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Каков режим дня учащихся разных возрастов и способствует ли он сбережению их здоровья?</a:t>
            </a:r>
          </a:p>
          <a:p>
            <a:r>
              <a:rPr lang="ru-RU" dirty="0" smtClean="0"/>
              <a:t>Почему  </a:t>
            </a:r>
            <a:r>
              <a:rPr lang="ru-RU" dirty="0" smtClean="0"/>
              <a:t>река</a:t>
            </a:r>
            <a:r>
              <a:rPr lang="ru-RU" dirty="0" smtClean="0"/>
              <a:t> </a:t>
            </a:r>
            <a:r>
              <a:rPr lang="ru-RU" dirty="0" smtClean="0"/>
              <a:t>так называется?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57608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18722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Какая из предложенных целей является верной?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5178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Тема </a:t>
            </a:r>
            <a:r>
              <a:rPr lang="ru-RU" dirty="0" smtClean="0">
                <a:solidFill>
                  <a:srgbClr val="0070C0"/>
                </a:solidFill>
              </a:rPr>
              <a:t>проекта " </a:t>
            </a:r>
            <a:r>
              <a:rPr lang="ru-RU" dirty="0" smtClean="0">
                <a:solidFill>
                  <a:srgbClr val="0070C0"/>
                </a:solidFill>
              </a:rPr>
              <a:t>Доброе искусство</a:t>
            </a:r>
            <a:r>
              <a:rPr lang="ru-RU" dirty="0" smtClean="0">
                <a:solidFill>
                  <a:srgbClr val="0070C0"/>
                </a:solidFill>
              </a:rPr>
              <a:t>"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А  Целью проекта является организация благотворительного концерта для помощи детям из неблагополучных семей.</a:t>
            </a:r>
          </a:p>
          <a:p>
            <a:r>
              <a:rPr lang="ru-RU" dirty="0" smtClean="0"/>
              <a:t>Б Целью проекта является организация благотворительного концерта для сбора </a:t>
            </a:r>
            <a:r>
              <a:rPr lang="ru-RU" dirty="0" smtClean="0"/>
              <a:t>денег.</a:t>
            </a:r>
            <a:endParaRPr lang="ru-RU" dirty="0" smtClean="0"/>
          </a:p>
          <a:p>
            <a:r>
              <a:rPr lang="ru-RU" dirty="0" smtClean="0"/>
              <a:t>В Целью проекта является сбор пяти детей </a:t>
            </a:r>
            <a:r>
              <a:rPr lang="ru-RU" dirty="0" smtClean="0"/>
              <a:t> </a:t>
            </a:r>
            <a:r>
              <a:rPr lang="ru-RU" dirty="0" smtClean="0"/>
              <a:t>из неблагополучных семей в </a:t>
            </a:r>
            <a:r>
              <a:rPr lang="ru-RU" dirty="0" smtClean="0"/>
              <a:t>школу к 1 сентября </a:t>
            </a:r>
            <a:r>
              <a:rPr lang="ru-RU" dirty="0" smtClean="0"/>
              <a:t>через организацию благотворительного концерта</a:t>
            </a:r>
          </a:p>
          <a:p>
            <a:r>
              <a:rPr lang="ru-RU" dirty="0" smtClean="0"/>
              <a:t>Г Целью проекта является помощь в сборе пяти детей из неблагополучных семей  к 1 сентября через организацию благотворительного концерта.</a:t>
            </a:r>
          </a:p>
          <a:p>
            <a:r>
              <a:rPr lang="ru-RU" dirty="0" smtClean="0"/>
              <a:t>Д Целью проекта является сбор пяти детей к 1 сентября из неблагополучных семей в школу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75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363272" cy="19464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</a:t>
            </a:r>
            <a:r>
              <a:rPr lang="ru-RU" dirty="0"/>
              <a:t>какой </a:t>
            </a:r>
            <a:r>
              <a:rPr lang="ru-RU" dirty="0" smtClean="0"/>
              <a:t>вопрос нужно </a:t>
            </a:r>
            <a:r>
              <a:rPr lang="ru-RU" dirty="0"/>
              <a:t>последовательно отвечать </a:t>
            </a:r>
            <a:r>
              <a:rPr lang="ru-RU" dirty="0" smtClean="0"/>
              <a:t>для определения задач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759696"/>
          </a:xfrm>
        </p:spPr>
        <p:txBody>
          <a:bodyPr/>
          <a:lstStyle/>
          <a:p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определить задачи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проекта,  нужно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 отвечать себе на вопрос </a:t>
            </a:r>
            <a:r>
              <a:rPr lang="ru-RU" altLang="ru-RU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alt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мне сделать, чтобы достичь цели </a:t>
            </a:r>
            <a:r>
              <a:rPr lang="ru-RU" alt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проекта?</a:t>
            </a:r>
            <a:r>
              <a:rPr lang="ru-RU" altLang="ru-RU" sz="2800" b="1" u="sng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alt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alt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</a:p>
          <a:p>
            <a:r>
              <a:rPr lang="ru-RU" alt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alt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я должен сделать </a:t>
            </a:r>
            <a:r>
              <a:rPr lang="ru-RU" alt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осуществления задуманного результата?" </a:t>
            </a:r>
            <a:endParaRPr lang="ru-RU" altLang="ru-RU" sz="28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704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Правило задач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При формулировании задач необходимо придерживаться следующего правила: решение всех перечисленных задач должно неизбежно приводить к достижению </a:t>
            </a:r>
            <a:r>
              <a:rPr lang="ru-RU" sz="3200" dirty="0" smtClean="0"/>
              <a:t>___________</a:t>
            </a:r>
            <a:endParaRPr lang="ru-RU" sz="3200" dirty="0"/>
          </a:p>
          <a:p>
            <a:r>
              <a:rPr lang="ru-RU" sz="3200" dirty="0" smtClean="0"/>
              <a:t>все </a:t>
            </a:r>
            <a:r>
              <a:rPr lang="ru-RU" sz="3200" dirty="0"/>
              <a:t>они должны быть связаны между </a:t>
            </a:r>
            <a:r>
              <a:rPr lang="ru-RU" sz="3200" dirty="0" smtClean="0"/>
              <a:t>собой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011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Правило задач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/>
              <a:t>При формулировании задач необходимо придерживаться следующего правила: решение всех перечисленных задач должно неизбежно приводить к достижению поставленной цели.</a:t>
            </a:r>
          </a:p>
          <a:p>
            <a:r>
              <a:rPr lang="ru-RU" sz="3200" dirty="0" smtClean="0"/>
              <a:t>все </a:t>
            </a:r>
            <a:r>
              <a:rPr lang="ru-RU" sz="3200" dirty="0"/>
              <a:t>они должны быть связаны между собой и являться необходимыми и достаточными для достижения цели </a:t>
            </a:r>
            <a:r>
              <a:rPr lang="ru-RU" sz="3200" dirty="0" smtClean="0"/>
              <a:t>проекта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163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сформулировать задачи проекта?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09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сформулировать задачи проекта?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 задачи исследовательского проекта </a:t>
            </a: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перечисляются</a:t>
            </a:r>
          </a:p>
          <a:p>
            <a:endParaRPr lang="ru-RU" alt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/>
              <a:t>лучше избегать глаголов несовершенного вида и применять глаголы совершенного вида, так как именно они демонстрируют нацеленность автора на результат.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6751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70892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Признаки </a:t>
            </a:r>
            <a:r>
              <a:rPr lang="ru-RU" b="1" dirty="0" smtClean="0"/>
              <a:t>правильного определения и формулировки  </a:t>
            </a:r>
            <a:r>
              <a:rPr lang="ru-RU" b="1" dirty="0"/>
              <a:t>задач: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132856"/>
            <a:ext cx="8147248" cy="4191744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задачи выражены не общими словами, </a:t>
            </a:r>
          </a:p>
          <a:p>
            <a:pPr marL="0" indent="0">
              <a:buNone/>
            </a:pPr>
            <a:r>
              <a:rPr lang="ru-RU" dirty="0"/>
              <a:t>сформулированы чётко и </a:t>
            </a:r>
            <a:r>
              <a:rPr lang="ru-RU" dirty="0" smtClean="0"/>
              <a:t>конкретно 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-</a:t>
            </a:r>
            <a:r>
              <a:rPr lang="ru-RU" dirty="0"/>
              <a:t> Измеряемы в количественных </a:t>
            </a:r>
            <a:r>
              <a:rPr lang="ru-RU" dirty="0" smtClean="0"/>
              <a:t>и/ или </a:t>
            </a:r>
            <a:r>
              <a:rPr lang="ru-RU" dirty="0"/>
              <a:t>качественных критериях, которые являются показателями успешности хода выполнения </a:t>
            </a:r>
            <a:r>
              <a:rPr lang="ru-RU" dirty="0" smtClean="0"/>
              <a:t>проекта</a:t>
            </a:r>
          </a:p>
          <a:p>
            <a:endParaRPr lang="ru-RU" dirty="0"/>
          </a:p>
          <a:p>
            <a:r>
              <a:rPr lang="ru-RU" dirty="0"/>
              <a:t>  </a:t>
            </a:r>
            <a:r>
              <a:rPr lang="ru-RU" dirty="0" smtClean="0"/>
              <a:t>логично </a:t>
            </a:r>
            <a:r>
              <a:rPr lang="ru-RU" dirty="0"/>
              <a:t>и </a:t>
            </a:r>
            <a:r>
              <a:rPr lang="ru-RU" dirty="0" smtClean="0"/>
              <a:t>последовательно обеспечивают   решение проблемы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712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450</TotalTime>
  <Words>1120</Words>
  <Application>Microsoft Office PowerPoint</Application>
  <PresentationFormat>Экран (4:3)</PresentationFormat>
  <Paragraphs>156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44" baseType="lpstr">
      <vt:lpstr>Arial</vt:lpstr>
      <vt:lpstr>Calibri</vt:lpstr>
      <vt:lpstr>Constantia</vt:lpstr>
      <vt:lpstr>DejaVu Sans</vt:lpstr>
      <vt:lpstr>Tahoma</vt:lpstr>
      <vt:lpstr>Times New Roman</vt:lpstr>
      <vt:lpstr>Wingdings</vt:lpstr>
      <vt:lpstr>Wingdings 2</vt:lpstr>
      <vt:lpstr>Поток</vt:lpstr>
      <vt:lpstr>1_Office Theme</vt:lpstr>
      <vt:lpstr>    Задачи проекта-какие слова пропущены в определении? </vt:lpstr>
      <vt:lpstr> Задачи проекта </vt:lpstr>
      <vt:lpstr>На какой вопрос нужно последовательно отвечать, чтобы определить задачи проекта</vt:lpstr>
      <vt:lpstr>На какой вопрос нужно последовательно отвечать для определения задач проекта</vt:lpstr>
      <vt:lpstr>Правило задач</vt:lpstr>
      <vt:lpstr>Правило задач</vt:lpstr>
      <vt:lpstr>Как сформулировать задачи проекта? </vt:lpstr>
      <vt:lpstr>Как сформулировать задачи проекта? </vt:lpstr>
      <vt:lpstr>Признаки правильного определения и формулировки  задач: </vt:lpstr>
      <vt:lpstr>   Расположите в логической последовательности задачи проекта на тему «Повышение  информационной  культуры школьников»: </vt:lpstr>
      <vt:lpstr>   Расположите в логической последовательности задачи проекта на тему «Повышение  информационной  культуры школьников»: </vt:lpstr>
      <vt:lpstr>Определение гипотезы</vt:lpstr>
      <vt:lpstr>Структура гипотезы</vt:lpstr>
      <vt:lpstr>Презентация PowerPoint</vt:lpstr>
      <vt:lpstr>Момент  истинности и достоверности</vt:lpstr>
      <vt:lpstr>Степень обоснованности гипотезы</vt:lpstr>
      <vt:lpstr>Требования к научным гипотезам</vt:lpstr>
      <vt:lpstr>  Этапы (план) работы по разработке и проверке гипотезы</vt:lpstr>
      <vt:lpstr>Формулировка гипотезы</vt:lpstr>
      <vt:lpstr>Формулировка гипотезы</vt:lpstr>
      <vt:lpstr>Формулировка гипотезы</vt:lpstr>
      <vt:lpstr>Признаки правильной гипотезы</vt:lpstr>
      <vt:lpstr> чтобы решить проблему проекта</vt:lpstr>
      <vt:lpstr>Презентация PowerPoint</vt:lpstr>
      <vt:lpstr>  (Узнаю - открою)</vt:lpstr>
      <vt:lpstr>     Исследовательские проекты  (Узнаю - открою)</vt:lpstr>
      <vt:lpstr>  (Узнаю - расскажу)</vt:lpstr>
      <vt:lpstr>Информационные проекты  (Узнаю - расскажу)</vt:lpstr>
      <vt:lpstr>   (Узнаю – сделаю) </vt:lpstr>
      <vt:lpstr>  Практико-ориентированный проект (Узнаю – сделаю) </vt:lpstr>
      <vt:lpstr>Проверь себя!</vt:lpstr>
      <vt:lpstr>В каком случае вместо темы указана цель проекта? Как вы это определили?</vt:lpstr>
      <vt:lpstr>Определите объект и предмет проектов по вопросам:</vt:lpstr>
      <vt:lpstr> Какая из предложенных целей является верной?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Статистические методы в научном исследовании: общая характеристика, достоинства и недостатки.</dc:title>
  <dc:creator>1</dc:creator>
  <cp:lastModifiedBy>Юлия Попова</cp:lastModifiedBy>
  <cp:revision>56</cp:revision>
  <dcterms:created xsi:type="dcterms:W3CDTF">2019-06-14T18:40:12Z</dcterms:created>
  <dcterms:modified xsi:type="dcterms:W3CDTF">2022-09-25T16:25:02Z</dcterms:modified>
</cp:coreProperties>
</file>