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6" r:id="rId3"/>
    <p:sldId id="262" r:id="rId4"/>
    <p:sldId id="271" r:id="rId5"/>
    <p:sldId id="260" r:id="rId6"/>
    <p:sldId id="261" r:id="rId7"/>
    <p:sldId id="272" r:id="rId8"/>
    <p:sldId id="257" r:id="rId9"/>
    <p:sldId id="273" r:id="rId10"/>
    <p:sldId id="264" r:id="rId11"/>
    <p:sldId id="274" r:id="rId12"/>
    <p:sldId id="265" r:id="rId13"/>
    <p:sldId id="266" r:id="rId14"/>
    <p:sldId id="275" r:id="rId15"/>
    <p:sldId id="267" r:id="rId16"/>
    <p:sldId id="259" r:id="rId17"/>
    <p:sldId id="277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>
        <p:scale>
          <a:sx n="73" d="100"/>
          <a:sy n="73" d="100"/>
        </p:scale>
        <p:origin x="-1296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60745" y="836712"/>
            <a:ext cx="5570499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lumMod val="75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КОПИЛОЧКА </a:t>
            </a:r>
          </a:p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lumMod val="75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АКТИВНЫХ МЕТОДОВ </a:t>
            </a:r>
          </a:p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lumMod val="75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</a:t>
            </a:r>
            <a:endParaRPr lang="ru-RU" sz="3600" b="1" cap="none" spc="0" dirty="0" smtClean="0">
              <a:ln w="31550" cmpd="sng">
                <a:gradFill>
                  <a:gsLst>
                    <a:gs pos="70000">
                      <a:schemeClr val="accent6">
                        <a:lumMod val="75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lumMod val="75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lumMod val="75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виде </a:t>
            </a:r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lumMod val="75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QR-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lumMod val="75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кодов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lumMod val="75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28184" y="3476836"/>
            <a:ext cx="27292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Кощеева Галина Николаевна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95936" y="5997480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2022 год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188640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Пермский муниципальный район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«Платошинская средняя школа»</a:t>
            </a:r>
          </a:p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71837"/>
            <a:ext cx="2484233" cy="272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30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548680"/>
            <a:ext cx="79928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Активные методы  обобщения </a:t>
            </a:r>
            <a:r>
              <a:rPr lang="ru-RU" sz="2400" b="1" dirty="0">
                <a:solidFill>
                  <a:srgbClr val="FF0000"/>
                </a:solidFill>
              </a:rPr>
              <a:t>знаний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  <a:p>
            <a:r>
              <a:rPr lang="ru-RU" sz="2400" b="1" dirty="0">
                <a:solidFill>
                  <a:srgbClr val="FF0000"/>
                </a:solidFill>
              </a:rPr>
              <a:t>ЦЕЛЬ: </a:t>
            </a:r>
            <a:r>
              <a:rPr lang="ru-RU" sz="2400" dirty="0"/>
              <a:t>систематизировать имеющиеся   знания по той или иной проблеме и дополнить новыми. </a:t>
            </a:r>
          </a:p>
          <a:p>
            <a:endParaRPr lang="ru-RU" sz="2400" dirty="0"/>
          </a:p>
          <a:p>
            <a:pPr marL="342900" indent="-342900">
              <a:buFontTx/>
              <a:buChar char="-"/>
            </a:pPr>
            <a:r>
              <a:rPr lang="ru-RU" sz="2400" dirty="0" smtClean="0"/>
              <a:t>«Кластер», 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«</a:t>
            </a:r>
            <a:r>
              <a:rPr lang="ru-RU" sz="2400" dirty="0"/>
              <a:t>Парный выход</a:t>
            </a:r>
            <a:r>
              <a:rPr lang="ru-RU" sz="2400" dirty="0" smtClean="0"/>
              <a:t>»,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 «Горячий стул»,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 «</a:t>
            </a:r>
            <a:r>
              <a:rPr lang="ru-RU" sz="2400" dirty="0"/>
              <a:t>Инфо - карусель</a:t>
            </a:r>
            <a:r>
              <a:rPr lang="ru-RU" sz="2400" dirty="0" smtClean="0"/>
              <a:t>», 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«</a:t>
            </a:r>
            <a:r>
              <a:rPr lang="ru-RU" sz="2400" dirty="0"/>
              <a:t>Автобусная остановка</a:t>
            </a:r>
            <a:r>
              <a:rPr lang="ru-RU" sz="2400" dirty="0" smtClean="0"/>
              <a:t>», 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«Найди связь с жизнью», 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«Светофор», 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«Ты - мне, я-тебе», 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«Особое задание» и т.п.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6681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81000"/>
            <a:ext cx="8712968" cy="610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442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11966"/>
            <a:ext cx="8352928" cy="407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FF0000"/>
                </a:solidFill>
                <a:latin typeface="Trebuchet MS"/>
              </a:rPr>
              <a:t>Активные методы релаксации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i="1" u="sng" dirty="0">
                <a:solidFill>
                  <a:srgbClr val="FF0000"/>
                </a:solidFill>
                <a:latin typeface="Trebuchet MS"/>
              </a:rPr>
              <a:t/>
            </a:r>
            <a:br>
              <a:rPr lang="ru-RU" sz="2400" b="1" i="1" u="sng" dirty="0">
                <a:solidFill>
                  <a:srgbClr val="FF0000"/>
                </a:solidFill>
                <a:latin typeface="Trebuchet MS"/>
              </a:rPr>
            </a:br>
            <a:r>
              <a:rPr lang="ru-RU" sz="2400" b="1" dirty="0">
                <a:solidFill>
                  <a:srgbClr val="FF0000"/>
                </a:solidFill>
                <a:latin typeface="Trebuchet MS"/>
              </a:rPr>
              <a:t>Цель: </a:t>
            </a:r>
            <a:r>
              <a:rPr lang="ru-RU" sz="2400" dirty="0">
                <a:solidFill>
                  <a:srgbClr val="6600FF"/>
                </a:solidFill>
                <a:latin typeface="Trebuchet MS"/>
              </a:rPr>
              <a:t>повысить уровень энергии в группе, прийти в бодрое настроение, активно подвигаться перед началом работы.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dirty="0">
                <a:solidFill>
                  <a:srgbClr val="6600FF"/>
                </a:solidFill>
                <a:latin typeface="Trebuchet MS"/>
              </a:rPr>
              <a:t/>
            </a:r>
            <a:br>
              <a:rPr lang="ru-RU" sz="2400" dirty="0">
                <a:solidFill>
                  <a:srgbClr val="6600FF"/>
                </a:solidFill>
                <a:latin typeface="Trebuchet MS"/>
              </a:rPr>
            </a:br>
            <a:r>
              <a:rPr lang="ru-RU" sz="2400" b="1" dirty="0">
                <a:solidFill>
                  <a:srgbClr val="002060"/>
                </a:solidFill>
                <a:latin typeface="Trebuchet MS"/>
              </a:rPr>
              <a:t> «Роботы», </a:t>
            </a:r>
            <a:br>
              <a:rPr lang="ru-RU" sz="2400" b="1" dirty="0">
                <a:solidFill>
                  <a:srgbClr val="002060"/>
                </a:solidFill>
                <a:latin typeface="Trebuchet MS"/>
              </a:rPr>
            </a:br>
            <a:r>
              <a:rPr lang="ru-RU" sz="2400" b="1" dirty="0">
                <a:solidFill>
                  <a:srgbClr val="002060"/>
                </a:solidFill>
                <a:latin typeface="Trebuchet MS"/>
              </a:rPr>
              <a:t> «Постройся по росту», </a:t>
            </a:r>
            <a:br>
              <a:rPr lang="ru-RU" sz="2400" b="1" dirty="0">
                <a:solidFill>
                  <a:srgbClr val="002060"/>
                </a:solidFill>
                <a:latin typeface="Trebuchet MS"/>
              </a:rPr>
            </a:br>
            <a:r>
              <a:rPr lang="ru-RU" sz="2400" b="1" dirty="0">
                <a:solidFill>
                  <a:srgbClr val="002060"/>
                </a:solidFill>
                <a:latin typeface="Trebuchet MS"/>
              </a:rPr>
              <a:t> «Четыре стихии».</a:t>
            </a:r>
            <a:r>
              <a:rPr lang="ru-RU" sz="3200" b="1" dirty="0">
                <a:solidFill>
                  <a:srgbClr val="002060"/>
                </a:solidFill>
                <a:latin typeface="Trebuchet MS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rebuchet MS"/>
              </a:rPr>
            </a:br>
            <a:r>
              <a:rPr lang="ru-RU" sz="2800" b="1" dirty="0">
                <a:solidFill>
                  <a:srgbClr val="002060"/>
                </a:solidFill>
                <a:latin typeface="Trebuchet MS"/>
              </a:rPr>
              <a:t> </a:t>
            </a:r>
            <a:endParaRPr lang="ru-RU" sz="2800" dirty="0">
              <a:solidFill>
                <a:srgbClr val="002060"/>
              </a:solidFill>
              <a:latin typeface="Trebuchet M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030">
            <a:off x="4895386" y="2572357"/>
            <a:ext cx="3578969" cy="3583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Николай\Desktop\амо на семинар\четыре стихии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62832"/>
            <a:ext cx="2228033" cy="222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17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813690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Активные методы подведения </a:t>
            </a:r>
            <a:r>
              <a:rPr lang="ru-RU" sz="2400" b="1" dirty="0">
                <a:solidFill>
                  <a:srgbClr val="FF0000"/>
                </a:solidFill>
              </a:rPr>
              <a:t>итогов урока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  <a:p>
            <a:r>
              <a:rPr lang="ru-RU" sz="2400" dirty="0"/>
              <a:t>Цель: эффективно, грамотно и интересно подвести итоги урока и завершить работу.</a:t>
            </a:r>
          </a:p>
          <a:p>
            <a:endParaRPr lang="ru-RU" sz="2400" dirty="0" smtClean="0"/>
          </a:p>
          <a:p>
            <a:r>
              <a:rPr lang="ru-RU" sz="2400" dirty="0" smtClean="0"/>
              <a:t>- «</a:t>
            </a:r>
            <a:r>
              <a:rPr lang="ru-RU" sz="2400" dirty="0"/>
              <a:t>Мудрый совет», </a:t>
            </a:r>
          </a:p>
          <a:p>
            <a:r>
              <a:rPr lang="ru-RU" sz="2400" dirty="0" smtClean="0"/>
              <a:t>-  «</a:t>
            </a:r>
            <a:r>
              <a:rPr lang="ru-RU" sz="2400" dirty="0"/>
              <a:t>Итоговый круг», </a:t>
            </a:r>
          </a:p>
          <a:p>
            <a:r>
              <a:rPr lang="ru-RU" sz="2400" dirty="0" smtClean="0"/>
              <a:t>- «</a:t>
            </a:r>
            <a:r>
              <a:rPr lang="ru-RU" sz="2400" dirty="0"/>
              <a:t>Вопрос - ответ», </a:t>
            </a:r>
          </a:p>
          <a:p>
            <a:r>
              <a:rPr lang="ru-RU" sz="2400" dirty="0" smtClean="0"/>
              <a:t>-  «</a:t>
            </a:r>
            <a:r>
              <a:rPr lang="ru-RU" sz="2400" dirty="0"/>
              <a:t>Ромашка</a:t>
            </a:r>
            <a:r>
              <a:rPr lang="ru-RU" sz="2400" dirty="0" smtClean="0"/>
              <a:t>»,</a:t>
            </a:r>
          </a:p>
          <a:p>
            <a:r>
              <a:rPr lang="ru-RU" sz="2400" dirty="0" smtClean="0"/>
              <a:t>-  «Свободный микрофон»и т.п.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218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5888"/>
            <a:ext cx="9036496" cy="663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44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1949" y="188640"/>
            <a:ext cx="8424936" cy="613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srgbClr val="FF0000"/>
                </a:solidFill>
                <a:latin typeface="Trebuchet MS"/>
              </a:rPr>
              <a:t>Использование</a:t>
            </a:r>
            <a:r>
              <a:rPr lang="ru-RU" sz="3600" b="1" dirty="0">
                <a:solidFill>
                  <a:srgbClr val="FF0000"/>
                </a:solidFill>
                <a:latin typeface="Trebuchet MS"/>
              </a:rPr>
              <a:t> АМО </a:t>
            </a:r>
            <a:r>
              <a:rPr lang="ru-RU" sz="2800" b="1" dirty="0">
                <a:solidFill>
                  <a:srgbClr val="FF0000"/>
                </a:solidFill>
                <a:latin typeface="Trebuchet MS"/>
              </a:rPr>
              <a:t>на  уроке позволяет:</a:t>
            </a:r>
            <a:endParaRPr lang="ru-RU" sz="3600" dirty="0">
              <a:solidFill>
                <a:srgbClr val="FF0000"/>
              </a:solidFill>
              <a:latin typeface="Trebuchet MS"/>
            </a:endParaRP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обеспечить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положительную мотивацию обучения;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провести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урок на </a:t>
            </a: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оптимальном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эмоциональном уровне;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обеспечить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высокую степень дифференциации обучения;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повысить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объем выполняемой на уроке </a:t>
            </a: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работы;</a:t>
            </a:r>
            <a:endParaRPr lang="ru-RU" sz="2800" dirty="0">
              <a:solidFill>
                <a:prstClr val="black">
                  <a:lumMod val="75000"/>
                  <a:lumOff val="25000"/>
                </a:prstClr>
              </a:solidFill>
              <a:latin typeface="Trebuchet MS"/>
            </a:endParaRP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усовершенствовать закрепление и различные виды контроля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знаний;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рационально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организовать учебный процесс, повысить эффективность урока.</a:t>
            </a:r>
          </a:p>
        </p:txBody>
      </p:sp>
    </p:spTree>
    <p:extLst>
      <p:ext uri="{BB962C8B-B14F-4D97-AF65-F5344CB8AC3E}">
        <p14:creationId xmlns:p14="http://schemas.microsoft.com/office/powerpoint/2010/main" val="23357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2518"/>
            <a:ext cx="842493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Вывод: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использование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АМО позволяет обеспечить эффективную организацию и последовательное осуществление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продуктивного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образовательного процесса для достижения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высокой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заинтересованности и вовлеченности обучающихся,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обеспечения оптимальной степени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дифференциации учащихся, стимулирования самостоятельной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деятельности.</a:t>
            </a:r>
          </a:p>
          <a:p>
            <a:pPr algn="just" fontAlgn="base">
              <a:lnSpc>
                <a:spcPct val="150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6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8781" y="692696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Мир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активных методов обучения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яркий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удивительный,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многообразный. </a:t>
            </a:r>
            <a:endParaRPr lang="ru-RU" sz="32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ctr" fontAlgn="base">
              <a:lnSpc>
                <a:spcPct val="150000"/>
              </a:lnSpc>
            </a:pP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ctr" fontAlgn="base">
              <a:lnSpc>
                <a:spcPct val="150000"/>
              </a:lnSpc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еще когда все это в доступной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форме и всегда под рукой - это </a:t>
            </a:r>
            <a:r>
              <a:rPr lang="ru-RU" sz="3200" b="1" dirty="0">
                <a:solidFill>
                  <a:schemeClr val="accent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!!!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00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056" y="2420888"/>
            <a:ext cx="8529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325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6236" y="188640"/>
            <a:ext cx="856895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обучении детей с ОВЗ  выделяю ряд проблем: это и недостаточный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познавательной  активности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незрелость мотивации к учебной деятельности, сниженный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работоспособности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самостоятельности.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Поэтому, использование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новых педагогических технологий,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активных  форм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методов и приёмов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обучения, считаю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эффективности образовательного процесса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работе. Таким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применение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обучения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с ОВЗ средств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активизации учебной деятельности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оптимальным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условием успешности процесса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обучения. Активные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(далее АМО)–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гибкие методы, многие из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них  можно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с разными возрастными группами и в разных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условиях. Что очень актуально при работе с детьми с ОВЗ. Еще немаловажно, когда подборка активных методов обучения всегда под рукой и в доступной форме-т.е. в виде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QR-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6890" y="3068960"/>
            <a:ext cx="84676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«Копилочки активных методов обучения детей с ОВЗ» в виде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QR-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кодов.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indent="-342900">
              <a:buAutoNum type="arabicParenR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подборку АМО, приемлемых для использования  при обучении детей с ОВЗ</a:t>
            </a:r>
          </a:p>
          <a:p>
            <a:pPr marL="342900" indent="-342900">
              <a:buAutoNum type="arabicParenR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Сгенерировать описание методов в коды с  помощью специальных приложений.</a:t>
            </a:r>
          </a:p>
          <a:p>
            <a:pPr marL="342900" indent="-342900">
              <a:buAutoNum type="arabicParenR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подборки кодов по этапам урока.</a:t>
            </a:r>
          </a:p>
          <a:p>
            <a:pPr marL="342900" indent="-342900">
              <a:buAutoNum type="arabicParenR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Распечатать коды и сформировать папку на случай, если будут проблемы с техникой.</a:t>
            </a:r>
          </a:p>
          <a:p>
            <a:pPr marL="342900" indent="-342900">
              <a:buAutoNum type="arabicParenR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коллег со своей идеей через выступления на различных методических мероприятиях.</a:t>
            </a:r>
          </a:p>
          <a:p>
            <a:pPr marL="342900" indent="-342900">
              <a:buAutoNum type="arabicParenR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Распространить копилочку в электронном варианте.</a:t>
            </a:r>
          </a:p>
          <a:p>
            <a:pPr marL="342900" indent="-342900">
              <a:buAutoNum type="arabicParenR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пополнять  данную копилочку новыми АМО.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Сформирована подборка АМО по 5 этапам урока, которая включает в себя 35 кодов АМО.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20 педагогов, работающих со школьниками с ОВЗ  выслушали мое выступление на районном МО 6.04.2021 года.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Перспектива: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копилочка будет регулярно пополнятся и распространятся среди коллег.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08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7677" y="692696"/>
            <a:ext cx="74168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>
              <a:spcAft>
                <a:spcPts val="0"/>
              </a:spcAft>
            </a:pPr>
            <a:r>
              <a:rPr lang="ru-RU" sz="4800" b="1" dirty="0">
                <a:solidFill>
                  <a:srgbClr val="FF0000"/>
                </a:solidFill>
                <a:latin typeface="Propisi" panose="02000508030000020003" pitchFamily="2" charset="0"/>
                <a:ea typeface="Times New Roman"/>
                <a:cs typeface="Times New Roman"/>
              </a:rPr>
              <a:t>Активные методы обучения</a:t>
            </a:r>
            <a:endParaRPr lang="ru-RU" sz="4800" b="1" dirty="0">
              <a:latin typeface="Propisi" panose="02000508030000020003" pitchFamily="2" charset="0"/>
              <a:ea typeface="Times New Roman"/>
            </a:endParaRPr>
          </a:p>
          <a:p>
            <a:pPr marL="45720" algn="just">
              <a:spcAft>
                <a:spcPts val="0"/>
              </a:spcAft>
            </a:pPr>
            <a:r>
              <a:rPr lang="ru-RU" sz="4800" b="1" dirty="0">
                <a:solidFill>
                  <a:srgbClr val="FF0000"/>
                </a:solidFill>
                <a:latin typeface="Propisi" panose="02000508030000020003" pitchFamily="2" charset="0"/>
                <a:ea typeface="Times New Roman"/>
                <a:cs typeface="Times New Roman"/>
              </a:rPr>
              <a:t> </a:t>
            </a:r>
            <a:r>
              <a:rPr lang="ru-RU" sz="4800" b="1" dirty="0">
                <a:solidFill>
                  <a:srgbClr val="000000"/>
                </a:solidFill>
                <a:latin typeface="Propisi" panose="02000508030000020003" pitchFamily="2" charset="0"/>
                <a:ea typeface="Times New Roman"/>
                <a:cs typeface="Times New Roman"/>
              </a:rPr>
              <a:t>– </a:t>
            </a:r>
            <a:r>
              <a:rPr lang="ru-RU" sz="4800" dirty="0">
                <a:solidFill>
                  <a:srgbClr val="000000"/>
                </a:solidFill>
                <a:latin typeface="Propisi" panose="02000508030000020003" pitchFamily="2" charset="0"/>
                <a:ea typeface="Times New Roman"/>
                <a:cs typeface="Times New Roman"/>
              </a:rPr>
              <a:t>это система методов, обеспечивающих </a:t>
            </a:r>
            <a:r>
              <a:rPr lang="ru-RU" sz="4800" dirty="0" smtClean="0">
                <a:solidFill>
                  <a:srgbClr val="000000"/>
                </a:solidFill>
                <a:latin typeface="Propisi" panose="02000508030000020003" pitchFamily="2" charset="0"/>
                <a:ea typeface="Times New Roman"/>
                <a:cs typeface="Times New Roman"/>
              </a:rPr>
              <a:t>познавательную активность </a:t>
            </a:r>
            <a:r>
              <a:rPr lang="ru-RU" sz="4800" dirty="0">
                <a:solidFill>
                  <a:srgbClr val="000000"/>
                </a:solidFill>
                <a:latin typeface="Propisi" panose="02000508030000020003" pitchFamily="2" charset="0"/>
                <a:ea typeface="Times New Roman"/>
                <a:cs typeface="Times New Roman"/>
              </a:rPr>
              <a:t>и разнообразие мыслительной и практической деятельности учащихся в процессе обучения.  </a:t>
            </a:r>
            <a:endParaRPr lang="ru-RU" sz="4800" dirty="0">
              <a:effectLst/>
              <a:latin typeface="Propisi" panose="02000508030000020003" pitchFamily="2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5401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63184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АМО строятся на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и опыта обучающихся,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-вовлечении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 всех органов чувств,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-групповой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 организации их работы,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-деятельностном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подходе к обучению,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-разнообразных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коммуникациях,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-творческом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характере обучения,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-практической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направленности,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-интерактивности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-игровом действии,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-рефлексии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-движении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78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7633" y="383920"/>
            <a:ext cx="8208912" cy="5347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5400" b="1" dirty="0" smtClean="0">
                <a:solidFill>
                  <a:srgbClr val="FF0000"/>
                </a:solidFill>
                <a:latin typeface="Calibri" pitchFamily="34" charset="0"/>
              </a:rPr>
              <a:t>Активные методы начала урока</a:t>
            </a:r>
          </a:p>
          <a:p>
            <a:pPr lvl="0" algn="ctr">
              <a:spcBef>
                <a:spcPct val="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Цель </a:t>
            </a:r>
            <a:r>
              <a:rPr lang="ru-RU" sz="2400" b="1" dirty="0">
                <a:solidFill>
                  <a:srgbClr val="66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2400" dirty="0">
                <a:solidFill>
                  <a:srgbClr val="66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динамично начать урок, задать нужный ритм, обеспечить </a:t>
            </a:r>
            <a:r>
              <a:rPr lang="ru-RU" sz="2400" dirty="0" smtClean="0">
                <a:solidFill>
                  <a:srgbClr val="66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положительную атмосферу </a:t>
            </a:r>
            <a:r>
              <a:rPr lang="ru-RU" sz="2400" dirty="0">
                <a:solidFill>
                  <a:srgbClr val="66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классе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ct val="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24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5ECCF3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«Поздоровайся локтями», 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Поздоровайся ладошками», 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Поздоровайся глазами», 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Улыбка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Лайки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т.п.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58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729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/>
              </a:rPr>
              <a:t>«ПОЗДОРОВАЙСЯ ЛАДОШКАМИ»</a:t>
            </a:r>
          </a:p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i="1" kern="0" dirty="0" smtClean="0">
                <a:solidFill>
                  <a:srgbClr val="002060"/>
                </a:solidFill>
                <a:latin typeface="Trebuchet MS"/>
              </a:rPr>
              <a:t>Дети работают в парах, касаясь пальцев друг друга, обязательно проговаривая: </a:t>
            </a:r>
          </a:p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</a:rPr>
              <a:t>Дружок!</a:t>
            </a:r>
            <a:r>
              <a:rPr lang="ru-RU" sz="2400" b="1" kern="0" dirty="0">
                <a:solidFill>
                  <a:prstClr val="black"/>
                </a:solidFill>
                <a:latin typeface="Trebuchet MS"/>
              </a:rPr>
              <a:t> (</a:t>
            </a:r>
            <a:r>
              <a:rPr lang="ru-RU" sz="2400" b="1" i="1" kern="0" dirty="0" smtClean="0">
                <a:solidFill>
                  <a:prstClr val="black"/>
                </a:solidFill>
                <a:latin typeface="Trebuchet MS"/>
              </a:rPr>
              <a:t>большой палец</a:t>
            </a:r>
            <a:r>
              <a:rPr lang="ru-RU" sz="2400" b="1" kern="0" dirty="0" smtClean="0">
                <a:solidFill>
                  <a:prstClr val="black"/>
                </a:solidFill>
                <a:latin typeface="Trebuchet MS"/>
              </a:rPr>
              <a:t>)</a:t>
            </a:r>
            <a:endParaRPr lang="ru-RU" sz="2400" b="1" kern="0" dirty="0">
              <a:solidFill>
                <a:prstClr val="black"/>
              </a:solidFill>
              <a:latin typeface="Trebuchet MS"/>
            </a:endParaRPr>
          </a:p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</a:rPr>
              <a:t>Желаю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</a:rPr>
              <a:t> </a:t>
            </a:r>
            <a:r>
              <a:rPr lang="ru-RU" sz="2400" b="1" kern="0" dirty="0">
                <a:solidFill>
                  <a:prstClr val="black"/>
                </a:solidFill>
                <a:latin typeface="Trebuchet MS"/>
              </a:rPr>
              <a:t>(</a:t>
            </a:r>
            <a:r>
              <a:rPr lang="ru-RU" sz="2400" b="1" i="1" kern="0" dirty="0" smtClean="0">
                <a:solidFill>
                  <a:prstClr val="black"/>
                </a:solidFill>
                <a:latin typeface="Trebuchet MS"/>
              </a:rPr>
              <a:t>указательный палец</a:t>
            </a:r>
            <a:r>
              <a:rPr lang="ru-RU" sz="2400" b="1" kern="0" dirty="0" smtClean="0">
                <a:solidFill>
                  <a:prstClr val="black"/>
                </a:solidFill>
                <a:latin typeface="Trebuchet MS"/>
              </a:rPr>
              <a:t>)</a:t>
            </a:r>
            <a:endParaRPr lang="ru-RU" sz="2400" b="1" kern="0" dirty="0">
              <a:solidFill>
                <a:prstClr val="black"/>
              </a:solidFill>
              <a:latin typeface="Trebuchet MS"/>
            </a:endParaRPr>
          </a:p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</a:rPr>
              <a:t>Успеха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</a:rPr>
              <a:t> </a:t>
            </a:r>
            <a:r>
              <a:rPr lang="ru-RU" sz="2400" b="1" kern="0" dirty="0">
                <a:solidFill>
                  <a:prstClr val="black"/>
                </a:solidFill>
                <a:latin typeface="Trebuchet MS"/>
              </a:rPr>
              <a:t>(</a:t>
            </a:r>
            <a:r>
              <a:rPr lang="ru-RU" sz="2400" b="1" kern="0" dirty="0" smtClean="0">
                <a:solidFill>
                  <a:prstClr val="black"/>
                </a:solidFill>
                <a:latin typeface="Trebuchet MS"/>
              </a:rPr>
              <a:t>средний палец)</a:t>
            </a:r>
            <a:endParaRPr lang="ru-RU" sz="2400" b="1" kern="0" dirty="0">
              <a:solidFill>
                <a:prstClr val="black"/>
              </a:solidFill>
              <a:latin typeface="Trebuchet MS"/>
            </a:endParaRP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</a:rPr>
              <a:t>Большого</a:t>
            </a:r>
            <a:r>
              <a:rPr lang="ru-RU" sz="2400" b="1" kern="0" dirty="0" smtClean="0">
                <a:latin typeface="Trebuchet MS"/>
              </a:rPr>
              <a:t>(безымянный палец)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rebuchet MS"/>
            </a:endParaRP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</a:rPr>
              <a:t>Во всём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rPr>
              <a:t>(мизинец)</a:t>
            </a: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</a:rPr>
              <a:t>Здравствуй!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rPr>
              <a:t>(всей ладонью)</a:t>
            </a: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Trebuchet MS"/>
            </a:endParaRP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</a:endParaRP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Trebuchet MS"/>
            </a:endParaRP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</a:endParaRP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Trebuchet MS"/>
            </a:endParaRP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</a:endParaRP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Trebuchet MS"/>
            </a:endParaRPr>
          </a:p>
          <a:p>
            <a:pPr marL="4572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486" y="4077072"/>
            <a:ext cx="4164962" cy="2739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900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366506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581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04664"/>
            <a:ext cx="8429616" cy="575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Активные методы </a:t>
            </a:r>
            <a:r>
              <a:rPr lang="ru-RU" sz="2400" b="1" dirty="0">
                <a:solidFill>
                  <a:srgbClr val="FF0000"/>
                </a:solidFill>
                <a:cs typeface="Times New Roman" pitchFamily="18" charset="0"/>
              </a:rPr>
              <a:t>презентации учебного материала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2400" b="1" dirty="0" smtClean="0">
              <a:solidFill>
                <a:srgbClr val="FF0000"/>
              </a:solidFill>
              <a:latin typeface="Trebuchet MS"/>
            </a:endParaRP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FF0000"/>
                </a:solidFill>
                <a:latin typeface="Trebuchet MS"/>
              </a:rPr>
              <a:t>Цель</a:t>
            </a:r>
            <a:r>
              <a:rPr lang="ru-RU" sz="2400" b="1" dirty="0">
                <a:solidFill>
                  <a:srgbClr val="FF0000"/>
                </a:solidFill>
                <a:latin typeface="Trebuchet MS"/>
              </a:rPr>
              <a:t>: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Trebuchet MS"/>
              </a:rPr>
              <a:t>представление нового материала, структурирование материала, оживление внимания учащихся</a:t>
            </a:r>
            <a:r>
              <a:rPr lang="ru-RU" sz="2400" b="1" dirty="0" smtClean="0">
                <a:solidFill>
                  <a:srgbClr val="7030A0"/>
                </a:solidFill>
                <a:latin typeface="Trebuchet MS"/>
              </a:rPr>
              <a:t>.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2400" b="1" dirty="0">
              <a:solidFill>
                <a:srgbClr val="7030A0"/>
              </a:solidFill>
              <a:latin typeface="Trebuchet MS"/>
            </a:endParaRPr>
          </a:p>
          <a:p>
            <a:pPr marL="388620" lvl="0" indent="-34290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Trebuchet MS"/>
              </a:rPr>
              <a:t>«</a:t>
            </a:r>
            <a:r>
              <a:rPr lang="ru-RU" sz="2400" b="1" dirty="0">
                <a:solidFill>
                  <a:srgbClr val="002060"/>
                </a:solidFill>
                <a:latin typeface="Trebuchet MS"/>
              </a:rPr>
              <a:t>Инфо-угадай-ка</a:t>
            </a:r>
            <a:r>
              <a:rPr lang="ru-RU" sz="2400" b="1" dirty="0" smtClean="0">
                <a:solidFill>
                  <a:srgbClr val="002060"/>
                </a:solidFill>
                <a:latin typeface="Trebuchet MS"/>
              </a:rPr>
              <a:t>», </a:t>
            </a:r>
          </a:p>
          <a:p>
            <a:pPr marL="388620" lvl="0" indent="-34290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Trebuchet MS"/>
              </a:rPr>
              <a:t>«Да-нетка»,</a:t>
            </a:r>
          </a:p>
          <a:p>
            <a:pPr marL="388620" lvl="0" indent="-34290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Trebuchet MS"/>
              </a:rPr>
              <a:t>«Удивляй!», </a:t>
            </a:r>
          </a:p>
          <a:p>
            <a:pPr marL="388620" lvl="0" indent="-34290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Trebuchet MS"/>
              </a:rPr>
              <a:t>«Лови ошибку», </a:t>
            </a:r>
          </a:p>
          <a:p>
            <a:pPr marL="388620" lvl="0" indent="-34290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Trebuchet MS"/>
              </a:rPr>
              <a:t>«Снежный ком» и т.п.</a:t>
            </a:r>
          </a:p>
          <a:p>
            <a:pPr marL="45720"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3600" b="1" dirty="0">
              <a:solidFill>
                <a:srgbClr val="002060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85934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39928" cy="547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66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500</TotalTime>
  <Words>588</Words>
  <Application>Microsoft Office PowerPoint</Application>
  <PresentationFormat>Экран (4:3)</PresentationFormat>
  <Paragraphs>105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Николай</dc:creator>
  <cp:lastModifiedBy>Николай</cp:lastModifiedBy>
  <cp:revision>36</cp:revision>
  <dcterms:created xsi:type="dcterms:W3CDTF">2021-04-05T12:51:11Z</dcterms:created>
  <dcterms:modified xsi:type="dcterms:W3CDTF">2022-09-25T16:39:39Z</dcterms:modified>
</cp:coreProperties>
</file>