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5" r:id="rId7"/>
    <p:sldId id="262" r:id="rId8"/>
    <p:sldId id="266" r:id="rId9"/>
    <p:sldId id="263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55E4-3004-47D0-A976-C95BEFDCC7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6C64-3D0F-4781-8028-94192DD35D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423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55E4-3004-47D0-A976-C95BEFDCC7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6C64-3D0F-4781-8028-94192DD35D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790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55E4-3004-47D0-A976-C95BEFDCC7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6C64-3D0F-4781-8028-94192DD35D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108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55E4-3004-47D0-A976-C95BEFDCC7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6C64-3D0F-4781-8028-94192DD35D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658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55E4-3004-47D0-A976-C95BEFDCC7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6C64-3D0F-4781-8028-94192DD35D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753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55E4-3004-47D0-A976-C95BEFDCC7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6C64-3D0F-4781-8028-94192DD35D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404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55E4-3004-47D0-A976-C95BEFDCC7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6C64-3D0F-4781-8028-94192DD35D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819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55E4-3004-47D0-A976-C95BEFDCC7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6C64-3D0F-4781-8028-94192DD35D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592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55E4-3004-47D0-A976-C95BEFDCC7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6C64-3D0F-4781-8028-94192DD35D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93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55E4-3004-47D0-A976-C95BEFDCC7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6C64-3D0F-4781-8028-94192DD35D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657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55E4-3004-47D0-A976-C95BEFDCC7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6C64-3D0F-4781-8028-94192DD35D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614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255E4-3004-47D0-A976-C95BEFDCC7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66C64-3D0F-4781-8028-94192DD35D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585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topwar.ru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eg.ru/society/508619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49262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709684"/>
            <a:ext cx="8002137" cy="1965277"/>
          </a:xfrm>
        </p:spPr>
        <p:txBody>
          <a:bodyPr>
            <a:normAutofit/>
          </a:bodyPr>
          <a:lstStyle/>
          <a:p>
            <a:pPr algn="r"/>
            <a:r>
              <a:rPr lang="ru-RU" sz="3600" b="1" i="1" dirty="0" smtClean="0"/>
              <a:t>Спасти Ленинград от бомбежек</a:t>
            </a:r>
            <a:br>
              <a:rPr lang="ru-RU" sz="3600" b="1" i="1" dirty="0" smtClean="0"/>
            </a:br>
            <a:r>
              <a:rPr lang="ru-RU" sz="3600" b="1" i="1" dirty="0" smtClean="0"/>
              <a:t> помог советский химик</a:t>
            </a:r>
            <a:endParaRPr lang="ru-RU" sz="36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31808" y="4981432"/>
            <a:ext cx="6469039" cy="1876567"/>
          </a:xfrm>
        </p:spPr>
        <p:txBody>
          <a:bodyPr>
            <a:normAutofit/>
          </a:bodyPr>
          <a:lstStyle/>
          <a:p>
            <a:pPr algn="r"/>
            <a:r>
              <a:rPr lang="ru-RU" sz="1800" i="1" dirty="0" smtClean="0">
                <a:solidFill>
                  <a:schemeClr val="bg1"/>
                </a:solidFill>
              </a:rPr>
              <a:t>Учитель химии ГБОУ СОШ№380</a:t>
            </a:r>
          </a:p>
          <a:p>
            <a:pPr algn="r"/>
            <a:r>
              <a:rPr lang="ru-RU" sz="1800" i="1" dirty="0" smtClean="0">
                <a:solidFill>
                  <a:schemeClr val="bg1"/>
                </a:solidFill>
              </a:rPr>
              <a:t> Красносельского района г. Санкт Петербурга</a:t>
            </a:r>
          </a:p>
          <a:p>
            <a:pPr algn="r"/>
            <a:r>
              <a:rPr lang="ru-RU" sz="1800" i="1" dirty="0" err="1" smtClean="0">
                <a:solidFill>
                  <a:schemeClr val="bg1"/>
                </a:solidFill>
              </a:rPr>
              <a:t>Игликова</a:t>
            </a:r>
            <a:r>
              <a:rPr lang="ru-RU" sz="1800" i="1" dirty="0" smtClean="0">
                <a:solidFill>
                  <a:schemeClr val="bg1"/>
                </a:solidFill>
              </a:rPr>
              <a:t> Г.Г</a:t>
            </a:r>
            <a:r>
              <a:rPr lang="ru-RU" sz="1800" dirty="0" smtClean="0">
                <a:solidFill>
                  <a:schemeClr val="bg1"/>
                </a:solidFill>
              </a:rPr>
              <a:t>.</a:t>
            </a:r>
            <a:endParaRPr lang="ru-RU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67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49262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31808" y="4981432"/>
            <a:ext cx="6469039" cy="1876567"/>
          </a:xfrm>
        </p:spPr>
        <p:txBody>
          <a:bodyPr>
            <a:normAutofit/>
          </a:bodyPr>
          <a:lstStyle/>
          <a:p>
            <a:pPr algn="r"/>
            <a:r>
              <a:rPr lang="ru-RU" i="1" dirty="0" smtClean="0">
                <a:solidFill>
                  <a:schemeClr val="bg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По материалам источников:</a:t>
            </a:r>
          </a:p>
          <a:p>
            <a:pPr algn="r"/>
            <a:r>
              <a:rPr lang="en-US" sz="1800" dirty="0" smtClean="0">
                <a:solidFill>
                  <a:srgbClr val="FF0000"/>
                </a:solidFill>
                <a:hlinkClick r:id="rId3"/>
              </a:rPr>
              <a:t>https://topwar.ru/</a:t>
            </a:r>
            <a:endParaRPr lang="ru-RU" sz="1800" dirty="0" smtClean="0">
              <a:solidFill>
                <a:srgbClr val="FF0000"/>
              </a:solidFill>
            </a:endParaRPr>
          </a:p>
          <a:p>
            <a:pPr algn="r"/>
            <a:r>
              <a:rPr lang="en-US" sz="1800" dirty="0" smtClean="0">
                <a:solidFill>
                  <a:srgbClr val="FF0000"/>
                </a:solidFill>
                <a:hlinkClick r:id="rId4"/>
              </a:rPr>
              <a:t>https://www.eg.ru/society/508619/</a:t>
            </a:r>
            <a:endParaRPr lang="ru-RU" sz="1800" dirty="0" smtClean="0">
              <a:solidFill>
                <a:srgbClr val="FF0000"/>
              </a:solidFill>
            </a:endParaRPr>
          </a:p>
          <a:p>
            <a:pPr algn="r"/>
            <a:endParaRPr lang="ru-RU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04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4926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858933" cy="648061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86150" y="409434"/>
            <a:ext cx="6537277" cy="3439235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sz="3500" i="1" dirty="0" smtClean="0"/>
              <a:t>В </a:t>
            </a:r>
            <a:r>
              <a:rPr lang="ru-RU" sz="3500" i="1" dirty="0"/>
              <a:t>числе ученых-химиков, работавших в осажденном Ленинграде, был </a:t>
            </a:r>
            <a:endParaRPr lang="ru-RU" sz="3500" i="1" dirty="0" smtClean="0"/>
          </a:p>
          <a:p>
            <a:pPr algn="r"/>
            <a:r>
              <a:rPr lang="ru-RU" sz="3500" b="1" i="1" dirty="0" smtClean="0"/>
              <a:t>Александр </a:t>
            </a:r>
            <a:r>
              <a:rPr lang="ru-RU" sz="3500" b="1" i="1" dirty="0"/>
              <a:t>Дмитриевич Петров.</a:t>
            </a:r>
            <a:r>
              <a:rPr lang="ru-RU" sz="3500" i="1" dirty="0"/>
              <a:t> Однажды его любопытство и настойчивость нарушили планы фюрера стереть город с лица земли, которые он вынашивал практически с начала войны.</a:t>
            </a:r>
          </a:p>
          <a:p>
            <a:pPr algn="l"/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19172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9182"/>
            <a:ext cx="12192000" cy="749262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77922" y="4176216"/>
            <a:ext cx="10877265" cy="2681784"/>
          </a:xfrm>
        </p:spPr>
        <p:txBody>
          <a:bodyPr>
            <a:noAutofit/>
          </a:bodyPr>
          <a:lstStyle/>
          <a:p>
            <a:r>
              <a:rPr lang="ru-RU" sz="2800" i="1" dirty="0">
                <a:solidFill>
                  <a:schemeClr val="bg1"/>
                </a:solidFill>
              </a:rPr>
              <a:t>Окружив Ленинград со всех сторон, противник регулярно бомбил город с воздуха. Бомбардировки города приносили большой урон – гибли люди, разрушались бесценные </a:t>
            </a:r>
            <a:r>
              <a:rPr lang="ru-RU" sz="2800" i="1" dirty="0" smtClean="0">
                <a:solidFill>
                  <a:schemeClr val="bg1"/>
                </a:solidFill>
              </a:rPr>
              <a:t>исторические здания </a:t>
            </a:r>
            <a:r>
              <a:rPr lang="ru-RU" sz="2800" i="1" dirty="0">
                <a:solidFill>
                  <a:schemeClr val="bg1"/>
                </a:solidFill>
              </a:rPr>
              <a:t>и важные объекты городской инфраструктуры</a:t>
            </a:r>
            <a:r>
              <a:rPr lang="ru-RU" sz="2800" i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2800" i="1" dirty="0" smtClean="0">
                <a:solidFill>
                  <a:schemeClr val="bg1"/>
                </a:solidFill>
              </a:rPr>
              <a:t> </a:t>
            </a:r>
            <a:r>
              <a:rPr lang="ru-RU" sz="2800" i="1" dirty="0">
                <a:solidFill>
                  <a:schemeClr val="bg1"/>
                </a:solidFill>
              </a:rPr>
              <a:t>Наконец, постоянный гул немецких бомбардировщиков имел и большое деморализующее значение.</a:t>
            </a:r>
          </a:p>
          <a:p>
            <a:pPr algn="r"/>
            <a:endParaRPr lang="ru-RU" sz="2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41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49262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786" y="4217158"/>
            <a:ext cx="11505062" cy="2640841"/>
          </a:xfrm>
        </p:spPr>
        <p:txBody>
          <a:bodyPr>
            <a:noAutofit/>
          </a:bodyPr>
          <a:lstStyle/>
          <a:p>
            <a:r>
              <a:rPr lang="ru-RU" sz="2800" i="1" dirty="0">
                <a:solidFill>
                  <a:schemeClr val="bg1"/>
                </a:solidFill>
              </a:rPr>
              <a:t>В</a:t>
            </a:r>
            <a:r>
              <a:rPr lang="ru-RU" sz="2800" i="1" dirty="0" smtClean="0">
                <a:solidFill>
                  <a:schemeClr val="bg1"/>
                </a:solidFill>
              </a:rPr>
              <a:t> начале октября 1941 года над Ленинградом сбили немецкий Ме-109. Пока </a:t>
            </a:r>
            <a:r>
              <a:rPr lang="ru-RU" sz="2800" i="1" dirty="0">
                <a:solidFill>
                  <a:schemeClr val="bg1"/>
                </a:solidFill>
              </a:rPr>
              <a:t>жители блокадного Ленинграда наблюдали за арестом немца, химик </a:t>
            </a:r>
            <a:r>
              <a:rPr lang="ru-RU" sz="2800" i="1" dirty="0" smtClean="0">
                <a:solidFill>
                  <a:schemeClr val="bg1"/>
                </a:solidFill>
              </a:rPr>
              <a:t>Петров, случайно оказавшийся рядом, </a:t>
            </a:r>
            <a:r>
              <a:rPr lang="ru-RU" sz="2800" i="1" dirty="0">
                <a:solidFill>
                  <a:schemeClr val="bg1"/>
                </a:solidFill>
              </a:rPr>
              <a:t>куда больше был заинтересован не задержанием летчика, а содержимым топливного бака самолета</a:t>
            </a:r>
            <a:r>
              <a:rPr lang="ru-RU" sz="2800" dirty="0" smtClean="0">
                <a:solidFill>
                  <a:schemeClr val="bg1"/>
                </a:solidFill>
              </a:rPr>
              <a:t>.</a:t>
            </a:r>
            <a:r>
              <a:rPr lang="ru-RU" sz="2800" dirty="0"/>
              <a:t> </a:t>
            </a:r>
            <a:r>
              <a:rPr lang="ru-RU" sz="2800" i="1" dirty="0">
                <a:solidFill>
                  <a:schemeClr val="bg1"/>
                </a:solidFill>
              </a:rPr>
              <a:t>Он подставил бутылку под струю стекавшего топлива и набрал небольшое количество.</a:t>
            </a:r>
            <a:br>
              <a:rPr lang="ru-RU" sz="2800" i="1" dirty="0">
                <a:solidFill>
                  <a:schemeClr val="bg1"/>
                </a:solidFill>
              </a:rPr>
            </a:br>
            <a:endParaRPr lang="ru-RU" sz="28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06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49262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746311"/>
            <a:ext cx="11900847" cy="3111690"/>
          </a:xfrm>
        </p:spPr>
        <p:txBody>
          <a:bodyPr>
            <a:noAutofit/>
          </a:bodyPr>
          <a:lstStyle/>
          <a:p>
            <a:r>
              <a:rPr lang="ru-RU" sz="2800" i="1" dirty="0">
                <a:solidFill>
                  <a:schemeClr val="bg1"/>
                </a:solidFill>
              </a:rPr>
              <a:t>Добравшись до лаборатории, химик первым делом бросился изучать добытый образец. Он установил, что трофейное топливо, в отличие от советского топлива, замерзало при температуре минус 14ºC. </a:t>
            </a:r>
            <a:endParaRPr lang="ru-RU" sz="2800" i="1" dirty="0" smtClean="0">
              <a:solidFill>
                <a:schemeClr val="bg1"/>
              </a:solidFill>
            </a:endParaRPr>
          </a:p>
          <a:p>
            <a:r>
              <a:rPr lang="ru-RU" sz="2800" i="1" dirty="0" smtClean="0">
                <a:solidFill>
                  <a:schemeClr val="bg1"/>
                </a:solidFill>
              </a:rPr>
              <a:t>Наше </a:t>
            </a:r>
            <a:r>
              <a:rPr lang="ru-RU" sz="2800" i="1" dirty="0">
                <a:solidFill>
                  <a:schemeClr val="bg1"/>
                </a:solidFill>
              </a:rPr>
              <a:t>топливо замерзало при минус 60ºC. Ученый сразу же сделал очень примечательный вывод </a:t>
            </a:r>
            <a:r>
              <a:rPr lang="ru-RU" sz="2800" i="1" dirty="0" smtClean="0">
                <a:solidFill>
                  <a:schemeClr val="bg1"/>
                </a:solidFill>
              </a:rPr>
              <a:t>– </a:t>
            </a:r>
            <a:r>
              <a:rPr lang="ru-RU" sz="2800" i="1" dirty="0">
                <a:solidFill>
                  <a:schemeClr val="bg1"/>
                </a:solidFill>
              </a:rPr>
              <a:t>когда в Ленинграде стукнут морозы ниже минус 15ºC, немецкие самолеты просто не смогут взлетать.</a:t>
            </a:r>
            <a:br>
              <a:rPr lang="ru-RU" sz="2800" i="1" dirty="0">
                <a:solidFill>
                  <a:schemeClr val="bg1"/>
                </a:solidFill>
              </a:rPr>
            </a:br>
            <a:endParaRPr lang="ru-RU" sz="28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219" y="0"/>
            <a:ext cx="12192000" cy="749262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4716" y="4981432"/>
            <a:ext cx="11696131" cy="1876567"/>
          </a:xfrm>
        </p:spPr>
        <p:txBody>
          <a:bodyPr>
            <a:normAutofit fontScale="55000" lnSpcReduction="20000"/>
          </a:bodyPr>
          <a:lstStyle/>
          <a:p>
            <a:r>
              <a:rPr lang="ru-RU" sz="5100" i="1" dirty="0">
                <a:solidFill>
                  <a:schemeClr val="bg1"/>
                </a:solidFill>
              </a:rPr>
              <a:t>Он вышел на связь с командованием ВВС </a:t>
            </a:r>
            <a:r>
              <a:rPr lang="ru-RU" sz="5100" i="1" dirty="0" smtClean="0">
                <a:solidFill>
                  <a:schemeClr val="bg1"/>
                </a:solidFill>
              </a:rPr>
              <a:t>Северно-Западного фронта и военные </a:t>
            </a:r>
            <a:r>
              <a:rPr lang="ru-RU" sz="5100" i="1" dirty="0">
                <a:solidFill>
                  <a:schemeClr val="bg1"/>
                </a:solidFill>
              </a:rPr>
              <a:t>приступили к разработке плана по уничтожению немецких самолетов</a:t>
            </a:r>
            <a:r>
              <a:rPr lang="ru-RU" sz="5100" i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5100" i="1" dirty="0" smtClean="0">
                <a:solidFill>
                  <a:schemeClr val="bg1"/>
                </a:solidFill>
              </a:rPr>
              <a:t> </a:t>
            </a:r>
            <a:r>
              <a:rPr lang="ru-RU" sz="5100" i="1" dirty="0">
                <a:solidFill>
                  <a:schemeClr val="bg1"/>
                </a:solidFill>
              </a:rPr>
              <a:t>Более всего генералов </a:t>
            </a:r>
            <a:r>
              <a:rPr lang="ru-RU" sz="5100" i="1" dirty="0" smtClean="0">
                <a:solidFill>
                  <a:schemeClr val="bg1"/>
                </a:solidFill>
              </a:rPr>
              <a:t>авиации интересовала </a:t>
            </a:r>
            <a:r>
              <a:rPr lang="ru-RU" sz="5100" i="1" dirty="0">
                <a:solidFill>
                  <a:schemeClr val="bg1"/>
                </a:solidFill>
              </a:rPr>
              <a:t>теперь температура воздуха в Ленинградской области.</a:t>
            </a:r>
            <a:br>
              <a:rPr lang="ru-RU" sz="5100" i="1" dirty="0">
                <a:solidFill>
                  <a:schemeClr val="bg1"/>
                </a:solidFill>
              </a:rPr>
            </a:br>
            <a:r>
              <a:rPr lang="ru-RU" sz="1800" dirty="0" smtClean="0"/>
              <a:t>фронта </a:t>
            </a:r>
            <a:endParaRPr lang="ru-RU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84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364"/>
            <a:ext cx="12192000" cy="749262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0502" y="2374710"/>
            <a:ext cx="11300346" cy="4483290"/>
          </a:xfrm>
        </p:spPr>
        <p:txBody>
          <a:bodyPr>
            <a:noAutofit/>
          </a:bodyPr>
          <a:lstStyle/>
          <a:p>
            <a:r>
              <a:rPr lang="ru-RU" sz="2800" i="1" dirty="0">
                <a:solidFill>
                  <a:schemeClr val="bg1"/>
                </a:solidFill>
              </a:rPr>
              <a:t>Утром 6 ноября 1941 года в небо поднялись самолеты 125-го бомбардировочного авиационного </a:t>
            </a:r>
            <a:r>
              <a:rPr lang="ru-RU" sz="2800" i="1" dirty="0" smtClean="0">
                <a:solidFill>
                  <a:schemeClr val="bg1"/>
                </a:solidFill>
              </a:rPr>
              <a:t>полка. </a:t>
            </a:r>
          </a:p>
          <a:p>
            <a:r>
              <a:rPr lang="ru-RU" sz="2800" i="1" dirty="0" smtClean="0">
                <a:solidFill>
                  <a:schemeClr val="bg1"/>
                </a:solidFill>
              </a:rPr>
              <a:t>Хотя </a:t>
            </a:r>
            <a:r>
              <a:rPr lang="ru-RU" sz="2800" i="1" dirty="0">
                <a:solidFill>
                  <a:schemeClr val="bg1"/>
                </a:solidFill>
              </a:rPr>
              <a:t>немецкая зенитная артиллерия делала все возможное, чтобы сбить советских пилотов, но ни один истребитель люфтваффе так и не смог подняться в воздух. Ведь его температура составляла ниже двадцати градусов мороза</a:t>
            </a:r>
            <a:r>
              <a:rPr lang="ru-RU" sz="2800" i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2800" i="1" dirty="0" smtClean="0">
                <a:solidFill>
                  <a:schemeClr val="bg1"/>
                </a:solidFill>
              </a:rPr>
              <a:t> </a:t>
            </a:r>
            <a:r>
              <a:rPr lang="ru-RU" sz="2800" i="1" dirty="0">
                <a:solidFill>
                  <a:schemeClr val="bg1"/>
                </a:solidFill>
              </a:rPr>
              <a:t>Результаты операции впечатляли – 1-й немецкий воздушный </a:t>
            </a:r>
            <a:r>
              <a:rPr lang="ru-RU" sz="2800" i="1" dirty="0" smtClean="0">
                <a:solidFill>
                  <a:schemeClr val="bg1"/>
                </a:solidFill>
              </a:rPr>
              <a:t>флот понёс  очень </a:t>
            </a:r>
            <a:r>
              <a:rPr lang="ru-RU" sz="2800" i="1" dirty="0">
                <a:solidFill>
                  <a:schemeClr val="bg1"/>
                </a:solidFill>
              </a:rPr>
              <a:t>серьезные потери и оказался практически </a:t>
            </a:r>
            <a:r>
              <a:rPr lang="ru-RU" sz="2800" i="1" dirty="0" smtClean="0">
                <a:solidFill>
                  <a:schemeClr val="bg1"/>
                </a:solidFill>
              </a:rPr>
              <a:t>небоеспособным. </a:t>
            </a:r>
          </a:p>
          <a:p>
            <a:r>
              <a:rPr lang="ru-RU" sz="2800" i="1" dirty="0" smtClean="0">
                <a:solidFill>
                  <a:schemeClr val="bg1"/>
                </a:solidFill>
              </a:rPr>
              <a:t>Так </a:t>
            </a:r>
            <a:r>
              <a:rPr lang="ru-RU" sz="2800" i="1" dirty="0">
                <a:solidFill>
                  <a:schemeClr val="bg1"/>
                </a:solidFill>
              </a:rPr>
              <a:t>опыт химика Петрова принес удивительные результаты.</a:t>
            </a:r>
            <a:br>
              <a:rPr lang="ru-RU" sz="2800" i="1" dirty="0">
                <a:solidFill>
                  <a:schemeClr val="bg1"/>
                </a:solidFill>
              </a:rPr>
            </a:br>
            <a:endParaRPr lang="ru-RU" sz="28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46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49262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6728" y="4394580"/>
            <a:ext cx="11464119" cy="2463420"/>
          </a:xfrm>
        </p:spPr>
        <p:txBody>
          <a:bodyPr>
            <a:noAutofit/>
          </a:bodyPr>
          <a:lstStyle/>
          <a:p>
            <a:r>
              <a:rPr lang="ru-RU" sz="2800" i="1" dirty="0">
                <a:solidFill>
                  <a:schemeClr val="bg1"/>
                </a:solidFill>
              </a:rPr>
              <a:t>Вскоре немцы озаботились созданием более морозостойкого авиационного топлива, которое уже не замерзало при минус 20 градусах. Но в полной мере свою боеспособность 1-й воздушный флот, бомбивший Ленинград, смог восстановить лишь к апрелю 1942 года. На полгода он оказался практически парализованным и не мог осуществлять массированные бомбардировки Ленинграда.</a:t>
            </a:r>
            <a:br>
              <a:rPr lang="ru-RU" sz="2800" i="1" dirty="0">
                <a:solidFill>
                  <a:schemeClr val="bg1"/>
                </a:solidFill>
              </a:rPr>
            </a:br>
            <a:endParaRPr lang="ru-RU" sz="28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39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49262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024" y="3289110"/>
            <a:ext cx="11436823" cy="3234521"/>
          </a:xfrm>
        </p:spPr>
        <p:txBody>
          <a:bodyPr>
            <a:normAutofit fontScale="92500" lnSpcReduction="20000"/>
          </a:bodyPr>
          <a:lstStyle/>
          <a:p>
            <a:r>
              <a:rPr lang="ru-RU" sz="3000" i="1" dirty="0">
                <a:solidFill>
                  <a:schemeClr val="bg1"/>
                </a:solidFill>
              </a:rPr>
              <a:t>Жизнь Александра Дмитриевича Петрова – пример служения не только науке, но и интересам своей родной страны. </a:t>
            </a:r>
            <a:endParaRPr lang="ru-RU" sz="3000" i="1" dirty="0" smtClean="0">
              <a:solidFill>
                <a:schemeClr val="bg1"/>
              </a:solidFill>
            </a:endParaRPr>
          </a:p>
          <a:p>
            <a:r>
              <a:rPr lang="ru-RU" sz="3000" i="1" dirty="0" smtClean="0">
                <a:solidFill>
                  <a:schemeClr val="bg1"/>
                </a:solidFill>
              </a:rPr>
              <a:t>Конечно</a:t>
            </a:r>
            <a:r>
              <a:rPr lang="ru-RU" sz="3000" i="1" dirty="0">
                <a:solidFill>
                  <a:schemeClr val="bg1"/>
                </a:solidFill>
              </a:rPr>
              <a:t>, коренной петербуржец и ленинградец, профессор </a:t>
            </a:r>
            <a:r>
              <a:rPr lang="ru-RU" sz="3000" i="1" dirty="0" smtClean="0">
                <a:solidFill>
                  <a:schemeClr val="bg1"/>
                </a:solidFill>
              </a:rPr>
              <a:t>Александр Дмитриевич Петров </a:t>
            </a:r>
            <a:r>
              <a:rPr lang="ru-RU" sz="3000" i="1" dirty="0">
                <a:solidFill>
                  <a:schemeClr val="bg1"/>
                </a:solidFill>
              </a:rPr>
              <a:t>не мог спокойно смотреть на то, как гитлеровцы терзают его родной город, изводят его блокадой и уничтожают постоянными бомбежками. И </a:t>
            </a:r>
            <a:r>
              <a:rPr lang="ru-RU" sz="3000" i="1" dirty="0" smtClean="0">
                <a:solidFill>
                  <a:schemeClr val="bg1"/>
                </a:solidFill>
              </a:rPr>
              <a:t>он внес </a:t>
            </a:r>
            <a:r>
              <a:rPr lang="ru-RU" sz="3000" i="1" dirty="0">
                <a:solidFill>
                  <a:schemeClr val="bg1"/>
                </a:solidFill>
              </a:rPr>
              <a:t>очень серьезный вклад в снижение того ущерба, который гитлеровцы могли нанести Ленинграду, не окажись советский профессор поблизости от сбитого нашими воинами самолета люфтваффе</a:t>
            </a:r>
            <a:r>
              <a:rPr lang="ru-RU" sz="1800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109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413</Words>
  <Application>Microsoft Office PowerPoint</Application>
  <PresentationFormat>Широкоэкранный</PresentationFormat>
  <Paragraphs>23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Спасти Ленинград от бомбежек  помог советский химик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Хозяин</dc:creator>
  <cp:lastModifiedBy>Хозяин</cp:lastModifiedBy>
  <cp:revision>15</cp:revision>
  <dcterms:created xsi:type="dcterms:W3CDTF">2022-09-25T07:02:11Z</dcterms:created>
  <dcterms:modified xsi:type="dcterms:W3CDTF">2022-09-25T15:09:08Z</dcterms:modified>
</cp:coreProperties>
</file>