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 varScale="1">
        <p:scale>
          <a:sx n="68" d="100"/>
          <a:sy n="68" d="100"/>
        </p:scale>
        <p:origin x="-141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76672"/>
            <a:ext cx="5758408" cy="194421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National and countries</a:t>
            </a:r>
            <a:endParaRPr lang="ru-RU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438" y="-1138303"/>
            <a:ext cx="9753600" cy="796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43808" y="4797152"/>
            <a:ext cx="5758408" cy="194421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solidFill>
                  <a:schemeClr val="lt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National and countries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52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320929"/>
            <a:ext cx="6984777" cy="3626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3382971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употребляется с местоимениями 3 лица единственного числа: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he, she, it.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употребляется со всеми остальными местоимениями —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I, you, we, they.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Char char="•"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have classes three times a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week. 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меня занятия три раза в неделю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Char char="•"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 do not have visitors very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often. 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 не бывает частых посетителей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Char char="•"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Does he have his tea every evening? No, he does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not. 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пьет чай каждый вечер? Нет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Char char="•"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Where do you have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visitors? 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Вас бывают посетители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8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9116"/>
            <a:ext cx="6512511" cy="1143000"/>
          </a:xfrm>
        </p:spPr>
        <p:txBody>
          <a:bodyPr/>
          <a:lstStyle/>
          <a:p>
            <a:pPr algn="l"/>
            <a:r>
              <a:rPr lang="en-US" sz="5400" dirty="0" smtClean="0"/>
              <a:t>Exercises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96752"/>
            <a:ext cx="6400800" cy="5472608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en-US" sz="5500" b="1" dirty="0" smtClean="0">
                <a:latin typeface="Times New Roman" pitchFamily="18" charset="0"/>
                <a:cs typeface="Times New Roman" pitchFamily="18" charset="0"/>
              </a:rPr>
              <a:t>Fill </a:t>
            </a:r>
            <a:r>
              <a:rPr lang="en-US" sz="5500" b="1" dirty="0">
                <a:latin typeface="Times New Roman" pitchFamily="18" charset="0"/>
                <a:cs typeface="Times New Roman" pitchFamily="18" charset="0"/>
              </a:rPr>
              <a:t>in the gaps with have got, has got, haven’t got or hasn’t </a:t>
            </a:r>
            <a:r>
              <a:rPr lang="en-US" sz="5500" b="1" dirty="0" smtClean="0">
                <a:latin typeface="Times New Roman" pitchFamily="18" charset="0"/>
                <a:cs typeface="Times New Roman" pitchFamily="18" charset="0"/>
              </a:rPr>
              <a:t>got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500" dirty="0">
                <a:latin typeface="Times New Roman" pitchFamily="18" charset="0"/>
                <a:cs typeface="Times New Roman" pitchFamily="18" charset="0"/>
              </a:rPr>
            </a:b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Laura _________ a lot of friends.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Our house _________ (not) large windows.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I _________ a younger brother.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We _________ art lessons on Mondays.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My parents _________ (not) a new car.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Monkeys _________long tails.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John and Jill _________ 5 kittens.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We _________ a new science teacher.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These girls _________ very big dog.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The girl _________ (not) golden hair.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An insect _________ six legs.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Dad _________ his mobile phone with him.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London _________ a very big airport.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A triangle _________ 3 sides.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The man _________ two daughters.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James _________ (not) an atlas.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All the passengers _________ their tickets.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Pupils_________ (not) a good dictionary.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My father _________ two pairs of shoes.</a:t>
            </a:r>
          </a:p>
          <a:p>
            <a:pPr>
              <a:buFont typeface="Wingdings" pitchFamily="2" charset="2"/>
              <a:buChar char="q"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Jack _________(not) ten warm sweaters.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49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43608" y="692696"/>
            <a:ext cx="3490720" cy="79208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dirty="0" smtClean="0"/>
              <a:t>Countries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sz="5400" dirty="0" smtClean="0"/>
          </a:p>
          <a:p>
            <a:pPr marL="45720" indent="0" algn="ctr">
              <a:buNone/>
            </a:pPr>
            <a:r>
              <a:rPr lang="en-US" sz="6600" dirty="0" smtClean="0"/>
              <a:t>England</a:t>
            </a:r>
            <a:endParaRPr lang="ru-RU" sz="6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692696"/>
            <a:ext cx="3741122" cy="79208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dirty="0" smtClean="0"/>
              <a:t>National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endParaRPr lang="en-US" sz="5400" dirty="0" smtClean="0"/>
          </a:p>
          <a:p>
            <a:pPr marL="45720" indent="0" algn="ctr">
              <a:buNone/>
            </a:pPr>
            <a:r>
              <a:rPr lang="en-US" sz="8500" dirty="0" smtClean="0"/>
              <a:t>English</a:t>
            </a:r>
            <a:endParaRPr lang="ru-RU" sz="8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4104456" cy="2052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4106416" cy="2734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62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764704"/>
            <a:ext cx="3346704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4800" i="1" dirty="0" smtClean="0"/>
          </a:p>
          <a:p>
            <a:pPr marL="45720" indent="0" algn="ctr">
              <a:buNone/>
            </a:pPr>
            <a:r>
              <a:rPr lang="en-US" sz="6000" i="1" dirty="0" smtClean="0"/>
              <a:t>Australia</a:t>
            </a:r>
            <a:endParaRPr lang="ru-RU" sz="6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83985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4800" i="1" dirty="0" smtClean="0"/>
          </a:p>
          <a:p>
            <a:pPr marL="45720" indent="0">
              <a:buNone/>
            </a:pPr>
            <a:r>
              <a:rPr lang="en-US" sz="6000" i="1" dirty="0" smtClean="0"/>
              <a:t>Australian</a:t>
            </a:r>
            <a:endParaRPr lang="ru-RU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351155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217" y="692696"/>
            <a:ext cx="37607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50" y="3036576"/>
            <a:ext cx="4181018" cy="2077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538" y="4075257"/>
            <a:ext cx="4243918" cy="2644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75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3346450" cy="102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672"/>
            <a:ext cx="378656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959843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Brazil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1959843"/>
            <a:ext cx="3672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Brazilian</a:t>
            </a:r>
            <a:endParaRPr lang="ru-RU" sz="6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312368" cy="2318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495675" cy="2619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27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3346450" cy="10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2696"/>
            <a:ext cx="352839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2492896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China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523946"/>
            <a:ext cx="28664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Chinese</a:t>
            </a:r>
            <a:endParaRPr lang="ru-RU" sz="6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8559"/>
            <a:ext cx="3433778" cy="1931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4144660" cy="2424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18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3346450" cy="10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334645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2367170"/>
            <a:ext cx="3096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Egypt</a:t>
            </a: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2492896"/>
            <a:ext cx="38223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Egyptian</a:t>
            </a:r>
            <a:endParaRPr lang="ru-RU" sz="6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1"/>
            <a:ext cx="3312368" cy="1908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43906"/>
            <a:ext cx="3949358" cy="2635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7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3346450" cy="10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3346450" cy="10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2636912"/>
            <a:ext cx="250100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France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2683191"/>
            <a:ext cx="25250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French</a:t>
            </a:r>
            <a:endParaRPr lang="ru-RU" sz="60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3285565" cy="2186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3145532" cy="1761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03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3346450" cy="10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3346450" cy="10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2636912"/>
            <a:ext cx="32816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Germany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2700162"/>
            <a:ext cx="2901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German</a:t>
            </a:r>
            <a:endParaRPr lang="ru-RU" sz="60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76" y="3922163"/>
            <a:ext cx="3268683" cy="1961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921521"/>
            <a:ext cx="3424781" cy="2424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72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3346450" cy="10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08720"/>
            <a:ext cx="3346450" cy="10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2551836"/>
            <a:ext cx="28975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i="1" dirty="0"/>
              <a:t>Russia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2736502"/>
            <a:ext cx="27414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i="1" dirty="0"/>
              <a:t>Russian</a:t>
            </a:r>
            <a:endParaRPr lang="ru-RU" sz="60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07590"/>
            <a:ext cx="3024336" cy="2012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4303702" cy="2262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52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</TotalTime>
  <Words>56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National and countries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Exercises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</dc:creator>
  <cp:lastModifiedBy>Юлия</cp:lastModifiedBy>
  <cp:revision>10</cp:revision>
  <dcterms:created xsi:type="dcterms:W3CDTF">2022-09-25T15:15:05Z</dcterms:created>
  <dcterms:modified xsi:type="dcterms:W3CDTF">2022-09-25T16:43:16Z</dcterms:modified>
</cp:coreProperties>
</file>