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0" r:id="rId4"/>
    <p:sldId id="261" r:id="rId5"/>
    <p:sldId id="262" r:id="rId6"/>
    <p:sldId id="257" r:id="rId7"/>
    <p:sldId id="264" r:id="rId8"/>
    <p:sldId id="258" r:id="rId9"/>
    <p:sldId id="265" r:id="rId10"/>
    <p:sldId id="267" r:id="rId11"/>
    <p:sldId id="268" r:id="rId12"/>
    <p:sldId id="270" r:id="rId13"/>
    <p:sldId id="269" r:id="rId14"/>
    <p:sldId id="25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00FF"/>
    <a:srgbClr val="003300"/>
    <a:srgbClr val="0099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90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33"/>
          <p:cNvSpPr/>
          <p:nvPr/>
        </p:nvSpPr>
        <p:spPr>
          <a:xfrm>
            <a:off x="827584" y="2564904"/>
            <a:ext cx="7632848" cy="1368151"/>
          </a:xfrm>
          <a:prstGeom prst="roundRect">
            <a:avLst>
              <a:gd name="adj" fmla="val 9976"/>
            </a:avLst>
          </a:prstGeom>
          <a:solidFill>
            <a:schemeClr val="accent5">
              <a:lumMod val="40000"/>
              <a:lumOff val="60000"/>
            </a:schemeClr>
          </a:solidFill>
          <a:ln w="25400" cap="flat" cmpd="sng" algn="ctr">
            <a:solidFill>
              <a:srgbClr val="002060"/>
            </a:solidFill>
            <a:prstDash val="solid"/>
            <a:miter lim="800000"/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altLang="zh-CN" sz="4400" b="1" i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微软雅黑" pitchFamily="34" charset="-122"/>
              </a:rPr>
              <a:t>Ресурсы Мирового океана</a:t>
            </a:r>
            <a:endParaRPr lang="zh-CN" altLang="en-US" sz="4400" b="1" i="1" kern="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48064" y="5229200"/>
            <a:ext cx="38519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Подготовила:</a:t>
            </a:r>
          </a:p>
          <a:p>
            <a:pPr algn="ctr"/>
            <a:r>
              <a:rPr lang="ru-RU" sz="1600" b="1" i="1" dirty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у</a:t>
            </a:r>
            <a:r>
              <a:rPr lang="ru-RU" sz="1600" b="1" i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читель географии</a:t>
            </a:r>
          </a:p>
          <a:p>
            <a:pPr algn="ctr"/>
            <a:r>
              <a:rPr lang="ru-RU" sz="1600" b="1" i="1" dirty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МБОУ «</a:t>
            </a:r>
            <a:r>
              <a:rPr lang="ru-RU" sz="1600" b="1" i="1" dirty="0" err="1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Отрадненская</a:t>
            </a:r>
            <a:r>
              <a:rPr lang="ru-RU" sz="1600" b="1" i="1" dirty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 СОШ № 2</a:t>
            </a:r>
            <a:r>
              <a:rPr lang="ru-RU" sz="1600" b="1" i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»</a:t>
            </a:r>
          </a:p>
          <a:p>
            <a:pPr algn="ctr"/>
            <a:r>
              <a:rPr lang="ru-RU" sz="1600" b="1" i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Пожидаева Ю.В.</a:t>
            </a:r>
            <a:endParaRPr lang="ru-RU" sz="1600" b="1" i="1" dirty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8123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818" b="83679"/>
          <a:stretch/>
        </p:blipFill>
        <p:spPr>
          <a:xfrm>
            <a:off x="1" y="-5003"/>
            <a:ext cx="9144000" cy="11201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圆角矩形 33"/>
          <p:cNvSpPr/>
          <p:nvPr/>
        </p:nvSpPr>
        <p:spPr>
          <a:xfrm>
            <a:off x="1043608" y="51004"/>
            <a:ext cx="7272808" cy="1008111"/>
          </a:xfrm>
          <a:prstGeom prst="roundRect">
            <a:avLst>
              <a:gd name="adj" fmla="val 9976"/>
            </a:avLst>
          </a:prstGeom>
          <a:solidFill>
            <a:schemeClr val="accent5">
              <a:lumMod val="40000"/>
              <a:lumOff val="60000"/>
            </a:schemeClr>
          </a:solidFill>
          <a:ln w="25400" cap="flat" cmpd="sng" algn="ctr">
            <a:solidFill>
              <a:srgbClr val="002060"/>
            </a:solidFill>
            <a:prstDash val="solid"/>
            <a:miter lim="800000"/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altLang="zh-CN" sz="2800" b="1" i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微软雅黑" pitchFamily="34" charset="-122"/>
              </a:rPr>
              <a:t>Минеральные и энергетические ресурсы</a:t>
            </a:r>
            <a:endParaRPr lang="zh-CN" altLang="en-US" sz="2800" b="1" i="1" kern="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  <a:ea typeface="微软雅黑" pitchFamily="34" charset="-122"/>
            </a:endParaRPr>
          </a:p>
        </p:txBody>
      </p:sp>
      <p:sp>
        <p:nvSpPr>
          <p:cNvPr id="4" name="AutoShape 4" descr="https://trojden.com/books/geography/geography-modern-world-gladkii-10-11-class-2012/geography-modern-world-gladkii-10-11-class-2012.files/image02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https://trojden.com/books/geography/geography-modern-world-gladkii-10-11-class-2012/geography-modern-world-gladkii-10-11-class-2012.files/image023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圆角矩形 22"/>
          <p:cNvSpPr/>
          <p:nvPr/>
        </p:nvSpPr>
        <p:spPr>
          <a:xfrm>
            <a:off x="612774" y="1412777"/>
            <a:ext cx="8063681" cy="576064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ysClr val="window" lastClr="FFFFFF"/>
              </a:gs>
              <a:gs pos="0">
                <a:srgbClr val="EEEEEE"/>
              </a:gs>
            </a:gsLst>
            <a:lin ang="8100000" scaled="0"/>
          </a:gradFill>
          <a:ln w="19050" cap="flat" cmpd="sng" algn="ctr">
            <a:solidFill>
              <a:srgbClr val="002060"/>
            </a:solidFill>
            <a:prstDash val="solid"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zh-CN" b="1" kern="0" dirty="0" smtClean="0">
                <a:solidFill>
                  <a:srgbClr val="002060"/>
                </a:solidFill>
                <a:latin typeface="Constantia" panose="02030602050306030303" pitchFamily="18" charset="0"/>
                <a:ea typeface="宋体"/>
              </a:rPr>
              <a:t>Нефть и газ составляют 90% всех ресурсов,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zh-CN" b="1" kern="0" dirty="0" smtClean="0">
                <a:solidFill>
                  <a:srgbClr val="002060"/>
                </a:solidFill>
                <a:latin typeface="Constantia" panose="02030602050306030303" pitchFamily="18" charset="0"/>
                <a:ea typeface="宋体"/>
              </a:rPr>
              <a:t>добываемых сегодня с морского дна.</a:t>
            </a:r>
            <a:endParaRPr kumimoji="0" lang="zh-CN" altLang="en-US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uLnTx/>
              <a:uFillTx/>
              <a:latin typeface="Constantia" panose="02030602050306030303" pitchFamily="18" charset="0"/>
              <a:ea typeface="宋体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4680012" y="2132856"/>
            <a:ext cx="0" cy="288032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2" name="圆角矩形 22"/>
          <p:cNvSpPr/>
          <p:nvPr/>
        </p:nvSpPr>
        <p:spPr>
          <a:xfrm>
            <a:off x="612773" y="2708920"/>
            <a:ext cx="8063681" cy="1368152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ysClr val="window" lastClr="FFFFFF"/>
              </a:gs>
              <a:gs pos="0">
                <a:srgbClr val="EEEEEE"/>
              </a:gs>
            </a:gsLst>
            <a:lin ang="8100000" scaled="0"/>
          </a:gradFill>
          <a:ln w="19050" cap="flat" cmpd="sng" algn="ctr">
            <a:solidFill>
              <a:srgbClr val="002060"/>
            </a:solidFill>
            <a:prstDash val="solid"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onstantia" panose="02030602050306030303" pitchFamily="18" charset="0"/>
                <a:ea typeface="宋体"/>
              </a:rPr>
              <a:t>Главная часть нефтегазовых ресурсов приурочена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onstantia" panose="02030602050306030303" pitchFamily="18" charset="0"/>
                <a:ea typeface="宋体"/>
              </a:rPr>
              <a:t> к </a:t>
            </a:r>
            <a:r>
              <a:rPr kumimoji="0" lang="ru-RU" altLang="zh-CN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nstantia" panose="02030602050306030303" pitchFamily="18" charset="0"/>
                <a:ea typeface="宋体"/>
              </a:rPr>
              <a:t>континентальному шельфу</a:t>
            </a:r>
            <a:r>
              <a:rPr kumimoji="0" lang="ru-RU" altLang="zh-CN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onstantia" panose="02030602050306030303" pitchFamily="18" charset="0"/>
                <a:ea typeface="宋体"/>
              </a:rPr>
              <a:t>, где обнаружено</a:t>
            </a:r>
            <a:r>
              <a:rPr kumimoji="0" lang="ru-RU" altLang="zh-CN" b="1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onstantia" panose="02030602050306030303" pitchFamily="18" charset="0"/>
                <a:ea typeface="宋体"/>
              </a:rPr>
              <a:t> множество нефтегазоносных бассейнов у берегов России, Латинской Америки, стран Ближнего и Среднего Востока, Африки, Южной и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b="1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onstantia" panose="02030602050306030303" pitchFamily="18" charset="0"/>
                <a:ea typeface="宋体"/>
              </a:rPr>
              <a:t>Юго-Восточной Азии.</a:t>
            </a:r>
            <a:r>
              <a:rPr kumimoji="0" lang="ru-RU" altLang="zh-CN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onstantia" panose="02030602050306030303" pitchFamily="18" charset="0"/>
                <a:ea typeface="宋体"/>
              </a:rPr>
              <a:t> </a:t>
            </a:r>
            <a:endParaRPr kumimoji="0" lang="zh-CN" altLang="en-US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uLnTx/>
              <a:uFillTx/>
              <a:latin typeface="Constantia" panose="02030602050306030303" pitchFamily="18" charset="0"/>
              <a:ea typeface="宋体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4690053" y="4221088"/>
            <a:ext cx="0" cy="288032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4" name="圆角矩形 22"/>
          <p:cNvSpPr/>
          <p:nvPr/>
        </p:nvSpPr>
        <p:spPr>
          <a:xfrm>
            <a:off x="596074" y="4653136"/>
            <a:ext cx="8063681" cy="1368152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ysClr val="window" lastClr="FFFFFF"/>
              </a:gs>
              <a:gs pos="0">
                <a:srgbClr val="EEEEEE"/>
              </a:gs>
            </a:gsLst>
            <a:lin ang="8100000" scaled="0"/>
          </a:gradFill>
          <a:ln w="19050" cap="flat" cmpd="sng" algn="ctr">
            <a:solidFill>
              <a:srgbClr val="002060"/>
            </a:solidFill>
            <a:prstDash val="solid"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nstantia" panose="02030602050306030303" pitchFamily="18" charset="0"/>
                <a:ea typeface="宋体"/>
              </a:rPr>
              <a:t>К крупнейшим регионам</a:t>
            </a:r>
            <a:r>
              <a:rPr kumimoji="0" lang="ru-RU" altLang="zh-CN" b="1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nstantia" panose="02030602050306030303" pitchFamily="18" charset="0"/>
                <a:ea typeface="宋体"/>
              </a:rPr>
              <a:t> </a:t>
            </a:r>
            <a:r>
              <a:rPr kumimoji="0" lang="ru-RU" altLang="zh-CN" b="1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onstantia" panose="02030602050306030303" pitchFamily="18" charset="0"/>
                <a:ea typeface="宋体"/>
              </a:rPr>
              <a:t>эксплуатации морской нефти относится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zh-CN" b="1" kern="0" baseline="0" dirty="0" smtClean="0">
                <a:solidFill>
                  <a:srgbClr val="002060"/>
                </a:solidFill>
                <a:latin typeface="Constantia" panose="02030602050306030303" pitchFamily="18" charset="0"/>
                <a:ea typeface="宋体"/>
              </a:rPr>
              <a:t>Северное</a:t>
            </a:r>
            <a:r>
              <a:rPr lang="ru-RU" altLang="zh-CN" b="1" kern="0" dirty="0" smtClean="0">
                <a:solidFill>
                  <a:srgbClr val="002060"/>
                </a:solidFill>
                <a:latin typeface="Constantia" panose="02030602050306030303" pitchFamily="18" charset="0"/>
                <a:ea typeface="宋体"/>
              </a:rPr>
              <a:t> море, Мексиканский, Гвинейский и Персидский заливы,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zh-CN" b="1" kern="0" dirty="0" smtClean="0">
                <a:solidFill>
                  <a:srgbClr val="002060"/>
                </a:solidFill>
                <a:latin typeface="Constantia" panose="02030602050306030303" pitchFamily="18" charset="0"/>
                <a:ea typeface="宋体"/>
              </a:rPr>
              <a:t>а также озеро-лагуна Маракайбо и прилегающий к нему Венесуэльский залив.</a:t>
            </a:r>
            <a:endParaRPr kumimoji="0" lang="zh-CN" altLang="en-US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uLnTx/>
              <a:uFillTx/>
              <a:latin typeface="Constantia" panose="02030602050306030303" pitchFamily="18" charset="0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797967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2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818" b="83679"/>
          <a:stretch/>
        </p:blipFill>
        <p:spPr>
          <a:xfrm>
            <a:off x="1" y="-5003"/>
            <a:ext cx="9144000" cy="11201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圆角矩形 33"/>
          <p:cNvSpPr/>
          <p:nvPr/>
        </p:nvSpPr>
        <p:spPr>
          <a:xfrm>
            <a:off x="1043608" y="51004"/>
            <a:ext cx="7272808" cy="1008111"/>
          </a:xfrm>
          <a:prstGeom prst="roundRect">
            <a:avLst>
              <a:gd name="adj" fmla="val 9976"/>
            </a:avLst>
          </a:prstGeom>
          <a:solidFill>
            <a:schemeClr val="accent5">
              <a:lumMod val="40000"/>
              <a:lumOff val="60000"/>
            </a:schemeClr>
          </a:solidFill>
          <a:ln w="25400" cap="flat" cmpd="sng" algn="ctr">
            <a:solidFill>
              <a:srgbClr val="002060"/>
            </a:solidFill>
            <a:prstDash val="solid"/>
            <a:miter lim="800000"/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altLang="zh-CN" sz="2800" b="1" i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微软雅黑" pitchFamily="34" charset="-122"/>
              </a:rPr>
              <a:t>Минеральные и энергетические ресурсы</a:t>
            </a:r>
            <a:endParaRPr lang="zh-CN" altLang="en-US" sz="2800" b="1" i="1" kern="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  <a:ea typeface="微软雅黑" pitchFamily="34" charset="-122"/>
            </a:endParaRPr>
          </a:p>
        </p:txBody>
      </p:sp>
      <p:sp>
        <p:nvSpPr>
          <p:cNvPr id="4" name="AutoShape 4" descr="https://trojden.com/books/geography/geography-modern-world-gladkii-10-11-class-2012/geography-modern-world-gladkii-10-11-class-2012.files/image02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https://trojden.com/books/geography/geography-modern-world-gladkii-10-11-class-2012/geography-modern-world-gladkii-10-11-class-2012.files/image023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圆角矩形 22"/>
          <p:cNvSpPr/>
          <p:nvPr/>
        </p:nvSpPr>
        <p:spPr>
          <a:xfrm>
            <a:off x="612774" y="1412776"/>
            <a:ext cx="8063681" cy="1008111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ysClr val="window" lastClr="FFFFFF"/>
              </a:gs>
              <a:gs pos="0">
                <a:srgbClr val="EEEEEE"/>
              </a:gs>
            </a:gsLst>
            <a:lin ang="8100000" scaled="0"/>
          </a:gradFill>
          <a:ln w="19050" cap="flat" cmpd="sng" algn="ctr">
            <a:solidFill>
              <a:srgbClr val="002060"/>
            </a:solidFill>
            <a:prstDash val="solid"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lvl="0" algn="ctr">
              <a:defRPr/>
            </a:pPr>
            <a:r>
              <a:rPr lang="ru-RU" altLang="zh-CN" b="1" kern="0" dirty="0">
                <a:solidFill>
                  <a:srgbClr val="002060"/>
                </a:solidFill>
                <a:latin typeface="Constantia" panose="02030602050306030303" pitchFamily="18" charset="0"/>
              </a:rPr>
              <a:t>На дне Мирового океана сосредоточены и громадные минеральные ресурсы, прежде всего, огромные запасы </a:t>
            </a:r>
            <a:endParaRPr lang="ru-RU" altLang="zh-CN" b="1" kern="0" dirty="0" smtClean="0">
              <a:solidFill>
                <a:srgbClr val="002060"/>
              </a:solidFill>
              <a:latin typeface="Constantia" panose="02030602050306030303" pitchFamily="18" charset="0"/>
            </a:endParaRPr>
          </a:p>
          <a:p>
            <a:pPr lvl="0" algn="ctr">
              <a:defRPr/>
            </a:pPr>
            <a:r>
              <a:rPr lang="ru-RU" altLang="zh-CN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железо-марганцевых конкреций.</a:t>
            </a:r>
            <a:endParaRPr kumimoji="0" lang="zh-CN" altLang="en-US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onstantia" panose="02030602050306030303" pitchFamily="18" charset="0"/>
              <a:ea typeface="宋体"/>
            </a:endParaRPr>
          </a:p>
        </p:txBody>
      </p:sp>
      <p:sp>
        <p:nvSpPr>
          <p:cNvPr id="11" name="圆角矩形 22"/>
          <p:cNvSpPr/>
          <p:nvPr/>
        </p:nvSpPr>
        <p:spPr>
          <a:xfrm>
            <a:off x="582687" y="2924944"/>
            <a:ext cx="8063681" cy="792088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ysClr val="window" lastClr="FFFFFF"/>
              </a:gs>
              <a:gs pos="0">
                <a:srgbClr val="EEEEEE"/>
              </a:gs>
            </a:gsLst>
            <a:lin ang="8100000" scaled="0"/>
          </a:gradFill>
          <a:ln w="19050" cap="flat" cmpd="sng" algn="ctr">
            <a:solidFill>
              <a:srgbClr val="002060"/>
            </a:solidFill>
            <a:prstDash val="solid"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lvl="0" algn="ctr">
              <a:defRPr/>
            </a:pPr>
            <a:r>
              <a:rPr lang="ru-RU" altLang="zh-CN" b="1" kern="0" dirty="0">
                <a:solidFill>
                  <a:srgbClr val="002060"/>
                </a:solidFill>
                <a:latin typeface="Constantia" panose="02030602050306030303" pitchFamily="18" charset="0"/>
              </a:rPr>
              <a:t>Самый обширный ареал их распространения находится </a:t>
            </a:r>
            <a:endParaRPr lang="ru-RU" altLang="zh-CN" b="1" kern="0" dirty="0" smtClean="0">
              <a:solidFill>
                <a:srgbClr val="002060"/>
              </a:solidFill>
              <a:latin typeface="Constantia" panose="02030602050306030303" pitchFamily="18" charset="0"/>
            </a:endParaRPr>
          </a:p>
          <a:p>
            <a:pPr lvl="0" algn="ctr">
              <a:defRPr/>
            </a:pPr>
            <a:r>
              <a:rPr lang="ru-RU" altLang="zh-CN" b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на </a:t>
            </a:r>
            <a:r>
              <a:rPr lang="ru-RU" altLang="zh-CN" b="1" kern="0" dirty="0">
                <a:solidFill>
                  <a:srgbClr val="002060"/>
                </a:solidFill>
                <a:latin typeface="Constantia" panose="02030602050306030303" pitchFamily="18" charset="0"/>
              </a:rPr>
              <a:t>дне Тихого </a:t>
            </a:r>
            <a:r>
              <a:rPr lang="ru-RU" altLang="zh-CN" b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океана.</a:t>
            </a:r>
            <a:endParaRPr kumimoji="0" lang="zh-CN" altLang="en-US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onstantia" panose="02030602050306030303" pitchFamily="18" charset="0"/>
              <a:ea typeface="宋体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4614527" y="2552395"/>
            <a:ext cx="0" cy="288032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5" name="圆角矩形 22"/>
          <p:cNvSpPr/>
          <p:nvPr/>
        </p:nvSpPr>
        <p:spPr>
          <a:xfrm>
            <a:off x="588637" y="4365104"/>
            <a:ext cx="8063681" cy="792088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ysClr val="window" lastClr="FFFFFF"/>
              </a:gs>
              <a:gs pos="0">
                <a:srgbClr val="EEEEEE"/>
              </a:gs>
            </a:gsLst>
            <a:lin ang="8100000" scaled="0"/>
          </a:gradFill>
          <a:ln w="19050" cap="flat" cmpd="sng" algn="ctr">
            <a:solidFill>
              <a:srgbClr val="002060"/>
            </a:solidFill>
            <a:prstDash val="solid"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lvl="0" algn="ctr">
              <a:defRPr/>
            </a:pPr>
            <a:r>
              <a:rPr lang="ru-RU" altLang="zh-CN" b="1" kern="0" dirty="0">
                <a:solidFill>
                  <a:srgbClr val="002060"/>
                </a:solidFill>
                <a:latin typeface="Constantia" panose="02030602050306030303" pitchFamily="18" charset="0"/>
              </a:rPr>
              <a:t>В этих конкрециях, кроме железа и марганца, содержится также никель, кобальт, медь, титан, молибден и другие металлы.</a:t>
            </a:r>
            <a:endParaRPr kumimoji="0" lang="zh-CN" altLang="en-US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onstantia" panose="02030602050306030303" pitchFamily="18" charset="0"/>
              <a:ea typeface="宋体"/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4632712" y="3933056"/>
            <a:ext cx="0" cy="288032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7" name="圆角矩形 22"/>
          <p:cNvSpPr/>
          <p:nvPr/>
        </p:nvSpPr>
        <p:spPr>
          <a:xfrm>
            <a:off x="582686" y="5609998"/>
            <a:ext cx="8063681" cy="915346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ysClr val="window" lastClr="FFFFFF"/>
              </a:gs>
              <a:gs pos="0">
                <a:srgbClr val="EEEEEE"/>
              </a:gs>
            </a:gsLst>
            <a:lin ang="8100000" scaled="0"/>
          </a:gradFill>
          <a:ln w="19050" cap="flat" cmpd="sng" algn="ctr">
            <a:solidFill>
              <a:srgbClr val="002060"/>
            </a:solidFill>
            <a:prstDash val="solid"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lvl="0" algn="ctr">
              <a:defRPr/>
            </a:pPr>
            <a:r>
              <a:rPr kumimoji="0" lang="ru-RU" altLang="zh-CN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onstantia" panose="02030602050306030303" pitchFamily="18" charset="0"/>
                <a:ea typeface="宋体"/>
              </a:rPr>
              <a:t>В ближайшее время станет вполне рентабельным добыча из морской воды калия, кальция, стронция, йода, фтора, </a:t>
            </a:r>
          </a:p>
          <a:p>
            <a:pPr lvl="0" algn="ctr">
              <a:defRPr/>
            </a:pPr>
            <a:r>
              <a:rPr kumimoji="0" lang="ru-RU" altLang="zh-CN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onstantia" panose="02030602050306030303" pitchFamily="18" charset="0"/>
                <a:ea typeface="宋体"/>
              </a:rPr>
              <a:t>серы, фосфора.  </a:t>
            </a:r>
            <a:endParaRPr kumimoji="0" lang="zh-CN" altLang="en-US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uLnTx/>
              <a:uFillTx/>
              <a:latin typeface="Constantia" panose="02030602050306030303" pitchFamily="18" charset="0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708361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1" grpId="0" animBg="1"/>
      <p:bldP spid="15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818" b="83679"/>
          <a:stretch/>
        </p:blipFill>
        <p:spPr>
          <a:xfrm>
            <a:off x="1" y="-5003"/>
            <a:ext cx="9144000" cy="11201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圆角矩形 33"/>
          <p:cNvSpPr/>
          <p:nvPr/>
        </p:nvSpPr>
        <p:spPr>
          <a:xfrm>
            <a:off x="1043608" y="51004"/>
            <a:ext cx="7272808" cy="1008111"/>
          </a:xfrm>
          <a:prstGeom prst="roundRect">
            <a:avLst>
              <a:gd name="adj" fmla="val 9976"/>
            </a:avLst>
          </a:prstGeom>
          <a:solidFill>
            <a:schemeClr val="accent5">
              <a:lumMod val="40000"/>
              <a:lumOff val="60000"/>
            </a:schemeClr>
          </a:solidFill>
          <a:ln w="25400" cap="flat" cmpd="sng" algn="ctr">
            <a:solidFill>
              <a:srgbClr val="002060"/>
            </a:solidFill>
            <a:prstDash val="solid"/>
            <a:miter lim="800000"/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altLang="zh-CN" sz="2800" b="1" i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微软雅黑" pitchFamily="34" charset="-122"/>
              </a:rPr>
              <a:t>Энергетические ресурсы</a:t>
            </a:r>
            <a:endParaRPr lang="zh-CN" altLang="en-US" sz="2800" b="1" i="1" kern="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  <a:ea typeface="微软雅黑" pitchFamily="34" charset="-122"/>
            </a:endParaRPr>
          </a:p>
        </p:txBody>
      </p:sp>
      <p:sp>
        <p:nvSpPr>
          <p:cNvPr id="4" name="AutoShape 4" descr="https://trojden.com/books/geography/geography-modern-world-gladkii-10-11-class-2012/geography-modern-world-gladkii-10-11-class-2012.files/image02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https://trojden.com/books/geography/geography-modern-world-gladkii-10-11-class-2012/geography-modern-world-gladkii-10-11-class-2012.files/image023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圆角矩形 22"/>
          <p:cNvSpPr/>
          <p:nvPr/>
        </p:nvSpPr>
        <p:spPr>
          <a:xfrm>
            <a:off x="1113511" y="1700808"/>
            <a:ext cx="1729003" cy="648072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ysClr val="window" lastClr="FFFFFF"/>
              </a:gs>
              <a:gs pos="0">
                <a:srgbClr val="EEEEEE"/>
              </a:gs>
            </a:gsLst>
            <a:lin ang="8100000" scaled="0"/>
          </a:gradFill>
          <a:ln w="19050" cap="flat" cmpd="sng" algn="ctr">
            <a:solidFill>
              <a:srgbClr val="002060"/>
            </a:solidFill>
            <a:prstDash val="solid"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nstantia" panose="02030602050306030303" pitchFamily="18" charset="0"/>
                <a:ea typeface="宋体"/>
              </a:rPr>
              <a:t>Энергия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zh-CN" sz="20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宋体"/>
              </a:rPr>
              <a:t>волн</a:t>
            </a:r>
            <a:r>
              <a:rPr kumimoji="0" lang="ru-RU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nstantia" panose="02030602050306030303" pitchFamily="18" charset="0"/>
                <a:ea typeface="宋体"/>
              </a:rPr>
              <a:t> </a:t>
            </a: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onstantia" panose="02030602050306030303" pitchFamily="18" charset="0"/>
              <a:ea typeface="宋体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1978012" y="1236826"/>
            <a:ext cx="1" cy="36004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圆角矩形 22"/>
          <p:cNvSpPr/>
          <p:nvPr/>
        </p:nvSpPr>
        <p:spPr>
          <a:xfrm>
            <a:off x="1113511" y="2564904"/>
            <a:ext cx="1729003" cy="648072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ysClr val="window" lastClr="FFFFFF"/>
              </a:gs>
              <a:gs pos="0">
                <a:srgbClr val="EEEEEE"/>
              </a:gs>
            </a:gsLst>
            <a:lin ang="8100000" scaled="0"/>
          </a:gradFill>
          <a:ln w="19050" cap="flat" cmpd="sng" algn="ctr">
            <a:solidFill>
              <a:srgbClr val="002060"/>
            </a:solidFill>
            <a:prstDash val="solid"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zh-CN" sz="1400" b="1" kern="0" dirty="0" smtClean="0">
                <a:solidFill>
                  <a:srgbClr val="002060"/>
                </a:solidFill>
                <a:latin typeface="Constantia" panose="02030602050306030303" pitchFamily="18" charset="0"/>
                <a:ea typeface="宋体"/>
              </a:rPr>
              <a:t>Волны в океане, прибрежные волны</a:t>
            </a:r>
            <a:endParaRPr kumimoji="0" lang="zh-CN" altLang="en-US" sz="14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uLnTx/>
              <a:uFillTx/>
              <a:latin typeface="Constantia" panose="02030602050306030303" pitchFamily="18" charset="0"/>
              <a:ea typeface="宋体"/>
            </a:endParaRPr>
          </a:p>
        </p:txBody>
      </p:sp>
      <p:sp>
        <p:nvSpPr>
          <p:cNvPr id="19" name="圆角矩形 22"/>
          <p:cNvSpPr/>
          <p:nvPr/>
        </p:nvSpPr>
        <p:spPr>
          <a:xfrm>
            <a:off x="732510" y="3530013"/>
            <a:ext cx="2491005" cy="3096343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ysClr val="window" lastClr="FFFFFF"/>
              </a:gs>
              <a:gs pos="0">
                <a:srgbClr val="EEEEEE"/>
              </a:gs>
            </a:gsLst>
            <a:lin ang="8100000" scaled="0"/>
          </a:gradFill>
          <a:ln w="19050" cap="flat" cmpd="sng" algn="ctr">
            <a:solidFill>
              <a:srgbClr val="002060"/>
            </a:solidFill>
            <a:prstDash val="solid"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lvl="0" algn="ctr">
              <a:defRPr/>
            </a:pPr>
            <a:r>
              <a:rPr lang="ru-RU" altLang="zh-CN" sz="1400" b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Кинетическая </a:t>
            </a:r>
            <a:r>
              <a:rPr lang="ru-RU" altLang="zh-CN" sz="1400" b="1" kern="0" dirty="0">
                <a:solidFill>
                  <a:srgbClr val="002060"/>
                </a:solidFill>
                <a:latin typeface="Constantia" panose="02030602050306030303" pitchFamily="18" charset="0"/>
              </a:rPr>
              <a:t>энергия волн служит источником энергии для ряда стран</a:t>
            </a:r>
            <a:r>
              <a:rPr lang="ru-RU" altLang="zh-CN" sz="1400" b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.</a:t>
            </a:r>
          </a:p>
          <a:p>
            <a:pPr lvl="0" algn="ctr">
              <a:defRPr/>
            </a:pPr>
            <a:r>
              <a:rPr lang="ru-RU" altLang="zh-CN" sz="1400" b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 </a:t>
            </a:r>
            <a:r>
              <a:rPr lang="ru-RU" altLang="zh-CN" sz="1400" b="1" kern="0" dirty="0">
                <a:solidFill>
                  <a:srgbClr val="002060"/>
                </a:solidFill>
                <a:latin typeface="Constantia" panose="02030602050306030303" pitchFamily="18" charset="0"/>
              </a:rPr>
              <a:t>В первую очередь это Япония и США. </a:t>
            </a:r>
            <a:endParaRPr lang="ru-RU" altLang="zh-CN" sz="1400" b="1" kern="0" dirty="0" smtClean="0">
              <a:solidFill>
                <a:srgbClr val="002060"/>
              </a:solidFill>
              <a:latin typeface="Constantia" panose="02030602050306030303" pitchFamily="18" charset="0"/>
            </a:endParaRPr>
          </a:p>
          <a:p>
            <a:pPr lvl="0" algn="ctr">
              <a:defRPr/>
            </a:pPr>
            <a:r>
              <a:rPr lang="ru-RU" altLang="zh-CN" sz="1400" b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В </a:t>
            </a:r>
            <a:r>
              <a:rPr lang="ru-RU" altLang="zh-CN" sz="1400" b="1" kern="0" dirty="0">
                <a:solidFill>
                  <a:srgbClr val="002060"/>
                </a:solidFill>
                <a:latin typeface="Constantia" panose="02030602050306030303" pitchFamily="18" charset="0"/>
              </a:rPr>
              <a:t>будущем планируется строительство специальных электростанций </a:t>
            </a:r>
            <a:endParaRPr lang="ru-RU" altLang="zh-CN" sz="1400" b="1" kern="0" dirty="0" smtClean="0">
              <a:solidFill>
                <a:srgbClr val="002060"/>
              </a:solidFill>
              <a:latin typeface="Constantia" panose="02030602050306030303" pitchFamily="18" charset="0"/>
            </a:endParaRPr>
          </a:p>
          <a:p>
            <a:pPr lvl="0" algn="ctr">
              <a:defRPr/>
            </a:pPr>
            <a:r>
              <a:rPr lang="ru-RU" altLang="zh-CN" sz="1400" b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и </a:t>
            </a:r>
            <a:r>
              <a:rPr lang="ru-RU" altLang="zh-CN" sz="1400" b="1" kern="0" dirty="0">
                <a:solidFill>
                  <a:srgbClr val="002060"/>
                </a:solidFill>
                <a:latin typeface="Constantia" panose="02030602050306030303" pitchFamily="18" charset="0"/>
              </a:rPr>
              <a:t>в других </a:t>
            </a:r>
            <a:r>
              <a:rPr lang="ru-RU" altLang="zh-CN" sz="1400" b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регионах.</a:t>
            </a:r>
          </a:p>
          <a:p>
            <a:pPr lvl="0" algn="ctr">
              <a:defRPr/>
            </a:pPr>
            <a:r>
              <a:rPr lang="ru-RU" altLang="zh-CN" sz="1400" b="1" kern="0" dirty="0">
                <a:solidFill>
                  <a:srgbClr val="002060"/>
                </a:solidFill>
                <a:latin typeface="Constantia" panose="02030602050306030303" pitchFamily="18" charset="0"/>
              </a:rPr>
              <a:t>Например, у западного побережья Великобритании.</a:t>
            </a:r>
            <a:endParaRPr lang="ru-RU" altLang="zh-CN" sz="1400" b="1" kern="0" dirty="0" smtClean="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7249243" y="1172161"/>
            <a:ext cx="1" cy="36004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1" name="圆角矩形 22"/>
          <p:cNvSpPr/>
          <p:nvPr/>
        </p:nvSpPr>
        <p:spPr>
          <a:xfrm>
            <a:off x="6300193" y="1700808"/>
            <a:ext cx="1898104" cy="648072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ysClr val="window" lastClr="FFFFFF"/>
              </a:gs>
              <a:gs pos="0">
                <a:srgbClr val="EEEEEE"/>
              </a:gs>
            </a:gsLst>
            <a:lin ang="8100000" scaled="0"/>
          </a:gradFill>
          <a:ln w="19050" cap="flat" cmpd="sng" algn="ctr">
            <a:solidFill>
              <a:schemeClr val="accent5">
                <a:lumMod val="50000"/>
              </a:schemeClr>
            </a:solidFill>
            <a:prstDash val="solid"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5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nstantia" panose="02030602050306030303" pitchFamily="18" charset="0"/>
                <a:ea typeface="宋体"/>
              </a:rPr>
              <a:t>Энергия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zh-CN" sz="15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宋体"/>
              </a:rPr>
              <a:t>приливов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zh-CN" sz="15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宋体"/>
              </a:rPr>
              <a:t>и отливов</a:t>
            </a:r>
            <a:endParaRPr kumimoji="0" lang="zh-CN" altLang="en-US" sz="15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onstantia" panose="02030602050306030303" pitchFamily="18" charset="0"/>
              <a:ea typeface="宋体"/>
            </a:endParaRPr>
          </a:p>
        </p:txBody>
      </p:sp>
      <p:sp>
        <p:nvSpPr>
          <p:cNvPr id="22" name="圆角矩形 22"/>
          <p:cNvSpPr/>
          <p:nvPr/>
        </p:nvSpPr>
        <p:spPr>
          <a:xfrm>
            <a:off x="6300193" y="2634410"/>
            <a:ext cx="1898103" cy="648072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ysClr val="window" lastClr="FFFFFF"/>
              </a:gs>
              <a:gs pos="0">
                <a:srgbClr val="EEEEEE"/>
              </a:gs>
            </a:gsLst>
            <a:lin ang="8100000" scaled="0"/>
          </a:gradFill>
          <a:ln w="19050" cap="flat" cmpd="sng" algn="ctr">
            <a:solidFill>
              <a:srgbClr val="002060"/>
            </a:solidFill>
            <a:prstDash val="solid"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zh-CN" sz="1400" b="1" kern="0" dirty="0" smtClean="0">
                <a:solidFill>
                  <a:srgbClr val="002060"/>
                </a:solidFill>
                <a:latin typeface="Constantia" panose="02030602050306030303" pitchFamily="18" charset="0"/>
                <a:ea typeface="宋体"/>
              </a:rPr>
              <a:t>Приливы моря, океана</a:t>
            </a:r>
            <a:endParaRPr kumimoji="0" lang="zh-CN" altLang="en-US" sz="14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uLnTx/>
              <a:uFillTx/>
              <a:latin typeface="Constantia" panose="02030602050306030303" pitchFamily="18" charset="0"/>
              <a:ea typeface="宋体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6012160" y="3555368"/>
            <a:ext cx="2484681" cy="3113991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ysClr val="window" lastClr="FFFFFF"/>
              </a:gs>
              <a:gs pos="0">
                <a:srgbClr val="EEEEEE"/>
              </a:gs>
            </a:gsLst>
            <a:lin ang="8100000" scaled="0"/>
          </a:gradFill>
          <a:ln w="19050" cap="flat" cmpd="sng" algn="ctr">
            <a:solidFill>
              <a:srgbClr val="002060"/>
            </a:solidFill>
            <a:prstDash val="solid"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lvl="0" algn="ctr">
              <a:defRPr/>
            </a:pPr>
            <a:r>
              <a:rPr lang="ru-RU" altLang="zh-CN" sz="1400" b="1" kern="0" dirty="0">
                <a:solidFill>
                  <a:srgbClr val="002060"/>
                </a:solidFill>
                <a:latin typeface="Constantia" panose="02030602050306030303" pitchFamily="18" charset="0"/>
              </a:rPr>
              <a:t> Всего насчитывается от </a:t>
            </a:r>
            <a:r>
              <a:rPr lang="ru-RU" altLang="zh-CN" sz="1400" b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около 30 наиболее </a:t>
            </a:r>
            <a:r>
              <a:rPr lang="ru-RU" altLang="zh-CN" sz="1400" b="1" kern="0" dirty="0">
                <a:solidFill>
                  <a:srgbClr val="002060"/>
                </a:solidFill>
                <a:latin typeface="Constantia" panose="02030602050306030303" pitchFamily="18" charset="0"/>
              </a:rPr>
              <a:t>благоприятных мест на планете для получения энергии благодаря приливам </a:t>
            </a:r>
            <a:endParaRPr lang="ru-RU" altLang="zh-CN" sz="1400" b="1" kern="0" dirty="0" smtClean="0">
              <a:solidFill>
                <a:srgbClr val="002060"/>
              </a:solidFill>
              <a:latin typeface="Constantia" panose="02030602050306030303" pitchFamily="18" charset="0"/>
            </a:endParaRPr>
          </a:p>
          <a:p>
            <a:pPr lvl="0" algn="ctr">
              <a:defRPr/>
            </a:pPr>
            <a:r>
              <a:rPr lang="ru-RU" altLang="zh-CN" sz="1400" b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и </a:t>
            </a:r>
            <a:r>
              <a:rPr lang="ru-RU" altLang="zh-CN" sz="1400" b="1" kern="0" dirty="0">
                <a:solidFill>
                  <a:srgbClr val="002060"/>
                </a:solidFill>
                <a:latin typeface="Constantia" panose="02030602050306030303" pitchFamily="18" charset="0"/>
              </a:rPr>
              <a:t>отливам. </a:t>
            </a:r>
            <a:endParaRPr lang="ru-RU" altLang="zh-CN" sz="1400" b="1" kern="0" dirty="0" smtClean="0">
              <a:solidFill>
                <a:srgbClr val="002060"/>
              </a:solidFill>
              <a:latin typeface="Constantia" panose="02030602050306030303" pitchFamily="18" charset="0"/>
            </a:endParaRPr>
          </a:p>
          <a:p>
            <a:pPr lvl="0" algn="ctr">
              <a:defRPr/>
            </a:pPr>
            <a:r>
              <a:rPr lang="ru-RU" altLang="zh-CN" sz="1400" b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Франция (Ла-Манш), Канада (залив Фанди), США (</a:t>
            </a:r>
            <a:r>
              <a:rPr lang="ru-RU" altLang="zh-CN" sz="1400" b="1" kern="0" dirty="0" err="1" smtClean="0">
                <a:solidFill>
                  <a:srgbClr val="002060"/>
                </a:solidFill>
                <a:latin typeface="Constantia" panose="02030602050306030303" pitchFamily="18" charset="0"/>
              </a:rPr>
              <a:t>Пассамакуодди</a:t>
            </a:r>
            <a:r>
              <a:rPr lang="ru-RU" altLang="zh-CN" sz="1400" b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),</a:t>
            </a:r>
          </a:p>
          <a:p>
            <a:pPr lvl="0" algn="ctr">
              <a:defRPr/>
            </a:pPr>
            <a:r>
              <a:rPr lang="ru-RU" altLang="zh-CN" sz="1400" b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Австралия (побережье Кимберли), Россия (Белое, Баренцево, Охотское моря).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564" y="3717032"/>
            <a:ext cx="3416896" cy="2562672"/>
          </a:xfrm>
          <a:prstGeom prst="rect">
            <a:avLst/>
          </a:prstGeom>
          <a:ln w="19050">
            <a:solidFill>
              <a:srgbClr val="0070C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0794" y="3717032"/>
            <a:ext cx="3416897" cy="2562672"/>
          </a:xfrm>
          <a:prstGeom prst="rect">
            <a:avLst/>
          </a:prstGeom>
          <a:ln w="19050">
            <a:solidFill>
              <a:srgbClr val="0070C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296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18" grpId="0" animBg="1"/>
      <p:bldP spid="19" grpId="0" animBg="1"/>
      <p:bldP spid="21" grpId="0" animBg="1"/>
      <p:bldP spid="22" grpId="0" animBg="1"/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818" b="83679"/>
          <a:stretch/>
        </p:blipFill>
        <p:spPr>
          <a:xfrm>
            <a:off x="1" y="-5003"/>
            <a:ext cx="9144000" cy="11201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圆角矩形 33"/>
          <p:cNvSpPr/>
          <p:nvPr/>
        </p:nvSpPr>
        <p:spPr>
          <a:xfrm>
            <a:off x="1043608" y="51004"/>
            <a:ext cx="7272808" cy="1008111"/>
          </a:xfrm>
          <a:prstGeom prst="roundRect">
            <a:avLst>
              <a:gd name="adj" fmla="val 9976"/>
            </a:avLst>
          </a:prstGeom>
          <a:solidFill>
            <a:schemeClr val="accent5">
              <a:lumMod val="40000"/>
              <a:lumOff val="60000"/>
            </a:schemeClr>
          </a:solidFill>
          <a:ln w="25400" cap="flat" cmpd="sng" algn="ctr">
            <a:solidFill>
              <a:srgbClr val="002060"/>
            </a:solidFill>
            <a:prstDash val="solid"/>
            <a:miter lim="800000"/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altLang="zh-CN" sz="2800" b="1" i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微软雅黑" pitchFamily="34" charset="-122"/>
              </a:rPr>
              <a:t>Энергетические ресурсы</a:t>
            </a:r>
            <a:endParaRPr lang="zh-CN" altLang="en-US" sz="2800" b="1" i="1" kern="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  <a:ea typeface="微软雅黑" pitchFamily="34" charset="-122"/>
            </a:endParaRPr>
          </a:p>
        </p:txBody>
      </p:sp>
      <p:sp>
        <p:nvSpPr>
          <p:cNvPr id="4" name="AutoShape 4" descr="https://trojden.com/books/geography/geography-modern-world-gladkii-10-11-class-2012/geography-modern-world-gladkii-10-11-class-2012.files/image02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https://trojden.com/books/geography/geography-modern-world-gladkii-10-11-class-2012/geography-modern-world-gladkii-10-11-class-2012.files/image023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2267744" y="1131609"/>
            <a:ext cx="1" cy="36004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7092280" y="1191733"/>
            <a:ext cx="1" cy="36004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圆角矩形 22"/>
          <p:cNvSpPr/>
          <p:nvPr/>
        </p:nvSpPr>
        <p:spPr>
          <a:xfrm>
            <a:off x="1367238" y="1551773"/>
            <a:ext cx="1729003" cy="648072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ysClr val="window" lastClr="FFFFFF"/>
              </a:gs>
              <a:gs pos="0">
                <a:srgbClr val="EEEEEE"/>
              </a:gs>
            </a:gsLst>
            <a:lin ang="8100000" scaled="0"/>
          </a:gradFill>
          <a:ln w="19050" cap="flat" cmpd="sng" algn="ctr">
            <a:solidFill>
              <a:srgbClr val="0070C0"/>
            </a:solidFill>
            <a:prstDash val="solid"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5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nstantia" panose="02030602050306030303" pitchFamily="18" charset="0"/>
                <a:ea typeface="宋体"/>
              </a:rPr>
              <a:t>Энергия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zh-CN" sz="15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宋体"/>
              </a:rPr>
              <a:t>течений </a:t>
            </a:r>
            <a:endParaRPr kumimoji="0" lang="zh-CN" altLang="en-US" sz="15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onstantia" panose="02030602050306030303" pitchFamily="18" charset="0"/>
              <a:ea typeface="宋体"/>
            </a:endParaRPr>
          </a:p>
        </p:txBody>
      </p:sp>
      <p:sp>
        <p:nvSpPr>
          <p:cNvPr id="28" name="圆角矩形 22"/>
          <p:cNvSpPr/>
          <p:nvPr/>
        </p:nvSpPr>
        <p:spPr>
          <a:xfrm>
            <a:off x="1348576" y="2337657"/>
            <a:ext cx="1729003" cy="648072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ysClr val="window" lastClr="FFFFFF"/>
              </a:gs>
              <a:gs pos="0">
                <a:srgbClr val="EEEEEE"/>
              </a:gs>
            </a:gsLst>
            <a:lin ang="8100000" scaled="0"/>
          </a:gradFill>
          <a:ln w="19050" cap="flat" cmpd="sng" algn="ctr">
            <a:solidFill>
              <a:srgbClr val="002060"/>
            </a:solidFill>
            <a:prstDash val="solid"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zh-CN" sz="1400" b="1" kern="0" dirty="0" smtClean="0">
                <a:solidFill>
                  <a:srgbClr val="002060"/>
                </a:solidFill>
                <a:latin typeface="Constantia" panose="02030602050306030303" pitchFamily="18" charset="0"/>
                <a:ea typeface="宋体"/>
              </a:rPr>
              <a:t>Сильные морские течения</a:t>
            </a:r>
            <a:endParaRPr kumimoji="0" lang="zh-CN" altLang="en-US" sz="14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uLnTx/>
              <a:uFillTx/>
              <a:latin typeface="Constantia" panose="02030602050306030303" pitchFamily="18" charset="0"/>
              <a:ea typeface="宋体"/>
            </a:endParaRPr>
          </a:p>
        </p:txBody>
      </p:sp>
      <p:sp>
        <p:nvSpPr>
          <p:cNvPr id="29" name="圆角矩形 22"/>
          <p:cNvSpPr/>
          <p:nvPr/>
        </p:nvSpPr>
        <p:spPr>
          <a:xfrm>
            <a:off x="1024945" y="3284983"/>
            <a:ext cx="2376264" cy="3113991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ysClr val="window" lastClr="FFFFFF"/>
              </a:gs>
              <a:gs pos="0">
                <a:srgbClr val="EEEEEE"/>
              </a:gs>
            </a:gsLst>
            <a:lin ang="8100000" scaled="0"/>
          </a:gradFill>
          <a:ln w="19050" cap="flat" cmpd="sng" algn="ctr">
            <a:solidFill>
              <a:srgbClr val="002060"/>
            </a:solidFill>
            <a:prstDash val="solid"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lvl="0" algn="ctr">
              <a:defRPr/>
            </a:pPr>
            <a:r>
              <a:rPr lang="ru-RU" altLang="zh-CN" sz="1350" b="1" kern="0" dirty="0">
                <a:solidFill>
                  <a:srgbClr val="002060"/>
                </a:solidFill>
                <a:latin typeface="Constantia" panose="02030602050306030303" pitchFamily="18" charset="0"/>
              </a:rPr>
              <a:t>Огромный энергетический потенциал имеют многие из океанских течений. </a:t>
            </a:r>
            <a:endParaRPr lang="ru-RU" altLang="zh-CN" sz="1350" b="1" kern="0" dirty="0" smtClean="0">
              <a:solidFill>
                <a:srgbClr val="002060"/>
              </a:solidFill>
              <a:latin typeface="Constantia" panose="02030602050306030303" pitchFamily="18" charset="0"/>
            </a:endParaRPr>
          </a:p>
          <a:p>
            <a:pPr lvl="0" algn="ctr">
              <a:defRPr/>
            </a:pPr>
            <a:r>
              <a:rPr lang="ru-RU" altLang="zh-CN" sz="1350" b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К </a:t>
            </a:r>
            <a:r>
              <a:rPr lang="ru-RU" altLang="zh-CN" sz="1350" b="1" kern="0" dirty="0">
                <a:solidFill>
                  <a:srgbClr val="002060"/>
                </a:solidFill>
                <a:latin typeface="Constantia" panose="02030602050306030303" pitchFamily="18" charset="0"/>
              </a:rPr>
              <a:t>примеру, Гольфстрим только у </a:t>
            </a:r>
            <a:r>
              <a:rPr lang="ru-RU" altLang="zh-CN" sz="1350" b="1" kern="0" dirty="0" err="1">
                <a:solidFill>
                  <a:srgbClr val="002060"/>
                </a:solidFill>
                <a:latin typeface="Constantia" panose="02030602050306030303" pitchFamily="18" charset="0"/>
              </a:rPr>
              <a:t>Флоридского</a:t>
            </a:r>
            <a:r>
              <a:rPr lang="ru-RU" altLang="zh-CN" sz="1350" b="1" kern="0" dirty="0">
                <a:solidFill>
                  <a:srgbClr val="002060"/>
                </a:solidFill>
                <a:latin typeface="Constantia" panose="02030602050306030303" pitchFamily="18" charset="0"/>
              </a:rPr>
              <a:t> пролива перемещает порядка 25 миллионов кубических метров воды в секунду</a:t>
            </a:r>
            <a:r>
              <a:rPr lang="ru-RU" altLang="zh-CN" sz="1350" b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.</a:t>
            </a:r>
          </a:p>
          <a:p>
            <a:pPr lvl="0" algn="ctr">
              <a:defRPr/>
            </a:pPr>
            <a:r>
              <a:rPr lang="ru-RU" altLang="zh-CN" sz="1350" b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 </a:t>
            </a:r>
            <a:r>
              <a:rPr lang="ru-RU" altLang="zh-CN" sz="1350" b="1" kern="0" dirty="0">
                <a:solidFill>
                  <a:srgbClr val="002060"/>
                </a:solidFill>
                <a:latin typeface="Constantia" panose="02030602050306030303" pitchFamily="18" charset="0"/>
              </a:rPr>
              <a:t>Это в 20 раз выше суммарного расхода всех рек планеты.</a:t>
            </a:r>
            <a:endParaRPr lang="ru-RU" altLang="zh-CN" sz="1350" b="1" kern="0" dirty="0" smtClean="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  <p:sp>
        <p:nvSpPr>
          <p:cNvPr id="30" name="圆角矩形 22"/>
          <p:cNvSpPr/>
          <p:nvPr/>
        </p:nvSpPr>
        <p:spPr>
          <a:xfrm>
            <a:off x="6372200" y="1693506"/>
            <a:ext cx="1729003" cy="648072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ysClr val="window" lastClr="FFFFFF"/>
              </a:gs>
              <a:gs pos="0">
                <a:srgbClr val="EEEEEE"/>
              </a:gs>
            </a:gsLst>
            <a:lin ang="8100000" scaled="0"/>
          </a:gradFill>
          <a:ln w="19050" cap="flat" cmpd="sng" algn="ctr">
            <a:solidFill>
              <a:srgbClr val="0070C0"/>
            </a:solidFill>
            <a:prstDash val="solid"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nstantia" panose="02030602050306030303" pitchFamily="18" charset="0"/>
                <a:ea typeface="宋体"/>
              </a:rPr>
              <a:t>Энергия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zh-CN" sz="14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宋体"/>
              </a:rPr>
              <a:t>температурного ингредиента</a:t>
            </a:r>
            <a:endParaRPr kumimoji="0" lang="zh-CN" altLang="en-US" sz="14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onstantia" panose="02030602050306030303" pitchFamily="18" charset="0"/>
              <a:ea typeface="宋体"/>
            </a:endParaRPr>
          </a:p>
        </p:txBody>
      </p:sp>
      <p:sp>
        <p:nvSpPr>
          <p:cNvPr id="31" name="圆角矩形 22"/>
          <p:cNvSpPr/>
          <p:nvPr/>
        </p:nvSpPr>
        <p:spPr>
          <a:xfrm>
            <a:off x="6372200" y="2505506"/>
            <a:ext cx="1729003" cy="1067510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ysClr val="window" lastClr="FFFFFF"/>
              </a:gs>
              <a:gs pos="0">
                <a:srgbClr val="EEEEEE"/>
              </a:gs>
            </a:gsLst>
            <a:lin ang="8100000" scaled="0"/>
          </a:gradFill>
          <a:ln w="19050" cap="flat" cmpd="sng" algn="ctr">
            <a:solidFill>
              <a:srgbClr val="002060"/>
            </a:solidFill>
            <a:prstDash val="solid"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zh-CN" sz="1400" b="1" kern="0" dirty="0" smtClean="0">
                <a:solidFill>
                  <a:srgbClr val="002060"/>
                </a:solidFill>
                <a:latin typeface="Constantia" panose="02030602050306030303" pitchFamily="18" charset="0"/>
                <a:ea typeface="宋体"/>
              </a:rPr>
              <a:t>Разница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onstantia" panose="02030602050306030303" pitchFamily="18" charset="0"/>
                <a:ea typeface="宋体"/>
              </a:rPr>
              <a:t>температуры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zh-CN" sz="1400" b="1" kern="0" dirty="0" smtClean="0">
                <a:solidFill>
                  <a:srgbClr val="002060"/>
                </a:solidFill>
                <a:latin typeface="Constantia" panose="02030602050306030303" pitchFamily="18" charset="0"/>
                <a:ea typeface="宋体"/>
              </a:rPr>
              <a:t>воды у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onstantia" panose="02030602050306030303" pitchFamily="18" charset="0"/>
                <a:ea typeface="宋体"/>
              </a:rPr>
              <a:t>поверхности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onstantia" panose="02030602050306030303" pitchFamily="18" charset="0"/>
                <a:ea typeface="宋体"/>
              </a:rPr>
              <a:t>и на глубине</a:t>
            </a:r>
            <a:endParaRPr kumimoji="0" lang="zh-CN" altLang="en-US" sz="14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uLnTx/>
              <a:uFillTx/>
              <a:latin typeface="Constantia" panose="02030602050306030303" pitchFamily="18" charset="0"/>
              <a:ea typeface="宋体"/>
            </a:endParaRPr>
          </a:p>
        </p:txBody>
      </p:sp>
      <p:sp>
        <p:nvSpPr>
          <p:cNvPr id="33" name="圆角矩形 22"/>
          <p:cNvSpPr/>
          <p:nvPr/>
        </p:nvSpPr>
        <p:spPr>
          <a:xfrm>
            <a:off x="6048569" y="3789040"/>
            <a:ext cx="2376264" cy="2609935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ysClr val="window" lastClr="FFFFFF"/>
              </a:gs>
              <a:gs pos="0">
                <a:srgbClr val="EEEEEE"/>
              </a:gs>
            </a:gsLst>
            <a:lin ang="8100000" scaled="0"/>
          </a:gradFill>
          <a:ln w="19050" cap="flat" cmpd="sng" algn="ctr">
            <a:solidFill>
              <a:srgbClr val="002060"/>
            </a:solidFill>
            <a:prstDash val="solid"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lvl="0" algn="ctr">
              <a:defRPr/>
            </a:pPr>
            <a:r>
              <a:rPr lang="ru-RU" altLang="zh-CN" sz="1350" b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Электростанции эффективно работают </a:t>
            </a:r>
            <a:r>
              <a:rPr lang="ru-RU" altLang="zh-CN" sz="1350" b="1" kern="0" dirty="0">
                <a:solidFill>
                  <a:srgbClr val="002060"/>
                </a:solidFill>
                <a:latin typeface="Constantia" panose="02030602050306030303" pitchFamily="18" charset="0"/>
              </a:rPr>
              <a:t>в том случае, если разница в температуре поверхностных и глубинных вод достигает 20 °C. Подобное часто встречается в тропиках.</a:t>
            </a:r>
          </a:p>
        </p:txBody>
      </p:sp>
    </p:spTree>
    <p:extLst>
      <p:ext uri="{BB962C8B-B14F-4D97-AF65-F5344CB8AC3E}">
        <p14:creationId xmlns:p14="http://schemas.microsoft.com/office/powerpoint/2010/main" val="542009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6" grpId="0" animBg="1"/>
      <p:bldP spid="28" grpId="0" animBg="1"/>
      <p:bldP spid="29" grpId="0" animBg="1"/>
      <p:bldP spid="30" grpId="0" animBg="1"/>
      <p:bldP spid="31" grpId="0" animBg="1"/>
      <p:bldP spid="3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361058"/>
            <a:ext cx="68407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Домашнее задание: </a:t>
            </a:r>
            <a:endParaRPr lang="ru-RU" sz="5400" b="1" i="1" dirty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endParaRPr>
          </a:p>
        </p:txBody>
      </p:sp>
      <p:pic>
        <p:nvPicPr>
          <p:cNvPr id="1026" name="Picture 2" descr="C:\Users\Admin\Documents\Downloads\pngegg (2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129972"/>
            <a:ext cx="3744416" cy="37944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/>
          <p:cNvSpPr>
            <a:spLocks noChangeArrowheads="1"/>
          </p:cNvSpPr>
          <p:nvPr/>
        </p:nvSpPr>
        <p:spPr bwMode="gray">
          <a:xfrm>
            <a:off x="978935" y="2348880"/>
            <a:ext cx="685800" cy="685800"/>
          </a:xfrm>
          <a:prstGeom prst="diamond">
            <a:avLst/>
          </a:prstGeom>
          <a:gradFill rotWithShape="1">
            <a:gsLst>
              <a:gs pos="0">
                <a:srgbClr val="21B3E1">
                  <a:gamma/>
                  <a:shade val="46275"/>
                  <a:invGamma/>
                </a:srgbClr>
              </a:gs>
              <a:gs pos="100000">
                <a:srgbClr val="21B3E1"/>
              </a:gs>
            </a:gsLst>
            <a:lin ang="0" scaled="1"/>
          </a:gradFill>
          <a:ln w="25400" algn="ctr">
            <a:solidFill>
              <a:schemeClr val="accent5">
                <a:lumMod val="40000"/>
                <a:lumOff val="60000"/>
              </a:schemeClr>
            </a:solidFill>
            <a:miter lim="800000"/>
            <a:headEnd/>
            <a:tailEnd/>
          </a:ln>
          <a:effectLst>
            <a:outerShdw dist="63500" dir="221219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r>
              <a:rPr lang="ru-RU" sz="2800" b="1" i="1" dirty="0" smtClean="0">
                <a:solidFill>
                  <a:schemeClr val="bg1"/>
                </a:solidFill>
              </a:rPr>
              <a:t>1</a:t>
            </a:r>
            <a:endParaRPr lang="en-US" sz="2800" b="1" i="1" dirty="0">
              <a:solidFill>
                <a:schemeClr val="bg1"/>
              </a:solidFill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gray">
          <a:xfrm>
            <a:off x="978935" y="5057902"/>
            <a:ext cx="685800" cy="685800"/>
          </a:xfrm>
          <a:prstGeom prst="diamond">
            <a:avLst/>
          </a:prstGeom>
          <a:gradFill rotWithShape="1">
            <a:gsLst>
              <a:gs pos="0">
                <a:srgbClr val="21B3E1">
                  <a:gamma/>
                  <a:shade val="46275"/>
                  <a:invGamma/>
                </a:srgbClr>
              </a:gs>
              <a:gs pos="100000">
                <a:srgbClr val="21B3E1"/>
              </a:gs>
            </a:gsLst>
            <a:lin ang="0" scaled="1"/>
          </a:gradFill>
          <a:ln w="25400" algn="ctr">
            <a:solidFill>
              <a:schemeClr val="accent5">
                <a:lumMod val="40000"/>
                <a:lumOff val="60000"/>
              </a:schemeClr>
            </a:solidFill>
            <a:miter lim="800000"/>
            <a:headEnd/>
            <a:tailEnd/>
          </a:ln>
          <a:effectLst>
            <a:outerShdw dist="63500" dir="221219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r>
              <a:rPr lang="ru-RU" sz="2800" b="1" i="1" dirty="0" smtClean="0">
                <a:solidFill>
                  <a:schemeClr val="bg1"/>
                </a:solidFill>
              </a:rPr>
              <a:t>2</a:t>
            </a:r>
            <a:endParaRPr lang="en-US" sz="2800" b="1" i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20282" y="2388349"/>
            <a:ext cx="30623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§ </a:t>
            </a:r>
            <a:r>
              <a:rPr lang="ru-RU" sz="3600" b="1" i="1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8 </a:t>
            </a:r>
            <a:r>
              <a:rPr lang="ru-RU" sz="3600" b="1" i="1" dirty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стр. </a:t>
            </a:r>
            <a:r>
              <a:rPr lang="ru-RU" sz="3600" b="1" i="1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38-41</a:t>
            </a:r>
            <a:endParaRPr lang="ru-RU" sz="3600" b="1" i="1" dirty="0">
              <a:solidFill>
                <a:schemeClr val="accent5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55237" y="5077636"/>
            <a:ext cx="29643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Задание № 7</a:t>
            </a:r>
            <a:endParaRPr lang="ru-RU" sz="3600" b="1" i="1" dirty="0">
              <a:solidFill>
                <a:schemeClr val="accent5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7001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3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\Documents\Downloads\free-png.ru-18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49554"/>
            <a:ext cx="9144000" cy="60990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圆角矩形 33"/>
          <p:cNvSpPr/>
          <p:nvPr/>
        </p:nvSpPr>
        <p:spPr>
          <a:xfrm>
            <a:off x="1043608" y="51004"/>
            <a:ext cx="7272808" cy="1008111"/>
          </a:xfrm>
          <a:prstGeom prst="roundRect">
            <a:avLst>
              <a:gd name="adj" fmla="val 9976"/>
            </a:avLst>
          </a:prstGeom>
          <a:solidFill>
            <a:schemeClr val="accent5">
              <a:lumMod val="40000"/>
              <a:lumOff val="60000"/>
            </a:schemeClr>
          </a:solidFill>
          <a:ln w="25400" cap="flat" cmpd="sng" algn="ctr">
            <a:solidFill>
              <a:srgbClr val="002060"/>
            </a:solidFill>
            <a:prstDash val="solid"/>
            <a:miter lim="800000"/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altLang="zh-CN" sz="2800" b="1" i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微软雅黑" pitchFamily="34" charset="-122"/>
              </a:rPr>
              <a:t>Ресурсы мирового океана</a:t>
            </a:r>
            <a:endParaRPr lang="zh-CN" altLang="en-US" sz="2800" b="1" i="1" kern="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  <a:ea typeface="微软雅黑" pitchFamily="34" charset="-122"/>
            </a:endParaRPr>
          </a:p>
        </p:txBody>
      </p:sp>
      <p:sp>
        <p:nvSpPr>
          <p:cNvPr id="4" name="AutoShape 4" descr="https://trojden.com/books/geography/geography-modern-world-gladkii-10-11-class-2012/geography-modern-world-gladkii-10-11-class-2012.files/image02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AutoShape 6" descr="https://trojden.com/books/geography/geography-modern-world-gladkii-10-11-class-2012/geography-modern-world-gladkii-10-11-class-2012.files/image023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圆角矩形 22"/>
          <p:cNvSpPr/>
          <p:nvPr/>
        </p:nvSpPr>
        <p:spPr>
          <a:xfrm>
            <a:off x="155576" y="1556792"/>
            <a:ext cx="1680120" cy="792087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ysClr val="window" lastClr="FFFFFF"/>
              </a:gs>
              <a:gs pos="0">
                <a:srgbClr val="EEEEEE"/>
              </a:gs>
            </a:gsLst>
            <a:lin ang="8100000" scaled="0"/>
          </a:gradFill>
          <a:ln w="28575" cap="flat" cmpd="sng" algn="ctr">
            <a:solidFill>
              <a:srgbClr val="002060"/>
            </a:solidFill>
            <a:prstDash val="solid"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altLang="zh-CN" sz="1600" b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Морская </a:t>
            </a:r>
          </a:p>
          <a:p>
            <a:pPr algn="ctr">
              <a:defRPr/>
            </a:pPr>
            <a:r>
              <a:rPr lang="ru-RU" altLang="zh-CN" sz="1600" b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вода</a:t>
            </a:r>
            <a:endParaRPr lang="zh-CN" altLang="en-US" sz="1600" b="1" kern="0" dirty="0" smtClean="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  <p:sp>
        <p:nvSpPr>
          <p:cNvPr id="7" name="圆角矩形 22"/>
          <p:cNvSpPr/>
          <p:nvPr/>
        </p:nvSpPr>
        <p:spPr>
          <a:xfrm>
            <a:off x="155575" y="2924944"/>
            <a:ext cx="1349829" cy="792087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ysClr val="window" lastClr="FFFFFF"/>
              </a:gs>
              <a:gs pos="0">
                <a:srgbClr val="EEEEEE"/>
              </a:gs>
            </a:gsLst>
            <a:lin ang="8100000" scaled="0"/>
          </a:gradFill>
          <a:ln w="19050" cap="flat" cmpd="sng" algn="ctr">
            <a:solidFill>
              <a:srgbClr val="002060"/>
            </a:solidFill>
            <a:prstDash val="solid"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altLang="zh-CN" sz="1400" b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Опреснение </a:t>
            </a:r>
            <a:endParaRPr lang="zh-CN" altLang="en-US" sz="1400" b="1" kern="0" dirty="0" smtClean="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  <p:sp>
        <p:nvSpPr>
          <p:cNvPr id="8" name="圆角矩形 22"/>
          <p:cNvSpPr/>
          <p:nvPr/>
        </p:nvSpPr>
        <p:spPr>
          <a:xfrm>
            <a:off x="155575" y="4365104"/>
            <a:ext cx="1392089" cy="792087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ysClr val="window" lastClr="FFFFFF"/>
              </a:gs>
              <a:gs pos="0">
                <a:srgbClr val="EEEEEE"/>
              </a:gs>
            </a:gsLst>
            <a:lin ang="8100000" scaled="0"/>
          </a:gradFill>
          <a:ln w="19050" cap="flat" cmpd="sng" algn="ctr">
            <a:solidFill>
              <a:srgbClr val="002060"/>
            </a:solidFill>
            <a:prstDash val="solid"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altLang="zh-CN" sz="1250" b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Транспортные</a:t>
            </a:r>
          </a:p>
          <a:p>
            <a:pPr algn="ctr">
              <a:defRPr/>
            </a:pPr>
            <a:r>
              <a:rPr lang="ru-RU" altLang="zh-CN" sz="1250" b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ресурсы</a:t>
            </a:r>
            <a:endParaRPr lang="zh-CN" altLang="en-US" sz="1250" b="1" kern="0" dirty="0" smtClean="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835696" y="1576128"/>
            <a:ext cx="8384" cy="3204356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1547664" y="4780484"/>
            <a:ext cx="296416" cy="1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1556048" y="3320988"/>
            <a:ext cx="288032" cy="1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1020416" y="1081383"/>
            <a:ext cx="0" cy="353661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2699792" y="1155058"/>
            <a:ext cx="0" cy="353661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圆角矩形 22"/>
          <p:cNvSpPr/>
          <p:nvPr/>
        </p:nvSpPr>
        <p:spPr>
          <a:xfrm>
            <a:off x="2123728" y="1576128"/>
            <a:ext cx="1680120" cy="792087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ysClr val="window" lastClr="FFFFFF"/>
              </a:gs>
              <a:gs pos="0">
                <a:srgbClr val="EEEEEE"/>
              </a:gs>
            </a:gsLst>
            <a:lin ang="8100000" scaled="0"/>
          </a:gradFill>
          <a:ln w="28575" cap="flat" cmpd="sng" algn="ctr">
            <a:solidFill>
              <a:schemeClr val="accent5">
                <a:lumMod val="50000"/>
              </a:schemeClr>
            </a:solidFill>
            <a:prstDash val="solid"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altLang="zh-CN" sz="1600" b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Минеральные</a:t>
            </a:r>
          </a:p>
          <a:p>
            <a:pPr algn="ctr">
              <a:defRPr/>
            </a:pPr>
            <a:r>
              <a:rPr lang="ru-RU" altLang="zh-CN" sz="1600" b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ресурсы</a:t>
            </a:r>
            <a:endParaRPr lang="zh-CN" altLang="en-US" sz="1600" b="1" kern="0" dirty="0" smtClean="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3803848" y="1593029"/>
            <a:ext cx="8384" cy="3204356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7" name="圆角矩形 22"/>
          <p:cNvSpPr/>
          <p:nvPr/>
        </p:nvSpPr>
        <p:spPr>
          <a:xfrm>
            <a:off x="2123728" y="2924945"/>
            <a:ext cx="1349829" cy="792087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ysClr val="window" lastClr="FFFFFF"/>
              </a:gs>
              <a:gs pos="0">
                <a:srgbClr val="EEEEEE"/>
              </a:gs>
            </a:gsLst>
            <a:lin ang="8100000" scaled="0"/>
          </a:gradFill>
          <a:ln w="19050" cap="flat" cmpd="sng" algn="ctr">
            <a:solidFill>
              <a:srgbClr val="002060"/>
            </a:solidFill>
            <a:prstDash val="solid"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altLang="zh-CN" sz="1400" b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Добыча нефти и газа </a:t>
            </a:r>
            <a:endParaRPr lang="zh-CN" altLang="en-US" sz="1400" b="1" kern="0" dirty="0" smtClean="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  <p:sp>
        <p:nvSpPr>
          <p:cNvPr id="28" name="圆角矩形 22"/>
          <p:cNvSpPr/>
          <p:nvPr/>
        </p:nvSpPr>
        <p:spPr>
          <a:xfrm>
            <a:off x="2123728" y="4365103"/>
            <a:ext cx="1392089" cy="792087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ysClr val="window" lastClr="FFFFFF"/>
              </a:gs>
              <a:gs pos="0">
                <a:srgbClr val="EEEEEE"/>
              </a:gs>
            </a:gsLst>
            <a:lin ang="8100000" scaled="0"/>
          </a:gradFill>
          <a:ln w="19050" cap="flat" cmpd="sng" algn="ctr">
            <a:solidFill>
              <a:srgbClr val="002060"/>
            </a:solidFill>
            <a:prstDash val="solid"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altLang="zh-CN" sz="1250" b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Добыча твердых</a:t>
            </a:r>
          </a:p>
          <a:p>
            <a:pPr algn="ctr">
              <a:defRPr/>
            </a:pPr>
            <a:r>
              <a:rPr lang="ru-RU" altLang="zh-CN" sz="1250" b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полезных</a:t>
            </a:r>
          </a:p>
          <a:p>
            <a:pPr algn="ctr">
              <a:defRPr/>
            </a:pPr>
            <a:r>
              <a:rPr lang="ru-RU" altLang="zh-CN" sz="1250" b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ископаемых</a:t>
            </a:r>
            <a:endParaRPr lang="zh-CN" altLang="en-US" sz="1250" b="1" kern="0" dirty="0" smtClean="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  <p:cxnSp>
        <p:nvCxnSpPr>
          <p:cNvPr id="29" name="Прямая со стрелкой 28"/>
          <p:cNvCxnSpPr/>
          <p:nvPr/>
        </p:nvCxnSpPr>
        <p:spPr>
          <a:xfrm flipH="1">
            <a:off x="3515816" y="3320989"/>
            <a:ext cx="288032" cy="1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H="1">
            <a:off x="3523931" y="4784574"/>
            <a:ext cx="288032" cy="1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1" name="圆角矩形 22"/>
          <p:cNvSpPr/>
          <p:nvPr/>
        </p:nvSpPr>
        <p:spPr>
          <a:xfrm>
            <a:off x="3956383" y="1593029"/>
            <a:ext cx="1680120" cy="792087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ysClr val="window" lastClr="FFFFFF"/>
              </a:gs>
              <a:gs pos="0">
                <a:srgbClr val="EEEEEE"/>
              </a:gs>
            </a:gsLst>
            <a:lin ang="8100000" scaled="0"/>
          </a:gradFill>
          <a:ln w="28575" cap="flat" cmpd="sng" algn="ctr">
            <a:solidFill>
              <a:srgbClr val="0070C0"/>
            </a:solidFill>
            <a:prstDash val="solid"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altLang="zh-CN" sz="1400" b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Энергетические</a:t>
            </a:r>
            <a:r>
              <a:rPr lang="ru-RU" altLang="zh-CN" sz="1600" b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 </a:t>
            </a:r>
          </a:p>
          <a:p>
            <a:pPr algn="ctr">
              <a:defRPr/>
            </a:pPr>
            <a:r>
              <a:rPr lang="ru-RU" altLang="zh-CN" sz="1600" b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ресурсы</a:t>
            </a:r>
            <a:endParaRPr lang="zh-CN" altLang="en-US" sz="1600" b="1" kern="0" dirty="0" smtClean="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  <p:sp>
        <p:nvSpPr>
          <p:cNvPr id="32" name="圆角矩形 22"/>
          <p:cNvSpPr/>
          <p:nvPr/>
        </p:nvSpPr>
        <p:spPr>
          <a:xfrm>
            <a:off x="5796136" y="1593028"/>
            <a:ext cx="1680120" cy="792087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ysClr val="window" lastClr="FFFFFF"/>
              </a:gs>
              <a:gs pos="0">
                <a:srgbClr val="EEEEEE"/>
              </a:gs>
            </a:gsLst>
            <a:lin ang="8100000" scaled="0"/>
          </a:gradFill>
          <a:ln w="28575" cap="flat" cmpd="sng" algn="ctr">
            <a:solidFill>
              <a:srgbClr val="0000FF"/>
            </a:solidFill>
            <a:prstDash val="solid"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altLang="zh-CN" sz="1600" b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Биоресурсы </a:t>
            </a:r>
            <a:endParaRPr lang="zh-CN" altLang="en-US" sz="1600" b="1" kern="0" dirty="0" smtClean="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  <p:sp>
        <p:nvSpPr>
          <p:cNvPr id="33" name="圆角矩形 22"/>
          <p:cNvSpPr/>
          <p:nvPr/>
        </p:nvSpPr>
        <p:spPr>
          <a:xfrm>
            <a:off x="7668344" y="1576128"/>
            <a:ext cx="1368152" cy="792087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ysClr val="window" lastClr="FFFFFF"/>
              </a:gs>
              <a:gs pos="0">
                <a:srgbClr val="EEEEEE"/>
              </a:gs>
            </a:gsLst>
            <a:lin ang="8100000" scaled="0"/>
          </a:gradFill>
          <a:ln w="28575" cap="flat" cmpd="sng" algn="ctr">
            <a:solidFill>
              <a:srgbClr val="0066CC"/>
            </a:solidFill>
            <a:prstDash val="solid"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altLang="zh-CN" sz="1400" b="1" kern="0" dirty="0" err="1" smtClean="0">
                <a:solidFill>
                  <a:srgbClr val="002060"/>
                </a:solidFill>
                <a:latin typeface="Constantia" panose="02030602050306030303" pitchFamily="18" charset="0"/>
              </a:rPr>
              <a:t>Рекреацион-ные</a:t>
            </a:r>
            <a:endParaRPr lang="ru-RU" altLang="zh-CN" sz="1400" b="1" kern="0" dirty="0" smtClean="0">
              <a:solidFill>
                <a:srgbClr val="002060"/>
              </a:solidFill>
              <a:latin typeface="Constantia" panose="02030602050306030303" pitchFamily="18" charset="0"/>
            </a:endParaRPr>
          </a:p>
          <a:p>
            <a:pPr algn="ctr">
              <a:defRPr/>
            </a:pPr>
            <a:r>
              <a:rPr lang="ru-RU" altLang="zh-CN" sz="1400" b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ресурсы</a:t>
            </a:r>
            <a:endParaRPr lang="zh-CN" altLang="en-US" sz="1400" b="1" kern="0" dirty="0" smtClean="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5636503" y="1700808"/>
            <a:ext cx="9403" cy="3096578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5" name="圆角矩形 22"/>
          <p:cNvSpPr/>
          <p:nvPr/>
        </p:nvSpPr>
        <p:spPr>
          <a:xfrm>
            <a:off x="3956383" y="2915326"/>
            <a:ext cx="1349829" cy="792087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ysClr val="window" lastClr="FFFFFF"/>
              </a:gs>
              <a:gs pos="0">
                <a:srgbClr val="EEEEEE"/>
              </a:gs>
            </a:gsLst>
            <a:lin ang="8100000" scaled="0"/>
          </a:gradFill>
          <a:ln w="19050" cap="flat" cmpd="sng" algn="ctr">
            <a:solidFill>
              <a:srgbClr val="002060"/>
            </a:solidFill>
            <a:prstDash val="solid"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altLang="zh-CN" sz="1400" b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Энергия</a:t>
            </a:r>
          </a:p>
          <a:p>
            <a:pPr algn="ctr">
              <a:defRPr/>
            </a:pPr>
            <a:r>
              <a:rPr lang="ru-RU" altLang="zh-CN" sz="1400" b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течений</a:t>
            </a:r>
            <a:endParaRPr lang="zh-CN" altLang="en-US" sz="1400" b="1" kern="0" dirty="0" smtClean="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  <p:sp>
        <p:nvSpPr>
          <p:cNvPr id="36" name="圆角矩形 22"/>
          <p:cNvSpPr/>
          <p:nvPr/>
        </p:nvSpPr>
        <p:spPr>
          <a:xfrm>
            <a:off x="3956382" y="4391879"/>
            <a:ext cx="1349829" cy="792087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ysClr val="window" lastClr="FFFFFF"/>
              </a:gs>
              <a:gs pos="0">
                <a:srgbClr val="EEEEEE"/>
              </a:gs>
            </a:gsLst>
            <a:lin ang="8100000" scaled="0"/>
          </a:gradFill>
          <a:ln w="19050" cap="flat" cmpd="sng" algn="ctr">
            <a:solidFill>
              <a:srgbClr val="002060"/>
            </a:solidFill>
            <a:prstDash val="solid"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altLang="zh-CN" sz="1400" b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Энергия </a:t>
            </a:r>
          </a:p>
          <a:p>
            <a:pPr algn="ctr">
              <a:defRPr/>
            </a:pPr>
            <a:r>
              <a:rPr lang="ru-RU" altLang="zh-CN" sz="1400" b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приливов</a:t>
            </a:r>
          </a:p>
          <a:p>
            <a:pPr algn="ctr">
              <a:defRPr/>
            </a:pPr>
            <a:r>
              <a:rPr lang="ru-RU" altLang="zh-CN" sz="1400" b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и отливов</a:t>
            </a:r>
            <a:endParaRPr lang="zh-CN" altLang="en-US" sz="1400" b="1" kern="0" dirty="0" smtClean="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  <p:cxnSp>
        <p:nvCxnSpPr>
          <p:cNvPr id="37" name="Прямая со стрелкой 36"/>
          <p:cNvCxnSpPr/>
          <p:nvPr/>
        </p:nvCxnSpPr>
        <p:spPr>
          <a:xfrm flipH="1">
            <a:off x="5326430" y="3290444"/>
            <a:ext cx="288032" cy="1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flipH="1">
            <a:off x="5306211" y="4797386"/>
            <a:ext cx="339695" cy="0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7466853" y="1646918"/>
            <a:ext cx="9403" cy="3150468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48" name="圆角矩形 22"/>
          <p:cNvSpPr/>
          <p:nvPr/>
        </p:nvSpPr>
        <p:spPr>
          <a:xfrm>
            <a:off x="5796136" y="2924946"/>
            <a:ext cx="1349829" cy="792087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ysClr val="window" lastClr="FFFFFF"/>
              </a:gs>
              <a:gs pos="0">
                <a:srgbClr val="EEEEEE"/>
              </a:gs>
            </a:gsLst>
            <a:lin ang="8100000" scaled="0"/>
          </a:gradFill>
          <a:ln w="19050" cap="flat" cmpd="sng" algn="ctr">
            <a:solidFill>
              <a:srgbClr val="002060"/>
            </a:solidFill>
            <a:prstDash val="solid"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altLang="zh-CN" sz="1400" b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Животные</a:t>
            </a:r>
            <a:endParaRPr lang="zh-CN" altLang="en-US" sz="1400" b="1" kern="0" dirty="0" smtClean="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  <p:sp>
        <p:nvSpPr>
          <p:cNvPr id="49" name="圆角矩形 22"/>
          <p:cNvSpPr/>
          <p:nvPr/>
        </p:nvSpPr>
        <p:spPr>
          <a:xfrm>
            <a:off x="5796137" y="4401342"/>
            <a:ext cx="1382486" cy="792087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ysClr val="window" lastClr="FFFFFF"/>
              </a:gs>
              <a:gs pos="0">
                <a:srgbClr val="EEEEEE"/>
              </a:gs>
            </a:gsLst>
            <a:lin ang="8100000" scaled="0"/>
          </a:gradFill>
          <a:ln w="19050" cap="flat" cmpd="sng" algn="ctr">
            <a:solidFill>
              <a:srgbClr val="002060"/>
            </a:solidFill>
            <a:prstDash val="solid"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altLang="zh-CN" sz="1250" b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Растительные </a:t>
            </a:r>
          </a:p>
          <a:p>
            <a:pPr algn="ctr">
              <a:defRPr/>
            </a:pPr>
            <a:r>
              <a:rPr lang="ru-RU" altLang="zh-CN" sz="1400" b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организмы</a:t>
            </a:r>
            <a:endParaRPr lang="zh-CN" altLang="en-US" sz="1400" b="1" kern="0" dirty="0" smtClean="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  <p:cxnSp>
        <p:nvCxnSpPr>
          <p:cNvPr id="50" name="Прямая со стрелкой 49"/>
          <p:cNvCxnSpPr/>
          <p:nvPr/>
        </p:nvCxnSpPr>
        <p:spPr>
          <a:xfrm flipH="1">
            <a:off x="7176056" y="3323948"/>
            <a:ext cx="288032" cy="1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 flipH="1" flipV="1">
            <a:off x="7150475" y="4758472"/>
            <a:ext cx="304180" cy="17651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>
            <a:off x="4796443" y="1130627"/>
            <a:ext cx="0" cy="353661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>
            <a:off x="6636196" y="1155058"/>
            <a:ext cx="0" cy="353661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>
            <a:off x="8316416" y="1134459"/>
            <a:ext cx="0" cy="353661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7167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500"/>
                            </p:stCondLst>
                            <p:childTnLst>
                              <p:par>
                                <p:cTn id="9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000"/>
                            </p:stCondLst>
                            <p:childTnLst>
                              <p:par>
                                <p:cTn id="10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500"/>
                            </p:stCondLst>
                            <p:childTnLst>
                              <p:par>
                                <p:cTn id="10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00"/>
                            </p:stCondLst>
                            <p:childTnLst>
                              <p:par>
                                <p:cTn id="1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500"/>
                            </p:stCondLst>
                            <p:childTnLst>
                              <p:par>
                                <p:cTn id="1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000"/>
                            </p:stCondLst>
                            <p:childTnLst>
                              <p:par>
                                <p:cTn id="1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2500"/>
                            </p:stCondLst>
                            <p:childTnLst>
                              <p:par>
                                <p:cTn id="1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3000"/>
                            </p:stCondLst>
                            <p:childTnLst>
                              <p:par>
                                <p:cTn id="1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00"/>
                            </p:stCondLst>
                            <p:childTnLst>
                              <p:par>
                                <p:cTn id="1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7" grpId="0" animBg="1"/>
      <p:bldP spid="8" grpId="0" animBg="1"/>
      <p:bldP spid="24" grpId="0" animBg="1"/>
      <p:bldP spid="27" grpId="0" animBg="1"/>
      <p:bldP spid="28" grpId="0" animBg="1"/>
      <p:bldP spid="31" grpId="0" animBg="1"/>
      <p:bldP spid="32" grpId="0" animBg="1"/>
      <p:bldP spid="33" grpId="0" animBg="1"/>
      <p:bldP spid="35" grpId="0" animBg="1"/>
      <p:bldP spid="36" grpId="0" animBg="1"/>
      <p:bldP spid="48" grpId="0" animBg="1"/>
      <p:bldP spid="4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Documents\Downloads\Coral-PNG-Image-Backgroun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7203" y="2560089"/>
            <a:ext cx="6048672" cy="27017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770"/>
          <a:stretch/>
        </p:blipFill>
        <p:spPr>
          <a:xfrm>
            <a:off x="0" y="0"/>
            <a:ext cx="1260088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圆角矩形 33"/>
          <p:cNvSpPr/>
          <p:nvPr/>
        </p:nvSpPr>
        <p:spPr>
          <a:xfrm>
            <a:off x="1547664" y="188641"/>
            <a:ext cx="7344816" cy="792088"/>
          </a:xfrm>
          <a:prstGeom prst="roundRect">
            <a:avLst>
              <a:gd name="adj" fmla="val 9976"/>
            </a:avLst>
          </a:prstGeom>
          <a:solidFill>
            <a:schemeClr val="accent5">
              <a:lumMod val="40000"/>
              <a:lumOff val="60000"/>
            </a:schemeClr>
          </a:solidFill>
          <a:ln w="25400" cap="flat" cmpd="sng" algn="ctr">
            <a:solidFill>
              <a:srgbClr val="002060"/>
            </a:solidFill>
            <a:prstDash val="solid"/>
            <a:miter lim="800000"/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altLang="zh-CN" sz="3600" b="1" i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微软雅黑" pitchFamily="34" charset="-122"/>
              </a:rPr>
              <a:t>Биологические  ресурсы</a:t>
            </a:r>
            <a:endParaRPr lang="zh-CN" altLang="en-US" sz="3600" b="1" i="1" kern="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  <a:ea typeface="微软雅黑" pitchFamily="34" charset="-122"/>
            </a:endParaRPr>
          </a:p>
        </p:txBody>
      </p:sp>
      <p:sp>
        <p:nvSpPr>
          <p:cNvPr id="5" name="圆角矩形 22"/>
          <p:cNvSpPr/>
          <p:nvPr/>
        </p:nvSpPr>
        <p:spPr>
          <a:xfrm>
            <a:off x="3635896" y="1340768"/>
            <a:ext cx="2808312" cy="558062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ysClr val="window" lastClr="FFFFFF"/>
              </a:gs>
              <a:gs pos="0">
                <a:srgbClr val="EEEEEE"/>
              </a:gs>
            </a:gsLst>
            <a:lin ang="8100000" scaled="0"/>
          </a:gradFill>
          <a:ln w="19050" cap="flat" cmpd="sng" algn="ctr">
            <a:solidFill>
              <a:srgbClr val="C00000"/>
            </a:solidFill>
            <a:prstDash val="solid"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nstantia" panose="02030602050306030303" pitchFamily="18" charset="0"/>
                <a:ea typeface="宋体"/>
              </a:rPr>
              <a:t>Биоресурсы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onstantia" panose="02030602050306030303" pitchFamily="18" charset="0"/>
              <a:ea typeface="宋体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2699792" y="1988840"/>
            <a:ext cx="792088" cy="36004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6535571" y="1988840"/>
            <a:ext cx="816260" cy="43204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2" name="圆角矩形 22"/>
          <p:cNvSpPr/>
          <p:nvPr/>
        </p:nvSpPr>
        <p:spPr>
          <a:xfrm>
            <a:off x="1546853" y="2636912"/>
            <a:ext cx="1729003" cy="558062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ysClr val="window" lastClr="FFFFFF"/>
              </a:gs>
              <a:gs pos="0">
                <a:srgbClr val="EEEEEE"/>
              </a:gs>
            </a:gsLst>
            <a:lin ang="8100000" scaled="0"/>
          </a:gradFill>
          <a:ln w="19050" cap="flat" cmpd="sng" algn="ctr">
            <a:solidFill>
              <a:srgbClr val="002060"/>
            </a:solidFill>
            <a:prstDash val="solid"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nstantia" panose="02030602050306030303" pitchFamily="18" charset="0"/>
                <a:ea typeface="宋体"/>
              </a:rPr>
              <a:t>Рыба </a:t>
            </a: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onstantia" panose="02030602050306030303" pitchFamily="18" charset="0"/>
              <a:ea typeface="宋体"/>
            </a:endParaRPr>
          </a:p>
        </p:txBody>
      </p:sp>
      <p:sp>
        <p:nvSpPr>
          <p:cNvPr id="17" name="圆角矩形 22"/>
          <p:cNvSpPr/>
          <p:nvPr/>
        </p:nvSpPr>
        <p:spPr>
          <a:xfrm>
            <a:off x="6557952" y="2650367"/>
            <a:ext cx="2376263" cy="1006370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ysClr val="window" lastClr="FFFFFF"/>
              </a:gs>
              <a:gs pos="0">
                <a:srgbClr val="EEEEEE"/>
              </a:gs>
            </a:gsLst>
            <a:lin ang="8100000" scaled="0"/>
          </a:gradFill>
          <a:ln w="19050" cap="flat" cmpd="sng" algn="ctr">
            <a:solidFill>
              <a:schemeClr val="accent5">
                <a:lumMod val="50000"/>
              </a:schemeClr>
            </a:solidFill>
            <a:prstDash val="solid"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lvl="0" algn="ctr">
              <a:defRPr/>
            </a:pPr>
            <a:r>
              <a:rPr lang="ru-RU" altLang="zh-CN" sz="17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Моллюски </a:t>
            </a:r>
            <a:r>
              <a:rPr lang="ru-RU" altLang="zh-CN" sz="17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(осьминоги, улитки, устрицы, мидии)</a:t>
            </a:r>
          </a:p>
        </p:txBody>
      </p:sp>
      <p:sp>
        <p:nvSpPr>
          <p:cNvPr id="18" name="圆角矩形 22"/>
          <p:cNvSpPr/>
          <p:nvPr/>
        </p:nvSpPr>
        <p:spPr>
          <a:xfrm>
            <a:off x="1941020" y="4214365"/>
            <a:ext cx="2309632" cy="1047463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ysClr val="window" lastClr="FFFFFF"/>
              </a:gs>
              <a:gs pos="0">
                <a:srgbClr val="EEEEEE"/>
              </a:gs>
            </a:gsLst>
            <a:lin ang="8100000" scaled="0"/>
          </a:gradFill>
          <a:ln w="19050" cap="flat" cmpd="sng" algn="ctr">
            <a:solidFill>
              <a:srgbClr val="0070C0"/>
            </a:solidFill>
            <a:prstDash val="solid"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lvl="0" algn="ctr">
              <a:defRPr/>
            </a:pPr>
            <a:r>
              <a:rPr lang="ru-RU" altLang="zh-CN" sz="17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Ракообразные </a:t>
            </a:r>
            <a:r>
              <a:rPr lang="ru-RU" altLang="zh-CN" sz="17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(крабы, креветки, омары)</a:t>
            </a:r>
          </a:p>
        </p:txBody>
      </p:sp>
      <p:sp>
        <p:nvSpPr>
          <p:cNvPr id="19" name="圆角矩形 22"/>
          <p:cNvSpPr/>
          <p:nvPr/>
        </p:nvSpPr>
        <p:spPr>
          <a:xfrm>
            <a:off x="5788885" y="4214364"/>
            <a:ext cx="2309632" cy="1047463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ysClr val="window" lastClr="FFFFFF"/>
              </a:gs>
              <a:gs pos="0">
                <a:srgbClr val="EEEEEE"/>
              </a:gs>
            </a:gsLst>
            <a:lin ang="8100000" scaled="0"/>
          </a:gradFill>
          <a:ln w="19050" cap="flat" cmpd="sng" algn="ctr">
            <a:solidFill>
              <a:srgbClr val="0099FF"/>
            </a:solidFill>
            <a:prstDash val="solid"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lvl="0" algn="ctr">
              <a:defRPr/>
            </a:pPr>
            <a:r>
              <a:rPr lang="ru-RU" altLang="zh-CN" sz="17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Млекопитающие </a:t>
            </a:r>
            <a:r>
              <a:rPr lang="ru-RU" altLang="zh-CN" sz="17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(киты, моржи, тюлени)</a:t>
            </a:r>
          </a:p>
        </p:txBody>
      </p:sp>
      <p:cxnSp>
        <p:nvCxnSpPr>
          <p:cNvPr id="20" name="Прямая со стрелкой 19"/>
          <p:cNvCxnSpPr/>
          <p:nvPr/>
        </p:nvCxnSpPr>
        <p:spPr>
          <a:xfrm flipH="1">
            <a:off x="3707904" y="2204864"/>
            <a:ext cx="792088" cy="1656184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5616116" y="2204864"/>
            <a:ext cx="684076" cy="1584176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5" name="圆角矩形 22"/>
          <p:cNvSpPr/>
          <p:nvPr/>
        </p:nvSpPr>
        <p:spPr>
          <a:xfrm>
            <a:off x="4175550" y="5607242"/>
            <a:ext cx="1729003" cy="558062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ysClr val="window" lastClr="FFFFFF"/>
              </a:gs>
              <a:gs pos="0">
                <a:srgbClr val="EEEEEE"/>
              </a:gs>
            </a:gsLst>
            <a:lin ang="8100000" scaled="0"/>
          </a:gradFill>
          <a:ln w="19050" cap="flat" cmpd="sng" algn="ctr">
            <a:solidFill>
              <a:srgbClr val="003300"/>
            </a:solidFill>
            <a:prstDash val="solid"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lvl="0" algn="ctr">
              <a:defRPr/>
            </a:pPr>
            <a:r>
              <a:rPr lang="ru-RU" altLang="zh-CN" sz="20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Водоросли</a:t>
            </a:r>
          </a:p>
        </p:txBody>
      </p:sp>
      <p:cxnSp>
        <p:nvCxnSpPr>
          <p:cNvPr id="26" name="Прямая со стрелкой 25"/>
          <p:cNvCxnSpPr/>
          <p:nvPr/>
        </p:nvCxnSpPr>
        <p:spPr>
          <a:xfrm>
            <a:off x="5040051" y="2915943"/>
            <a:ext cx="0" cy="234588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122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  <p:bldP spid="17" grpId="0" animBg="1"/>
      <p:bldP spid="18" grpId="0" animBg="1"/>
      <p:bldP spid="19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770"/>
          <a:stretch/>
        </p:blipFill>
        <p:spPr>
          <a:xfrm>
            <a:off x="0" y="0"/>
            <a:ext cx="1260088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圆角矩形 33"/>
          <p:cNvSpPr/>
          <p:nvPr/>
        </p:nvSpPr>
        <p:spPr>
          <a:xfrm>
            <a:off x="1547664" y="188641"/>
            <a:ext cx="7344816" cy="792088"/>
          </a:xfrm>
          <a:prstGeom prst="roundRect">
            <a:avLst>
              <a:gd name="adj" fmla="val 9976"/>
            </a:avLst>
          </a:prstGeom>
          <a:solidFill>
            <a:schemeClr val="accent5">
              <a:lumMod val="40000"/>
              <a:lumOff val="60000"/>
            </a:schemeClr>
          </a:solidFill>
          <a:ln w="25400" cap="flat" cmpd="sng" algn="ctr">
            <a:solidFill>
              <a:srgbClr val="002060"/>
            </a:solidFill>
            <a:prstDash val="solid"/>
            <a:miter lim="800000"/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altLang="zh-CN" sz="3600" b="1" i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微软雅黑" pitchFamily="34" charset="-122"/>
              </a:rPr>
              <a:t>Биологические  ресурсы</a:t>
            </a:r>
            <a:endParaRPr lang="zh-CN" altLang="en-US" sz="3600" b="1" i="1" kern="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  <a:ea typeface="微软雅黑" pitchFamily="34" charset="-122"/>
            </a:endParaRPr>
          </a:p>
        </p:txBody>
      </p:sp>
      <p:sp>
        <p:nvSpPr>
          <p:cNvPr id="5" name="圆角矩形 22"/>
          <p:cNvSpPr/>
          <p:nvPr/>
        </p:nvSpPr>
        <p:spPr>
          <a:xfrm>
            <a:off x="1547664" y="1628800"/>
            <a:ext cx="7344816" cy="864096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ysClr val="window" lastClr="FFFFFF"/>
              </a:gs>
              <a:gs pos="0">
                <a:srgbClr val="EEEEEE"/>
              </a:gs>
            </a:gsLst>
            <a:lin ang="8100000" scaled="0"/>
          </a:gradFill>
          <a:ln w="19050" cap="flat" cmpd="sng" algn="ctr">
            <a:solidFill>
              <a:srgbClr val="002060"/>
            </a:solidFill>
            <a:prstDash val="solid"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onstantia" panose="02030602050306030303" pitchFamily="18" charset="0"/>
                <a:ea typeface="宋体"/>
              </a:rPr>
              <a:t>За счет</a:t>
            </a:r>
            <a:r>
              <a:rPr kumimoji="0" lang="ru-RU" altLang="zh-CN" b="1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onstantia" panose="02030602050306030303" pitchFamily="18" charset="0"/>
                <a:ea typeface="宋体"/>
              </a:rPr>
              <a:t> биоресурсов Мирового океана человечество на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b="1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nstantia" panose="02030602050306030303" pitchFamily="18" charset="0"/>
                <a:ea typeface="宋体"/>
              </a:rPr>
              <a:t> 25 % </a:t>
            </a:r>
            <a:r>
              <a:rPr kumimoji="0" lang="ru-RU" altLang="zh-CN" b="1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onstantia" panose="02030602050306030303" pitchFamily="18" charset="0"/>
                <a:ea typeface="宋体"/>
              </a:rPr>
              <a:t>удовлетворяет свои потребности  в пищевых белках.</a:t>
            </a:r>
            <a:endParaRPr kumimoji="0" lang="zh-CN" altLang="en-US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uLnTx/>
              <a:uFillTx/>
              <a:latin typeface="Constantia" panose="02030602050306030303" pitchFamily="18" charset="0"/>
              <a:ea typeface="宋体"/>
            </a:endParaRPr>
          </a:p>
        </p:txBody>
      </p:sp>
      <p:sp>
        <p:nvSpPr>
          <p:cNvPr id="16" name="圆角矩形 22"/>
          <p:cNvSpPr/>
          <p:nvPr/>
        </p:nvSpPr>
        <p:spPr>
          <a:xfrm>
            <a:off x="1547664" y="3140968"/>
            <a:ext cx="7344816" cy="1008112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ysClr val="window" lastClr="FFFFFF"/>
              </a:gs>
              <a:gs pos="0">
                <a:srgbClr val="EEEEEE"/>
              </a:gs>
            </a:gsLst>
            <a:lin ang="8100000" scaled="0"/>
          </a:gradFill>
          <a:ln w="19050" cap="flat" cmpd="sng" algn="ctr">
            <a:solidFill>
              <a:srgbClr val="002060"/>
            </a:solidFill>
            <a:prstDash val="solid"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nstantia" panose="02030602050306030303" pitchFamily="18" charset="0"/>
                <a:ea typeface="宋体"/>
              </a:rPr>
              <a:t>Биомассу </a:t>
            </a:r>
            <a:r>
              <a:rPr kumimoji="0" lang="ru-RU" altLang="zh-CN" b="1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nstantia" panose="02030602050306030303" pitchFamily="18" charset="0"/>
                <a:ea typeface="宋体"/>
              </a:rPr>
              <a:t>Мирового океана </a:t>
            </a:r>
            <a:r>
              <a:rPr kumimoji="0" lang="ru-RU" altLang="zh-CN" b="1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onstantia" panose="02030602050306030303" pitchFamily="18" charset="0"/>
                <a:ea typeface="宋体"/>
              </a:rPr>
              <a:t>оценивают примерно в </a:t>
            </a:r>
            <a:r>
              <a:rPr kumimoji="0" lang="ru-RU" altLang="zh-CN" b="1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nstantia" panose="02030602050306030303" pitchFamily="18" charset="0"/>
                <a:ea typeface="宋体"/>
              </a:rPr>
              <a:t>40 млрд т</a:t>
            </a:r>
            <a:r>
              <a:rPr kumimoji="0" lang="ru-RU" altLang="zh-CN" b="1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onstantia" panose="02030602050306030303" pitchFamily="18" charset="0"/>
                <a:ea typeface="宋体"/>
              </a:rPr>
              <a:t>, причём на нектон (рыб, млекопитающих, креветок, кальмаров) приходится чуть более 1 млрд.</a:t>
            </a:r>
            <a:endParaRPr kumimoji="0" lang="zh-CN" altLang="en-US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uLnTx/>
              <a:uFillTx/>
              <a:latin typeface="Constantia" panose="02030602050306030303" pitchFamily="18" charset="0"/>
              <a:ea typeface="宋体"/>
            </a:endParaRPr>
          </a:p>
        </p:txBody>
      </p:sp>
      <p:sp>
        <p:nvSpPr>
          <p:cNvPr id="21" name="圆角矩形 22"/>
          <p:cNvSpPr/>
          <p:nvPr/>
        </p:nvSpPr>
        <p:spPr>
          <a:xfrm>
            <a:off x="1547664" y="5229200"/>
            <a:ext cx="7344816" cy="792088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ysClr val="window" lastClr="FFFFFF"/>
              </a:gs>
              <a:gs pos="0">
                <a:srgbClr val="EEEEEE"/>
              </a:gs>
            </a:gsLst>
            <a:lin ang="8100000" scaled="0"/>
          </a:gradFill>
          <a:ln w="19050" cap="flat" cmpd="sng" algn="ctr">
            <a:solidFill>
              <a:srgbClr val="002060"/>
            </a:solidFill>
            <a:prstDash val="solid"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b="1" i="0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onstantia" panose="02030602050306030303" pitchFamily="18" charset="0"/>
                <a:ea typeface="宋体"/>
              </a:rPr>
              <a:t>Более 85% используемой</a:t>
            </a:r>
            <a:r>
              <a:rPr kumimoji="0" lang="ru-RU" altLang="zh-CN" b="1" i="0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onstantia" panose="02030602050306030303" pitchFamily="18" charset="0"/>
                <a:ea typeface="宋体"/>
              </a:rPr>
              <a:t> человеком морской биомассы принадлежит рыбе.</a:t>
            </a:r>
            <a:endParaRPr kumimoji="0" lang="zh-CN" altLang="en-US" b="1" i="0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uLnTx/>
              <a:uFillTx/>
              <a:latin typeface="Constantia" panose="02030602050306030303" pitchFamily="18" charset="0"/>
              <a:ea typeface="宋体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5220072" y="4509120"/>
            <a:ext cx="0" cy="360040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8922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770"/>
          <a:stretch/>
        </p:blipFill>
        <p:spPr>
          <a:xfrm>
            <a:off x="0" y="0"/>
            <a:ext cx="1260088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圆角矩形 33"/>
          <p:cNvSpPr/>
          <p:nvPr/>
        </p:nvSpPr>
        <p:spPr>
          <a:xfrm>
            <a:off x="1547664" y="188641"/>
            <a:ext cx="7344816" cy="792088"/>
          </a:xfrm>
          <a:prstGeom prst="roundRect">
            <a:avLst>
              <a:gd name="adj" fmla="val 9976"/>
            </a:avLst>
          </a:prstGeom>
          <a:solidFill>
            <a:schemeClr val="accent5">
              <a:lumMod val="40000"/>
              <a:lumOff val="60000"/>
            </a:schemeClr>
          </a:solidFill>
          <a:ln w="25400" cap="flat" cmpd="sng" algn="ctr">
            <a:solidFill>
              <a:srgbClr val="002060"/>
            </a:solidFill>
            <a:prstDash val="solid"/>
            <a:miter lim="800000"/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altLang="zh-CN" sz="3600" b="1" i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微软雅黑" pitchFamily="34" charset="-122"/>
              </a:rPr>
              <a:t>Биологические  ресурсы</a:t>
            </a:r>
            <a:endParaRPr lang="zh-CN" altLang="en-US" sz="3600" b="1" i="1" kern="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  <a:ea typeface="微软雅黑" pitchFamily="34" charset="-122"/>
            </a:endParaRPr>
          </a:p>
        </p:txBody>
      </p:sp>
      <p:sp>
        <p:nvSpPr>
          <p:cNvPr id="5" name="圆角矩形 22"/>
          <p:cNvSpPr/>
          <p:nvPr/>
        </p:nvSpPr>
        <p:spPr>
          <a:xfrm>
            <a:off x="1547664" y="1268760"/>
            <a:ext cx="7344816" cy="1584175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ysClr val="window" lastClr="FFFFFF"/>
              </a:gs>
              <a:gs pos="0">
                <a:srgbClr val="EEEEEE"/>
              </a:gs>
            </a:gsLst>
            <a:lin ang="8100000" scaled="0"/>
          </a:gradFill>
          <a:ln w="19050" cap="flat" cmpd="sng" algn="ctr">
            <a:solidFill>
              <a:srgbClr val="002060"/>
            </a:solidFill>
            <a:prstDash val="solid"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onstantia" panose="02030602050306030303" pitchFamily="18" charset="0"/>
                <a:ea typeface="宋体"/>
              </a:rPr>
              <a:t>Рыбный промысел</a:t>
            </a:r>
            <a:r>
              <a:rPr kumimoji="0" lang="ru-RU" altLang="zh-CN" sz="1600" b="1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onstantia" panose="02030602050306030303" pitchFamily="18" charset="0"/>
                <a:ea typeface="宋体"/>
              </a:rPr>
              <a:t> ведется преимущественно в районах материковой отмели и мелководных банок.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zh-CN" sz="1600" b="1" kern="0" dirty="0" smtClean="0">
                <a:solidFill>
                  <a:srgbClr val="002060"/>
                </a:solidFill>
                <a:latin typeface="Constantia" panose="02030602050306030303" pitchFamily="18" charset="0"/>
                <a:ea typeface="宋体"/>
              </a:rPr>
              <a:t>В пределах мелководий много солнечного света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zh-CN" sz="1600" b="1" kern="0" dirty="0" smtClean="0">
                <a:solidFill>
                  <a:srgbClr val="002060"/>
                </a:solidFill>
                <a:latin typeface="Constantia" panose="02030602050306030303" pitchFamily="18" charset="0"/>
                <a:ea typeface="宋体"/>
              </a:rPr>
              <a:t>и органического вещества.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zh-CN" sz="1600" b="1" kern="0" dirty="0" smtClean="0">
                <a:solidFill>
                  <a:srgbClr val="002060"/>
                </a:solidFill>
                <a:latin typeface="Constantia" panose="02030602050306030303" pitchFamily="18" charset="0"/>
                <a:ea typeface="宋体"/>
              </a:rPr>
              <a:t>Именно здесь сосредоточены основные </a:t>
            </a:r>
            <a:r>
              <a:rPr kumimoji="0" lang="ru-RU" altLang="zh-CN" sz="1600" b="1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onstantia" panose="02030602050306030303" pitchFamily="18" charset="0"/>
                <a:ea typeface="宋体"/>
              </a:rPr>
              <a:t>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600" b="1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onstantia" panose="02030602050306030303" pitchFamily="18" charset="0"/>
                <a:ea typeface="宋体"/>
              </a:rPr>
              <a:t>очаги органической жизни в МО.</a:t>
            </a:r>
            <a:endParaRPr kumimoji="0" lang="zh-CN" alt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uLnTx/>
              <a:uFillTx/>
              <a:latin typeface="Constantia" panose="02030602050306030303" pitchFamily="18" charset="0"/>
              <a:ea typeface="宋体"/>
            </a:endParaRPr>
          </a:p>
        </p:txBody>
      </p:sp>
      <p:sp>
        <p:nvSpPr>
          <p:cNvPr id="16" name="圆角矩形 22"/>
          <p:cNvSpPr/>
          <p:nvPr/>
        </p:nvSpPr>
        <p:spPr>
          <a:xfrm>
            <a:off x="1536102" y="3212976"/>
            <a:ext cx="7344816" cy="1152128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ysClr val="window" lastClr="FFFFFF"/>
              </a:gs>
              <a:gs pos="0">
                <a:srgbClr val="EEEEEE"/>
              </a:gs>
            </a:gsLst>
            <a:lin ang="8100000" scaled="0"/>
          </a:gradFill>
          <a:ln w="19050" cap="flat" cmpd="sng" algn="ctr">
            <a:solidFill>
              <a:srgbClr val="002060"/>
            </a:solidFill>
            <a:prstDash val="solid"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zh-CN" b="1" kern="0" dirty="0" smtClean="0">
                <a:solidFill>
                  <a:srgbClr val="002060"/>
                </a:solidFill>
                <a:latin typeface="Constantia" panose="02030602050306030303" pitchFamily="18" charset="0"/>
                <a:ea typeface="宋体"/>
              </a:rPr>
              <a:t>Сгущение жизни иногда встречается в пределах глубоководных участков, что связано с явлением </a:t>
            </a:r>
            <a:r>
              <a:rPr lang="ru-RU" altLang="zh-CN" b="1" kern="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宋体"/>
              </a:rPr>
              <a:t>апвеллинга</a:t>
            </a:r>
            <a:r>
              <a:rPr lang="ru-RU" altLang="zh-CN" b="1" kern="0" dirty="0" smtClean="0">
                <a:solidFill>
                  <a:srgbClr val="002060"/>
                </a:solidFill>
                <a:latin typeface="Constantia" panose="02030602050306030303" pitchFamily="18" charset="0"/>
                <a:ea typeface="宋体"/>
              </a:rPr>
              <a:t>-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zh-CN" b="1" kern="0" dirty="0" smtClean="0">
                <a:solidFill>
                  <a:srgbClr val="002060"/>
                </a:solidFill>
                <a:latin typeface="Constantia" panose="02030602050306030303" pitchFamily="18" charset="0"/>
                <a:ea typeface="宋体"/>
              </a:rPr>
              <a:t>вертикальными поднятиями глубинных масс океанической воды, насыщенной биогенными веществами.</a:t>
            </a:r>
            <a:endParaRPr kumimoji="0" lang="zh-CN" altLang="en-US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uLnTx/>
              <a:uFillTx/>
              <a:latin typeface="Constantia" panose="02030602050306030303" pitchFamily="18" charset="0"/>
              <a:ea typeface="宋体"/>
            </a:endParaRPr>
          </a:p>
        </p:txBody>
      </p:sp>
      <p:sp>
        <p:nvSpPr>
          <p:cNvPr id="21" name="圆角矩形 22"/>
          <p:cNvSpPr/>
          <p:nvPr/>
        </p:nvSpPr>
        <p:spPr>
          <a:xfrm>
            <a:off x="1547664" y="4879032"/>
            <a:ext cx="7344816" cy="1008112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ysClr val="window" lastClr="FFFFFF"/>
              </a:gs>
              <a:gs pos="0">
                <a:srgbClr val="EEEEEE"/>
              </a:gs>
            </a:gsLst>
            <a:lin ang="8100000" scaled="0"/>
          </a:gradFill>
          <a:ln w="19050" cap="flat" cmpd="sng" algn="ctr">
            <a:solidFill>
              <a:srgbClr val="002060"/>
            </a:solidFill>
            <a:prstDash val="solid"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zh-CN" b="1" kern="0" dirty="0" smtClean="0">
                <a:solidFill>
                  <a:srgbClr val="002060"/>
                </a:solidFill>
                <a:latin typeface="Constantia" panose="02030602050306030303" pitchFamily="18" charset="0"/>
                <a:ea typeface="宋体"/>
              </a:rPr>
              <a:t>В прилегающем к побережью глубоководном </a:t>
            </a:r>
            <a:r>
              <a:rPr lang="ru-RU" altLang="zh-CN" b="1" kern="0" dirty="0" err="1" smtClean="0">
                <a:solidFill>
                  <a:srgbClr val="002060"/>
                </a:solidFill>
                <a:latin typeface="Constantia" panose="02030602050306030303" pitchFamily="18" charset="0"/>
                <a:ea typeface="宋体"/>
              </a:rPr>
              <a:t>апвеллинге</a:t>
            </a:r>
            <a:r>
              <a:rPr lang="ru-RU" altLang="zh-CN" b="1" kern="0" dirty="0" smtClean="0">
                <a:solidFill>
                  <a:srgbClr val="002060"/>
                </a:solidFill>
                <a:latin typeface="Constantia" panose="02030602050306030303" pitchFamily="18" charset="0"/>
                <a:ea typeface="宋体"/>
              </a:rPr>
              <a:t> сформировался продуктивный рыболовный промысел. </a:t>
            </a:r>
            <a:endParaRPr kumimoji="0" lang="zh-CN" altLang="en-US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uLnTx/>
              <a:uFillTx/>
              <a:latin typeface="Constantia" panose="02030602050306030303" pitchFamily="18" charset="0"/>
              <a:ea typeface="宋体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5292080" y="4509120"/>
            <a:ext cx="0" cy="288032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769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770"/>
          <a:stretch/>
        </p:blipFill>
        <p:spPr>
          <a:xfrm>
            <a:off x="1" y="0"/>
            <a:ext cx="1260088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圆角矩形 33"/>
          <p:cNvSpPr/>
          <p:nvPr/>
        </p:nvSpPr>
        <p:spPr>
          <a:xfrm>
            <a:off x="1547664" y="188641"/>
            <a:ext cx="7344816" cy="792088"/>
          </a:xfrm>
          <a:prstGeom prst="roundRect">
            <a:avLst>
              <a:gd name="adj" fmla="val 9976"/>
            </a:avLst>
          </a:prstGeom>
          <a:solidFill>
            <a:schemeClr val="accent5">
              <a:lumMod val="40000"/>
              <a:lumOff val="60000"/>
            </a:schemeClr>
          </a:solidFill>
          <a:ln w="25400" cap="flat" cmpd="sng" algn="ctr">
            <a:solidFill>
              <a:srgbClr val="002060"/>
            </a:solidFill>
            <a:prstDash val="solid"/>
            <a:miter lim="800000"/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altLang="zh-CN" sz="3200" b="1" i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微软雅黑" pitchFamily="34" charset="-122"/>
              </a:rPr>
              <a:t>Районы морского рыболовства</a:t>
            </a:r>
            <a:endParaRPr lang="zh-CN" altLang="en-US" sz="3200" b="1" i="1" kern="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  <a:ea typeface="微软雅黑" pitchFamily="34" charset="-122"/>
            </a:endParaRPr>
          </a:p>
        </p:txBody>
      </p:sp>
      <p:pic>
        <p:nvPicPr>
          <p:cNvPr id="2050" name="Picture 2" descr="D:\2f38cde4-33b9-4a48-b47c-cd8d2c9793f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121" t="5106" r="35980" b="9097"/>
          <a:stretch/>
        </p:blipFill>
        <p:spPr bwMode="auto">
          <a:xfrm rot="16200000">
            <a:off x="2727818" y="376503"/>
            <a:ext cx="4898572" cy="7258879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2568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770"/>
          <a:stretch/>
        </p:blipFill>
        <p:spPr>
          <a:xfrm>
            <a:off x="0" y="0"/>
            <a:ext cx="1260088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圆角矩形 33"/>
          <p:cNvSpPr/>
          <p:nvPr/>
        </p:nvSpPr>
        <p:spPr>
          <a:xfrm>
            <a:off x="1547664" y="188641"/>
            <a:ext cx="7344816" cy="792088"/>
          </a:xfrm>
          <a:prstGeom prst="roundRect">
            <a:avLst>
              <a:gd name="adj" fmla="val 9976"/>
            </a:avLst>
          </a:prstGeom>
          <a:solidFill>
            <a:schemeClr val="accent5">
              <a:lumMod val="40000"/>
              <a:lumOff val="60000"/>
            </a:schemeClr>
          </a:solidFill>
          <a:ln w="25400" cap="flat" cmpd="sng" algn="ctr">
            <a:solidFill>
              <a:srgbClr val="002060"/>
            </a:solidFill>
            <a:prstDash val="solid"/>
            <a:miter lim="800000"/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altLang="zh-CN" sz="3600" b="1" i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微软雅黑" pitchFamily="34" charset="-122"/>
              </a:rPr>
              <a:t>Биологические  ресурсы</a:t>
            </a:r>
            <a:endParaRPr lang="zh-CN" altLang="en-US" sz="3600" b="1" i="1" kern="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  <a:ea typeface="微软雅黑" pitchFamily="34" charset="-122"/>
            </a:endParaRPr>
          </a:p>
        </p:txBody>
      </p:sp>
      <p:sp>
        <p:nvSpPr>
          <p:cNvPr id="5" name="圆角矩形 22"/>
          <p:cNvSpPr/>
          <p:nvPr/>
        </p:nvSpPr>
        <p:spPr>
          <a:xfrm>
            <a:off x="1547664" y="1268761"/>
            <a:ext cx="7344816" cy="792087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ysClr val="window" lastClr="FFFFFF"/>
              </a:gs>
              <a:gs pos="0">
                <a:srgbClr val="EEEEEE"/>
              </a:gs>
            </a:gsLst>
            <a:lin ang="8100000" scaled="0"/>
          </a:gradFill>
          <a:ln w="19050" cap="flat" cmpd="sng" algn="ctr">
            <a:solidFill>
              <a:srgbClr val="002060"/>
            </a:solidFill>
            <a:prstDash val="solid"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nstantia" panose="02030602050306030303" pitchFamily="18" charset="0"/>
                <a:ea typeface="宋体"/>
              </a:rPr>
              <a:t>Тихий океан </a:t>
            </a:r>
            <a:r>
              <a:rPr kumimoji="0" lang="ru-RU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onstantia" panose="02030602050306030303" pitchFamily="18" charset="0"/>
                <a:ea typeface="宋体"/>
              </a:rPr>
              <a:t>обеспечивает 53 % мирового улова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onstantia" panose="02030602050306030303" pitchFamily="18" charset="0"/>
                <a:ea typeface="宋体"/>
              </a:rPr>
              <a:t>(Японское, Охотское, Восточно-Китайское моря).</a:t>
            </a:r>
            <a:endParaRPr kumimoji="0" lang="zh-CN" alt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uLnTx/>
              <a:uFillTx/>
              <a:latin typeface="Constantia" panose="02030602050306030303" pitchFamily="18" charset="0"/>
              <a:ea typeface="宋体"/>
            </a:endParaRPr>
          </a:p>
        </p:txBody>
      </p:sp>
      <p:sp>
        <p:nvSpPr>
          <p:cNvPr id="16" name="圆角矩形 22"/>
          <p:cNvSpPr/>
          <p:nvPr/>
        </p:nvSpPr>
        <p:spPr>
          <a:xfrm>
            <a:off x="1536102" y="2276872"/>
            <a:ext cx="7344816" cy="1152128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ysClr val="window" lastClr="FFFFFF"/>
              </a:gs>
              <a:gs pos="0">
                <a:srgbClr val="EEEEEE"/>
              </a:gs>
            </a:gsLst>
            <a:lin ang="8100000" scaled="0"/>
          </a:gradFill>
          <a:ln w="19050" cap="flat" cmpd="sng" algn="ctr">
            <a:solidFill>
              <a:srgbClr val="002060"/>
            </a:solidFill>
            <a:prstDash val="solid"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zh-CN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宋体"/>
              </a:rPr>
              <a:t>Атлантический и Северный Ледовитый океаны</a:t>
            </a:r>
            <a:r>
              <a:rPr lang="ru-RU" altLang="zh-CN" b="1" kern="0" dirty="0" smtClean="0">
                <a:solidFill>
                  <a:srgbClr val="002060"/>
                </a:solidFill>
                <a:latin typeface="Constantia" panose="02030602050306030303" pitchFamily="18" charset="0"/>
                <a:ea typeface="宋体"/>
              </a:rPr>
              <a:t>, обеспечивают 40 % мирового улова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onstantia" panose="02030602050306030303" pitchFamily="18" charset="0"/>
                <a:ea typeface="宋体"/>
              </a:rPr>
              <a:t>(Баренцево, Норвежское, Гренландское,</a:t>
            </a:r>
            <a:r>
              <a:rPr kumimoji="0" lang="ru-RU" altLang="zh-CN" b="1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onstantia" panose="02030602050306030303" pitchFamily="18" charset="0"/>
                <a:ea typeface="宋体"/>
              </a:rPr>
              <a:t> Северное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b="1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onstantia" panose="02030602050306030303" pitchFamily="18" charset="0"/>
                <a:ea typeface="宋体"/>
              </a:rPr>
              <a:t>и Балтийское моря).</a:t>
            </a:r>
            <a:endParaRPr kumimoji="0" lang="zh-CN" altLang="en-US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uLnTx/>
              <a:uFillTx/>
              <a:latin typeface="Constantia" panose="02030602050306030303" pitchFamily="18" charset="0"/>
              <a:ea typeface="宋体"/>
            </a:endParaRPr>
          </a:p>
        </p:txBody>
      </p:sp>
      <p:sp>
        <p:nvSpPr>
          <p:cNvPr id="21" name="圆角矩形 22"/>
          <p:cNvSpPr/>
          <p:nvPr/>
        </p:nvSpPr>
        <p:spPr>
          <a:xfrm>
            <a:off x="1547664" y="3645024"/>
            <a:ext cx="7344816" cy="648072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ysClr val="window" lastClr="FFFFFF"/>
              </a:gs>
              <a:gs pos="0">
                <a:srgbClr val="EEEEEE"/>
              </a:gs>
            </a:gsLst>
            <a:lin ang="8100000" scaled="0"/>
          </a:gradFill>
          <a:ln w="19050" cap="flat" cmpd="sng" algn="ctr">
            <a:solidFill>
              <a:srgbClr val="002060"/>
            </a:solidFill>
            <a:prstDash val="solid"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zh-CN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宋体"/>
              </a:rPr>
              <a:t>Индийский океан </a:t>
            </a:r>
            <a:r>
              <a:rPr lang="ru-RU" altLang="zh-CN" b="1" kern="0" dirty="0" smtClean="0">
                <a:solidFill>
                  <a:srgbClr val="002060"/>
                </a:solidFill>
                <a:latin typeface="Constantia" panose="02030602050306030303" pitchFamily="18" charset="0"/>
                <a:ea typeface="宋体"/>
              </a:rPr>
              <a:t>обеспечивает лишь 7 % .</a:t>
            </a:r>
            <a:endParaRPr kumimoji="0" lang="zh-CN" altLang="en-US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uLnTx/>
              <a:uFillTx/>
              <a:latin typeface="Constantia" panose="02030602050306030303" pitchFamily="18" charset="0"/>
              <a:ea typeface="宋体"/>
            </a:endParaRPr>
          </a:p>
        </p:txBody>
      </p:sp>
      <p:sp>
        <p:nvSpPr>
          <p:cNvPr id="9" name="圆角矩形 22"/>
          <p:cNvSpPr/>
          <p:nvPr/>
        </p:nvSpPr>
        <p:spPr>
          <a:xfrm>
            <a:off x="1547731" y="4581128"/>
            <a:ext cx="7344816" cy="648072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ysClr val="window" lastClr="FFFFFF"/>
              </a:gs>
              <a:gs pos="0">
                <a:srgbClr val="EEEEEE"/>
              </a:gs>
            </a:gsLst>
            <a:lin ang="8100000" scaled="0"/>
          </a:gradFill>
          <a:ln w="19050" cap="flat" cmpd="sng" algn="ctr">
            <a:solidFill>
              <a:srgbClr val="002060"/>
            </a:solidFill>
            <a:prstDash val="solid"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zh-CN" b="1" kern="0" dirty="0" smtClean="0">
                <a:solidFill>
                  <a:srgbClr val="002060"/>
                </a:solidFill>
                <a:latin typeface="Constantia" panose="02030602050306030303" pitchFamily="18" charset="0"/>
                <a:ea typeface="宋体"/>
              </a:rPr>
              <a:t>Широкое распространение получает </a:t>
            </a:r>
            <a:r>
              <a:rPr lang="ru-RU" altLang="zh-CN" b="1" kern="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宋体"/>
              </a:rPr>
              <a:t>марикультура</a:t>
            </a:r>
            <a:r>
              <a:rPr lang="ru-RU" altLang="zh-CN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宋体"/>
              </a:rPr>
              <a:t> </a:t>
            </a:r>
            <a:r>
              <a:rPr lang="ru-RU" altLang="zh-CN" b="1" kern="0" dirty="0" smtClean="0">
                <a:solidFill>
                  <a:srgbClr val="002060"/>
                </a:solidFill>
                <a:latin typeface="Constantia" panose="02030602050306030303" pitchFamily="18" charset="0"/>
                <a:ea typeface="宋体"/>
              </a:rPr>
              <a:t>(разведение мидий, устриц, морского гребешка).</a:t>
            </a:r>
            <a:endParaRPr kumimoji="0" lang="zh-CN" altLang="en-US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uLnTx/>
              <a:uFillTx/>
              <a:latin typeface="Constantia" panose="02030602050306030303" pitchFamily="18" charset="0"/>
              <a:ea typeface="宋体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3018" y="5373216"/>
            <a:ext cx="2136630" cy="1425154"/>
          </a:xfrm>
          <a:prstGeom prst="rect">
            <a:avLst/>
          </a:prstGeom>
          <a:ln w="19050">
            <a:solidFill>
              <a:srgbClr val="00206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98" y="5364036"/>
            <a:ext cx="2209500" cy="1434334"/>
          </a:xfrm>
          <a:prstGeom prst="rect">
            <a:avLst/>
          </a:prstGeom>
          <a:ln w="19050">
            <a:solidFill>
              <a:srgbClr val="00206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1067" y="5363620"/>
            <a:ext cx="2101413" cy="1434334"/>
          </a:xfrm>
          <a:prstGeom prst="rect">
            <a:avLst/>
          </a:prstGeom>
          <a:ln w="19050">
            <a:solidFill>
              <a:srgbClr val="00206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4176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  <p:bldP spid="21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818" b="83679"/>
          <a:stretch/>
        </p:blipFill>
        <p:spPr>
          <a:xfrm>
            <a:off x="1" y="-5003"/>
            <a:ext cx="9144000" cy="11201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圆角矩形 33"/>
          <p:cNvSpPr/>
          <p:nvPr/>
        </p:nvSpPr>
        <p:spPr>
          <a:xfrm>
            <a:off x="1043608" y="51004"/>
            <a:ext cx="7272808" cy="1008111"/>
          </a:xfrm>
          <a:prstGeom prst="roundRect">
            <a:avLst>
              <a:gd name="adj" fmla="val 9976"/>
            </a:avLst>
          </a:prstGeom>
          <a:solidFill>
            <a:schemeClr val="accent5">
              <a:lumMod val="40000"/>
              <a:lumOff val="60000"/>
            </a:schemeClr>
          </a:solidFill>
          <a:ln w="25400" cap="flat" cmpd="sng" algn="ctr">
            <a:solidFill>
              <a:srgbClr val="002060"/>
            </a:solidFill>
            <a:prstDash val="solid"/>
            <a:miter lim="800000"/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altLang="zh-CN" sz="2800" b="1" i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微软雅黑" pitchFamily="34" charset="-122"/>
              </a:rPr>
              <a:t>Минеральные и энергетические ресурсы</a:t>
            </a:r>
            <a:endParaRPr lang="zh-CN" altLang="en-US" sz="2800" b="1" i="1" kern="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  <a:ea typeface="微软雅黑" pitchFamily="34" charset="-122"/>
            </a:endParaRPr>
          </a:p>
        </p:txBody>
      </p:sp>
      <p:sp>
        <p:nvSpPr>
          <p:cNvPr id="4" name="AutoShape 4" descr="https://trojden.com/books/geography/geography-modern-world-gladkii-10-11-class-2012/geography-modern-world-gladkii-10-11-class-2012.files/image02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https://trojden.com/books/geography/geography-modern-world-gladkii-10-11-class-2012/geography-modern-world-gladkii-10-11-class-2012.files/image023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圆角矩形 22"/>
          <p:cNvSpPr/>
          <p:nvPr/>
        </p:nvSpPr>
        <p:spPr>
          <a:xfrm>
            <a:off x="612774" y="1412777"/>
            <a:ext cx="8063681" cy="576064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ysClr val="window" lastClr="FFFFFF"/>
              </a:gs>
              <a:gs pos="0">
                <a:srgbClr val="EEEEEE"/>
              </a:gs>
            </a:gsLst>
            <a:lin ang="8100000" scaled="0"/>
          </a:gradFill>
          <a:ln w="19050" cap="flat" cmpd="sng" algn="ctr">
            <a:solidFill>
              <a:srgbClr val="002060"/>
            </a:solidFill>
            <a:prstDash val="solid"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zh-CN" b="1" kern="0" dirty="0" smtClean="0">
                <a:solidFill>
                  <a:srgbClr val="002060"/>
                </a:solidFill>
                <a:latin typeface="Constantia" panose="02030602050306030303" pitchFamily="18" charset="0"/>
                <a:ea typeface="宋体"/>
              </a:rPr>
              <a:t>Нефть и газ составляют 90% всех ресурсов,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zh-CN" b="1" kern="0" dirty="0" smtClean="0">
                <a:solidFill>
                  <a:srgbClr val="002060"/>
                </a:solidFill>
                <a:latin typeface="Constantia" panose="02030602050306030303" pitchFamily="18" charset="0"/>
                <a:ea typeface="宋体"/>
              </a:rPr>
              <a:t>добываемых сегодня с морского дна.</a:t>
            </a:r>
            <a:endParaRPr kumimoji="0" lang="zh-CN" altLang="en-US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uLnTx/>
              <a:uFillTx/>
              <a:latin typeface="Constantia" panose="02030602050306030303" pitchFamily="18" charset="0"/>
              <a:ea typeface="宋体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4680012" y="2132856"/>
            <a:ext cx="0" cy="288032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2" name="圆角矩形 22"/>
          <p:cNvSpPr/>
          <p:nvPr/>
        </p:nvSpPr>
        <p:spPr>
          <a:xfrm>
            <a:off x="612773" y="2708920"/>
            <a:ext cx="8063681" cy="1368152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ysClr val="window" lastClr="FFFFFF"/>
              </a:gs>
              <a:gs pos="0">
                <a:srgbClr val="EEEEEE"/>
              </a:gs>
            </a:gsLst>
            <a:lin ang="8100000" scaled="0"/>
          </a:gradFill>
          <a:ln w="19050" cap="flat" cmpd="sng" algn="ctr">
            <a:solidFill>
              <a:srgbClr val="002060"/>
            </a:solidFill>
            <a:prstDash val="solid"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onstantia" panose="02030602050306030303" pitchFamily="18" charset="0"/>
                <a:ea typeface="宋体"/>
              </a:rPr>
              <a:t>Главная часть нефтегазовых ресурсов приурочена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onstantia" panose="02030602050306030303" pitchFamily="18" charset="0"/>
                <a:ea typeface="宋体"/>
              </a:rPr>
              <a:t> к </a:t>
            </a:r>
            <a:r>
              <a:rPr kumimoji="0" lang="ru-RU" altLang="zh-CN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nstantia" panose="02030602050306030303" pitchFamily="18" charset="0"/>
                <a:ea typeface="宋体"/>
              </a:rPr>
              <a:t>континентальному шельфу</a:t>
            </a:r>
            <a:r>
              <a:rPr kumimoji="0" lang="ru-RU" altLang="zh-CN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onstantia" panose="02030602050306030303" pitchFamily="18" charset="0"/>
                <a:ea typeface="宋体"/>
              </a:rPr>
              <a:t>, где обнаружено</a:t>
            </a:r>
            <a:r>
              <a:rPr kumimoji="0" lang="ru-RU" altLang="zh-CN" b="1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onstantia" panose="02030602050306030303" pitchFamily="18" charset="0"/>
                <a:ea typeface="宋体"/>
              </a:rPr>
              <a:t> множество нефтегазоносных бассейнов у берегов России, Латинской Америки, стран Ближнего и Среднего Востока, Африки, Южной и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b="1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onstantia" panose="02030602050306030303" pitchFamily="18" charset="0"/>
                <a:ea typeface="宋体"/>
              </a:rPr>
              <a:t>Юго-Восточной Азии.</a:t>
            </a:r>
            <a:r>
              <a:rPr kumimoji="0" lang="ru-RU" altLang="zh-CN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onstantia" panose="02030602050306030303" pitchFamily="18" charset="0"/>
                <a:ea typeface="宋体"/>
              </a:rPr>
              <a:t> </a:t>
            </a:r>
            <a:endParaRPr kumimoji="0" lang="zh-CN" altLang="en-US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uLnTx/>
              <a:uFillTx/>
              <a:latin typeface="Constantia" panose="02030602050306030303" pitchFamily="18" charset="0"/>
              <a:ea typeface="宋体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4690053" y="4221088"/>
            <a:ext cx="0" cy="288032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4" name="圆角矩形 22"/>
          <p:cNvSpPr/>
          <p:nvPr/>
        </p:nvSpPr>
        <p:spPr>
          <a:xfrm>
            <a:off x="612772" y="4725144"/>
            <a:ext cx="8063681" cy="1368152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ysClr val="window" lastClr="FFFFFF"/>
              </a:gs>
              <a:gs pos="0">
                <a:srgbClr val="EEEEEE"/>
              </a:gs>
            </a:gsLst>
            <a:lin ang="8100000" scaled="0"/>
          </a:gradFill>
          <a:ln w="19050" cap="flat" cmpd="sng" algn="ctr">
            <a:solidFill>
              <a:srgbClr val="002060"/>
            </a:solidFill>
            <a:prstDash val="solid"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nstantia" panose="02030602050306030303" pitchFamily="18" charset="0"/>
                <a:ea typeface="宋体"/>
              </a:rPr>
              <a:t>К крупнейшим регионам</a:t>
            </a:r>
            <a:r>
              <a:rPr kumimoji="0" lang="ru-RU" altLang="zh-CN" b="1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nstantia" panose="02030602050306030303" pitchFamily="18" charset="0"/>
                <a:ea typeface="宋体"/>
              </a:rPr>
              <a:t> </a:t>
            </a:r>
            <a:r>
              <a:rPr kumimoji="0" lang="ru-RU" altLang="zh-CN" b="1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onstantia" panose="02030602050306030303" pitchFamily="18" charset="0"/>
                <a:ea typeface="宋体"/>
              </a:rPr>
              <a:t>эксплуатации морской нефти относится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zh-CN" b="1" kern="0" baseline="0" dirty="0" smtClean="0">
                <a:solidFill>
                  <a:srgbClr val="002060"/>
                </a:solidFill>
                <a:latin typeface="Constantia" panose="02030602050306030303" pitchFamily="18" charset="0"/>
                <a:ea typeface="宋体"/>
              </a:rPr>
              <a:t>Северное</a:t>
            </a:r>
            <a:r>
              <a:rPr lang="ru-RU" altLang="zh-CN" b="1" kern="0" dirty="0" smtClean="0">
                <a:solidFill>
                  <a:srgbClr val="002060"/>
                </a:solidFill>
                <a:latin typeface="Constantia" panose="02030602050306030303" pitchFamily="18" charset="0"/>
                <a:ea typeface="宋体"/>
              </a:rPr>
              <a:t> море, Мексиканский, Гвинейский и Персидский заливы,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zh-CN" b="1" kern="0" dirty="0" smtClean="0">
                <a:solidFill>
                  <a:srgbClr val="002060"/>
                </a:solidFill>
                <a:latin typeface="Constantia" panose="02030602050306030303" pitchFamily="18" charset="0"/>
                <a:ea typeface="宋体"/>
              </a:rPr>
              <a:t>а также озеро-лагуна Маракайбо и прилегающий к нему Венесуэльский залив.</a:t>
            </a:r>
            <a:endParaRPr kumimoji="0" lang="zh-CN" altLang="en-US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uLnTx/>
              <a:uFillTx/>
              <a:latin typeface="Constantia" panose="02030602050306030303" pitchFamily="18" charset="0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335015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2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818" b="83679"/>
          <a:stretch/>
        </p:blipFill>
        <p:spPr>
          <a:xfrm>
            <a:off x="1" y="-5003"/>
            <a:ext cx="9144000" cy="11201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圆角矩形 33"/>
          <p:cNvSpPr/>
          <p:nvPr/>
        </p:nvSpPr>
        <p:spPr>
          <a:xfrm>
            <a:off x="1043608" y="51004"/>
            <a:ext cx="7272808" cy="1008111"/>
          </a:xfrm>
          <a:prstGeom prst="roundRect">
            <a:avLst>
              <a:gd name="adj" fmla="val 9976"/>
            </a:avLst>
          </a:prstGeom>
          <a:solidFill>
            <a:schemeClr val="accent5">
              <a:lumMod val="40000"/>
              <a:lumOff val="60000"/>
            </a:schemeClr>
          </a:solidFill>
          <a:ln w="25400" cap="flat" cmpd="sng" algn="ctr">
            <a:solidFill>
              <a:srgbClr val="002060"/>
            </a:solidFill>
            <a:prstDash val="solid"/>
            <a:miter lim="800000"/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altLang="zh-CN" sz="2800" b="1" i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微软雅黑" pitchFamily="34" charset="-122"/>
              </a:rPr>
              <a:t>Минеральные и энергетические ресурсы</a:t>
            </a:r>
            <a:endParaRPr lang="zh-CN" altLang="en-US" sz="2800" b="1" i="1" kern="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  <a:ea typeface="微软雅黑" pitchFamily="34" charset="-122"/>
            </a:endParaRPr>
          </a:p>
        </p:txBody>
      </p:sp>
      <p:sp>
        <p:nvSpPr>
          <p:cNvPr id="4" name="AutoShape 4" descr="https://trojden.com/books/geography/geography-modern-world-gladkii-10-11-class-2012/geography-modern-world-gladkii-10-11-class-2012.files/image02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https://trojden.com/books/geography/geography-modern-world-gladkii-10-11-class-2012/geography-modern-world-gladkii-10-11-class-2012.files/image023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9" name="Picture 7" descr="D:\image02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1" t="2293" r="2239" b="1519"/>
          <a:stretch/>
        </p:blipFill>
        <p:spPr bwMode="auto">
          <a:xfrm>
            <a:off x="322918" y="1547668"/>
            <a:ext cx="8544530" cy="4918446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0687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</TotalTime>
  <Words>707</Words>
  <Application>Microsoft Office PowerPoint</Application>
  <PresentationFormat>Экран (4:3)</PresentationFormat>
  <Paragraphs>124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38</cp:revision>
  <dcterms:created xsi:type="dcterms:W3CDTF">2022-09-25T11:35:57Z</dcterms:created>
  <dcterms:modified xsi:type="dcterms:W3CDTF">2022-09-25T16:53:15Z</dcterms:modified>
</cp:coreProperties>
</file>