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6" r:id="rId10"/>
    <p:sldId id="267" r:id="rId11"/>
    <p:sldId id="268" r:id="rId12"/>
    <p:sldId id="269" r:id="rId13"/>
    <p:sldId id="271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36D6"/>
    <a:srgbClr val="00B0C8"/>
    <a:srgbClr val="496D37"/>
    <a:srgbClr val="14471A"/>
    <a:srgbClr val="484141"/>
    <a:srgbClr val="74625D"/>
    <a:srgbClr val="ECD9BD"/>
    <a:srgbClr val="727675"/>
    <a:srgbClr val="5589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2A052-F854-4294-A27C-61CCE2833465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878215A-AF2C-4151-8BFB-874E7D5016DF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2042098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2A052-F854-4294-A27C-61CCE2833465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8215A-AF2C-4151-8BFB-874E7D50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585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2A052-F854-4294-A27C-61CCE2833465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8215A-AF2C-4151-8BFB-874E7D50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757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2A052-F854-4294-A27C-61CCE2833465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8215A-AF2C-4151-8BFB-874E7D50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260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32A052-F854-4294-A27C-61CCE2833465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878215A-AF2C-4151-8BFB-874E7D5016D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704133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2A052-F854-4294-A27C-61CCE2833465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8215A-AF2C-4151-8BFB-874E7D50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889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2A052-F854-4294-A27C-61CCE2833465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8215A-AF2C-4151-8BFB-874E7D50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625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2A052-F854-4294-A27C-61CCE2833465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8215A-AF2C-4151-8BFB-874E7D50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584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2A052-F854-4294-A27C-61CCE2833465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8215A-AF2C-4151-8BFB-874E7D50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01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32A052-F854-4294-A27C-61CCE2833465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878215A-AF2C-4151-8BFB-874E7D5016D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89201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32A052-F854-4294-A27C-61CCE2833465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878215A-AF2C-4151-8BFB-874E7D5016D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66347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9332A052-F854-4294-A27C-61CCE2833465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2878215A-AF2C-4151-8BFB-874E7D5016D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85893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ru-RU" sz="4800" dirty="0" smtClean="0"/>
              <a:t>Васильева Ирина Тимуровна, учитель математики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МБОУ СОШ №42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171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Этап - первичная </a:t>
            </a:r>
            <a:r>
              <a:rPr lang="ru-RU" dirty="0"/>
              <a:t>проверка </a:t>
            </a:r>
            <a:r>
              <a:rPr lang="ru-RU" dirty="0" smtClean="0"/>
              <a:t>понимания, метод – «Покорение вершин»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ru-RU" sz="2800" b="0" i="1" smtClean="0">
                        <a:latin typeface="Cambria Math" panose="02040503050406030204" pitchFamily="18" charset="0"/>
                      </a:rPr>
                      <m:t>+ </m:t>
                    </m:r>
                    <m:f>
                      <m:fPr>
                        <m:ctrlPr>
                          <a:rPr lang="ru-RU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ru-RU" sz="2800" dirty="0" smtClean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den>
                    </m:f>
                    <m:r>
                      <a:rPr lang="ru-RU" sz="2800" b="0" i="1" smtClean="0">
                        <a:latin typeface="Cambria Math" panose="02040503050406030204" pitchFamily="18" charset="0"/>
                      </a:rPr>
                      <m:t>+ </m:t>
                    </m:r>
                    <m:f>
                      <m:fPr>
                        <m:ctrlPr>
                          <a:rPr lang="ru-RU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den>
                    </m:f>
                    <m:r>
                      <a:rPr lang="ru-RU" sz="2800" b="0" i="1" smtClean="0">
                        <a:latin typeface="Cambria Math" panose="02040503050406030204" pitchFamily="18" charset="0"/>
                      </a:rPr>
                      <m:t> − </m:t>
                    </m:r>
                    <m:f>
                      <m:fPr>
                        <m:ctrlPr>
                          <a:rPr lang="ru-RU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den>
                    </m:f>
                  </m:oMath>
                </a14:m>
                <a:endParaRPr lang="ru-RU" sz="2800" dirty="0" smtClean="0"/>
              </a:p>
              <a:p>
                <a14:m>
                  <m:oMath xmlns:m="http://schemas.openxmlformats.org/officeDocument/2006/math">
                    <m:r>
                      <a:rPr lang="ru-RU" sz="2800" b="0" i="1" smtClean="0">
                        <a:latin typeface="Cambria Math" panose="02040503050406030204" pitchFamily="18" charset="0"/>
                      </a:rPr>
                      <m:t>1 − </m:t>
                    </m:r>
                    <m:f>
                      <m:fPr>
                        <m:ctrlPr>
                          <a:rPr lang="ru-RU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ru-RU" sz="2800" b="0" dirty="0" smtClean="0"/>
              </a:p>
              <a:p>
                <a14:m>
                  <m:oMath xmlns:m="http://schemas.openxmlformats.org/officeDocument/2006/math">
                    <m:r>
                      <a:rPr lang="ru-RU" sz="2800" b="0" i="1" smtClean="0">
                        <a:latin typeface="Cambria Math" panose="02040503050406030204" pitchFamily="18" charset="0"/>
                      </a:rPr>
                      <m:t>1 − </m:t>
                    </m:r>
                    <m:f>
                      <m:fPr>
                        <m:ctrlPr>
                          <a:rPr lang="ru-RU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17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30</m:t>
                        </m:r>
                      </m:den>
                    </m:f>
                    <m:r>
                      <a:rPr lang="ru-RU" sz="2800" b="0" i="1" smtClean="0">
                        <a:latin typeface="Cambria Math" panose="02040503050406030204" pitchFamily="18" charset="0"/>
                      </a:rPr>
                      <m:t> − </m:t>
                    </m:r>
                    <m:f>
                      <m:fPr>
                        <m:ctrlPr>
                          <a:rPr lang="ru-RU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30</m:t>
                        </m:r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512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4466" y="101338"/>
            <a:ext cx="9601200" cy="1485900"/>
          </a:xfrm>
        </p:spPr>
        <p:txBody>
          <a:bodyPr/>
          <a:lstStyle/>
          <a:p>
            <a:r>
              <a:rPr lang="ru-RU" dirty="0" smtClean="0"/>
              <a:t>Этап – закрепление, метод  - «Классические пары»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72240" y="1613751"/>
            <a:ext cx="2667785" cy="9898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Обыкновенная дробь </a:t>
            </a:r>
            <a:endParaRPr lang="ru-RU" sz="2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72240" y="3124986"/>
            <a:ext cx="2564091" cy="9898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Числитель</a:t>
            </a:r>
            <a:endParaRPr lang="ru-RU" sz="2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72239" y="4766429"/>
            <a:ext cx="2564091" cy="9898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Правильная дробь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211506" y="1477946"/>
            <a:ext cx="3016576" cy="1261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Числитель дроби меньше знаменателя</a:t>
            </a:r>
            <a:endParaRPr lang="ru-RU" sz="2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211506" y="5463129"/>
            <a:ext cx="3157978" cy="9898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Число, стоящее над чертой дроби</a:t>
            </a:r>
            <a:endParaRPr lang="ru-R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Скругленный прямоугольник 8"/>
              <p:cNvSpPr/>
              <p:nvPr/>
            </p:nvSpPr>
            <p:spPr>
              <a:xfrm>
                <a:off x="7164372" y="3124986"/>
                <a:ext cx="3110844" cy="1956061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dirty="0"/>
                  <a:t>З</a:t>
                </a:r>
                <a:r>
                  <a:rPr lang="ru-RU" sz="2800" dirty="0" smtClean="0"/>
                  <a:t>апись вида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ru-RU" sz="2800" dirty="0" smtClean="0"/>
                  <a:t>, где m и n любые натуральные числа. </a:t>
                </a:r>
                <a:endParaRPr lang="ru-RU" sz="2800" dirty="0"/>
              </a:p>
            </p:txBody>
          </p:sp>
        </mc:Choice>
        <mc:Fallback xmlns="">
          <p:sp>
            <p:nvSpPr>
              <p:cNvPr id="9" name="Скругленный 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372" y="3124986"/>
                <a:ext cx="3110844" cy="1956061"/>
              </a:xfrm>
              <a:prstGeom prst="roundRect">
                <a:avLst/>
              </a:prstGeom>
              <a:blipFill>
                <a:blip r:embed="rId2"/>
                <a:stretch>
                  <a:fillRect b="-73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Прямая со стрелкой 10"/>
          <p:cNvCxnSpPr>
            <a:stCxn id="4" idx="3"/>
          </p:cNvCxnSpPr>
          <p:nvPr/>
        </p:nvCxnSpPr>
        <p:spPr>
          <a:xfrm>
            <a:off x="4440025" y="2108658"/>
            <a:ext cx="2620651" cy="1994358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468306" y="3619893"/>
            <a:ext cx="2639506" cy="2026763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4454165" y="2163452"/>
            <a:ext cx="2606511" cy="3011863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666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14460"/>
            <a:ext cx="9601200" cy="1485900"/>
          </a:xfrm>
        </p:spPr>
        <p:txBody>
          <a:bodyPr/>
          <a:lstStyle/>
          <a:p>
            <a:r>
              <a:rPr lang="ru-RU" dirty="0" smtClean="0"/>
              <a:t>Этап – рефлексия, метод – «Незаконченное предложение»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Самый главный вопрос, который был поставлен сегодня… </a:t>
            </a:r>
            <a:endParaRPr lang="ru-RU" sz="2800" dirty="0" smtClean="0"/>
          </a:p>
          <a:p>
            <a:r>
              <a:rPr lang="ru-RU" sz="2800" dirty="0" smtClean="0"/>
              <a:t>Самым </a:t>
            </a:r>
            <a:r>
              <a:rPr lang="ru-RU" sz="2800" dirty="0"/>
              <a:t>трудным для меня на сегодняшнем занятии было… </a:t>
            </a:r>
            <a:endParaRPr lang="ru-RU" sz="2800" dirty="0" smtClean="0"/>
          </a:p>
          <a:p>
            <a:r>
              <a:rPr lang="ru-RU" sz="2800" dirty="0" smtClean="0"/>
              <a:t>Сегодня </a:t>
            </a:r>
            <a:r>
              <a:rPr lang="ru-RU" sz="2800" dirty="0"/>
              <a:t>я понял(а), что…</a:t>
            </a:r>
          </a:p>
        </p:txBody>
      </p:sp>
    </p:spTree>
    <p:extLst>
      <p:ext uri="{BB962C8B-B14F-4D97-AF65-F5344CB8AC3E}">
        <p14:creationId xmlns:p14="http://schemas.microsoft.com/office/powerpoint/2010/main" val="233214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05033"/>
            <a:ext cx="9601200" cy="1485900"/>
          </a:xfrm>
        </p:spPr>
        <p:txBody>
          <a:bodyPr>
            <a:noAutofit/>
          </a:bodyPr>
          <a:lstStyle/>
          <a:p>
            <a:r>
              <a:rPr lang="ru-RU" sz="3600" dirty="0"/>
              <a:t>Методические рекомендации при подготовке урока математики </a:t>
            </a:r>
            <a:r>
              <a:rPr lang="ru-RU" sz="3600" dirty="0" smtClean="0"/>
              <a:t>с применением </a:t>
            </a:r>
            <a:r>
              <a:rPr lang="ru-RU" sz="3600" dirty="0"/>
              <a:t>активных методов обучения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69558" y="2024420"/>
            <a:ext cx="2394409" cy="27903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Используется при работе с правилом, определением или алгоритмом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15373" y="2024421"/>
            <a:ext cx="2394409" cy="27903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Основная роль – учащиеся. Педагог – консультант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941316" y="2024420"/>
            <a:ext cx="2394410" cy="27903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Инструктаж, организация, регламент</a:t>
            </a:r>
            <a:endParaRPr lang="ru-RU" sz="2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97841" y="4896024"/>
            <a:ext cx="2366126" cy="18659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От простого к сложному</a:t>
            </a:r>
            <a:endParaRPr lang="ru-RU" sz="2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55433" y="4896024"/>
            <a:ext cx="2366127" cy="18659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2-3 метода на одном уроке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969598" y="4896024"/>
            <a:ext cx="2366128" cy="18659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Тщательная подготовка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9353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39045"/>
            <a:ext cx="9601200" cy="1485900"/>
          </a:xfrm>
        </p:spPr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/>
              <a:t>Использование активных методов на уроках математики в основной школе помогает формировать не только знания, но и умения, потребности применять эти знания для анализа, оценки ситуации и принятия правильного решения. Таким образом, задача педагога состоит в правильном выборе активного метода обучения, который является эффективным, адекватным</a:t>
            </a:r>
            <a:r>
              <a:rPr lang="ru-RU" sz="2800"/>
              <a:t>, </a:t>
            </a:r>
            <a:r>
              <a:rPr lang="ru-RU" sz="2800" smtClean="0"/>
              <a:t>соответствующим целям </a:t>
            </a:r>
            <a:r>
              <a:rPr lang="ru-RU" sz="2800" dirty="0"/>
              <a:t>и результатам урока.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195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5701" y="3617255"/>
            <a:ext cx="8361229" cy="2098226"/>
          </a:xfrm>
        </p:spPr>
        <p:txBody>
          <a:bodyPr/>
          <a:lstStyle/>
          <a:p>
            <a:r>
              <a:rPr lang="ru-RU" sz="6600" dirty="0" smtClean="0"/>
              <a:t>Применение активных форм и методов обучения на уроках математики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410785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Активные методы обучения: определение, классификация, особенности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/>
              <a:t>Метод обучения </a:t>
            </a:r>
            <a:r>
              <a:rPr lang="ru-RU" dirty="0"/>
              <a:t>– это процесс взаимодействия между учителем и учениками, в результате которого происходит передача и усвоение знаний, умений и навыков, предусмотренных содержанием </a:t>
            </a:r>
            <a:r>
              <a:rPr lang="ru-RU" dirty="0" smtClean="0"/>
              <a:t>обучения</a:t>
            </a:r>
          </a:p>
          <a:p>
            <a:r>
              <a:rPr lang="ru-RU" b="1" i="1" dirty="0"/>
              <a:t>Приём обучения </a:t>
            </a:r>
            <a:r>
              <a:rPr lang="ru-RU" dirty="0"/>
              <a:t>– это кратковременное взаимодействие между преподавателем и учениками, направленное на передачу и усвоение </a:t>
            </a:r>
            <a:r>
              <a:rPr lang="ru-RU" dirty="0" smtClean="0"/>
              <a:t>конкретного </a:t>
            </a:r>
            <a:r>
              <a:rPr lang="ru-RU" dirty="0"/>
              <a:t>знания, умения, навыка</a:t>
            </a:r>
            <a:r>
              <a:rPr lang="ru-RU" dirty="0" smtClean="0"/>
              <a:t>.</a:t>
            </a:r>
          </a:p>
          <a:p>
            <a:r>
              <a:rPr lang="ru-RU" dirty="0"/>
              <a:t>Под </a:t>
            </a:r>
            <a:r>
              <a:rPr lang="ru-RU" b="1" i="1" dirty="0"/>
              <a:t>средством обучения</a:t>
            </a:r>
            <a:r>
              <a:rPr lang="ru-RU" dirty="0"/>
              <a:t> понимается, как правило, материальный объект, который использован учителем и учащимися для усвоения знаний.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715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8734" y="193250"/>
            <a:ext cx="9601200" cy="1286758"/>
          </a:xfrm>
        </p:spPr>
        <p:txBody>
          <a:bodyPr/>
          <a:lstStyle/>
          <a:p>
            <a:r>
              <a:rPr lang="ru-RU" b="1" i="1" dirty="0"/>
              <a:t>Активные методы обучения </a:t>
            </a:r>
            <a:r>
              <a:rPr lang="ru-RU" dirty="0"/>
              <a:t>– это методы, которые побуждают обучающихся к активной мыслительной и практической деятельности в процессе овладения учебным материалом</a:t>
            </a:r>
          </a:p>
          <a:p>
            <a:endParaRPr lang="ru-RU" dirty="0"/>
          </a:p>
        </p:txBody>
      </p:sp>
      <p:grpSp>
        <p:nvGrpSpPr>
          <p:cNvPr id="23" name="Группа 22"/>
          <p:cNvGrpSpPr/>
          <p:nvPr/>
        </p:nvGrpSpPr>
        <p:grpSpPr>
          <a:xfrm>
            <a:off x="2384982" y="1621409"/>
            <a:ext cx="7956223" cy="4308050"/>
            <a:chOff x="1216058" y="1781665"/>
            <a:chExt cx="7956223" cy="4308050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6711885" y="1781665"/>
              <a:ext cx="2460396" cy="103694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dirty="0" smtClean="0"/>
                <a:t>Ученик</a:t>
              </a:r>
              <a:endParaRPr lang="ru-RU" sz="4400" dirty="0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216058" y="3327660"/>
              <a:ext cx="2460396" cy="103694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dirty="0" smtClean="0"/>
                <a:t>Учитель</a:t>
              </a:r>
              <a:endParaRPr lang="ru-RU" sz="4400" dirty="0"/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6711885" y="3327661"/>
              <a:ext cx="2460396" cy="103694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dirty="0" smtClean="0"/>
                <a:t>Ученик</a:t>
              </a:r>
              <a:endParaRPr lang="ru-RU" sz="4400" dirty="0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6711885" y="5052766"/>
              <a:ext cx="2460396" cy="103694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dirty="0" smtClean="0"/>
                <a:t>Ученик</a:t>
              </a:r>
              <a:endParaRPr lang="ru-RU" sz="4400" dirty="0"/>
            </a:p>
          </p:txBody>
        </p:sp>
        <p:cxnSp>
          <p:nvCxnSpPr>
            <p:cNvPr id="9" name="Прямая со стрелкой 8"/>
            <p:cNvCxnSpPr/>
            <p:nvPr/>
          </p:nvCxnSpPr>
          <p:spPr>
            <a:xfrm flipV="1">
              <a:off x="3827283" y="2017517"/>
              <a:ext cx="2601666" cy="1096953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/>
            <p:cNvCxnSpPr/>
            <p:nvPr/>
          </p:nvCxnSpPr>
          <p:spPr>
            <a:xfrm flipV="1">
              <a:off x="3921616" y="3676815"/>
              <a:ext cx="2705493" cy="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>
              <a:off x="3846006" y="4635916"/>
              <a:ext cx="2582943" cy="120663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 flipH="1">
              <a:off x="3883975" y="2300139"/>
              <a:ext cx="2629750" cy="110853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/>
            <p:nvPr/>
          </p:nvCxnSpPr>
          <p:spPr>
            <a:xfrm flipH="1" flipV="1">
              <a:off x="3929448" y="4341713"/>
              <a:ext cx="2529443" cy="116882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 flipH="1" flipV="1">
              <a:off x="3921616" y="4073567"/>
              <a:ext cx="2705493" cy="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007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6569" y="0"/>
            <a:ext cx="9601200" cy="822489"/>
          </a:xfrm>
        </p:spPr>
        <p:txBody>
          <a:bodyPr/>
          <a:lstStyle/>
          <a:p>
            <a:r>
              <a:rPr lang="ru-RU" dirty="0"/>
              <a:t>Активные методы обучения </a:t>
            </a:r>
            <a:r>
              <a:rPr lang="ru-RU" dirty="0" smtClean="0"/>
              <a:t>строятся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4399" y="648092"/>
            <a:ext cx="2980929" cy="2854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914399" y="2804748"/>
            <a:ext cx="2931736" cy="697584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Диалог</a:t>
            </a:r>
            <a:endParaRPr lang="ru-RU" sz="4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17498" y="620981"/>
            <a:ext cx="2980929" cy="28813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4566691" y="2804748"/>
            <a:ext cx="2931736" cy="697584"/>
          </a:xfrm>
          <a:prstGeom prst="roundRect">
            <a:avLst/>
          </a:prstGeom>
          <a:solidFill>
            <a:srgbClr val="74625D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Практика</a:t>
            </a:r>
            <a:endParaRPr lang="ru-RU" sz="4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20790" y="620981"/>
            <a:ext cx="3059685" cy="28813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7826260" y="2643245"/>
            <a:ext cx="4248744" cy="1020589"/>
          </a:xfrm>
          <a:prstGeom prst="roundRect">
            <a:avLst/>
          </a:prstGeom>
          <a:solidFill>
            <a:srgbClr val="48414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400"/>
              </a:lnSpc>
            </a:pPr>
            <a:r>
              <a:rPr lang="ru-RU" sz="3600" dirty="0" smtClean="0"/>
              <a:t>Разнообразные коммуникации</a:t>
            </a:r>
            <a:endParaRPr lang="ru-RU" sz="36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2036" y="3502332"/>
            <a:ext cx="3068562" cy="28358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2590449" y="5640548"/>
            <a:ext cx="2931736" cy="852709"/>
          </a:xfrm>
          <a:prstGeom prst="roundRect">
            <a:avLst/>
          </a:prstGeom>
          <a:solidFill>
            <a:srgbClr val="55898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400"/>
              </a:lnSpc>
            </a:pPr>
            <a:r>
              <a:rPr lang="ru-RU" sz="4400" dirty="0" smtClean="0"/>
              <a:t>Знания и опыт</a:t>
            </a:r>
            <a:endParaRPr lang="ru-RU" sz="4400" dirty="0"/>
          </a:p>
        </p:txBody>
      </p:sp>
      <p:pic>
        <p:nvPicPr>
          <p:cNvPr id="1026" name="Picture 2" descr="https://funart.pro/uploads/posts/2021-04/1618398447_15-funart_pro-p-uchitel-i-uchenik-deti-krasivo-foto-1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053" y="3502332"/>
            <a:ext cx="3030122" cy="27365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6354076" y="5484590"/>
            <a:ext cx="4367951" cy="1008668"/>
          </a:xfrm>
          <a:prstGeom prst="roundRect">
            <a:avLst/>
          </a:prstGeom>
          <a:solidFill>
            <a:srgbClr val="496D37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400"/>
              </a:lnSpc>
            </a:pPr>
            <a:r>
              <a:rPr lang="ru-RU" sz="4400" dirty="0" err="1" smtClean="0"/>
              <a:t>Деятельностный</a:t>
            </a:r>
            <a:r>
              <a:rPr lang="ru-RU" sz="4400" dirty="0" smtClean="0"/>
              <a:t> подход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8624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2747" y="0"/>
            <a:ext cx="9601200" cy="1485900"/>
          </a:xfrm>
        </p:spPr>
        <p:txBody>
          <a:bodyPr/>
          <a:lstStyle/>
          <a:p>
            <a:r>
              <a:rPr lang="ru-RU" dirty="0" smtClean="0"/>
              <a:t>Классификация активных методов обучения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9372668"/>
              </p:ext>
            </p:extLst>
          </p:nvPr>
        </p:nvGraphicFramePr>
        <p:xfrm>
          <a:off x="1692111" y="1485900"/>
          <a:ext cx="9601200" cy="5080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2949">
                  <a:extLst>
                    <a:ext uri="{9D8B030D-6E8A-4147-A177-3AD203B41FA5}">
                      <a16:colId xmlns:a16="http://schemas.microsoft.com/office/drawing/2014/main" val="1796535717"/>
                    </a:ext>
                  </a:extLst>
                </a:gridCol>
                <a:gridCol w="3077851">
                  <a:extLst>
                    <a:ext uri="{9D8B030D-6E8A-4147-A177-3AD203B41FA5}">
                      <a16:colId xmlns:a16="http://schemas.microsoft.com/office/drawing/2014/main" val="99520888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402767542"/>
                    </a:ext>
                  </a:extLst>
                </a:gridCol>
              </a:tblGrid>
              <a:tr h="574288">
                <a:tc rowSpan="2"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Не имитационные</a:t>
                      </a:r>
                      <a:endParaRPr lang="ru-RU" sz="28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Имитационные</a:t>
                      </a:r>
                      <a:endParaRPr lang="ru-RU" sz="2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3118279"/>
                  </a:ext>
                </a:extLst>
              </a:tr>
              <a:tr h="57428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Игровые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Неигровые</a:t>
                      </a:r>
                      <a:endParaRPr lang="ru-RU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90724029"/>
                  </a:ext>
                </a:extLst>
              </a:tr>
              <a:tr h="342342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Проблемная</a:t>
                      </a:r>
                      <a:r>
                        <a:rPr lang="ru-RU" sz="2800" baseline="0" dirty="0" smtClean="0"/>
                        <a:t> лекция;</a:t>
                      </a:r>
                    </a:p>
                    <a:p>
                      <a:pPr algn="ctr"/>
                      <a:r>
                        <a:rPr lang="ru-RU" sz="2800" baseline="0" dirty="0" smtClean="0"/>
                        <a:t>Лекция с заранее запланированными ошибками;</a:t>
                      </a:r>
                    </a:p>
                    <a:p>
                      <a:pPr algn="ctr"/>
                      <a:r>
                        <a:rPr lang="ru-RU" sz="2800" baseline="0" dirty="0" smtClean="0"/>
                        <a:t>Учебная дискуссия;</a:t>
                      </a:r>
                    </a:p>
                    <a:p>
                      <a:pPr algn="ctr"/>
                      <a:r>
                        <a:rPr lang="ru-RU" sz="2800" baseline="0" dirty="0" smtClean="0"/>
                        <a:t>Самостоятельная работа с литературой.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Инсценированные ситуации и задачи;</a:t>
                      </a:r>
                    </a:p>
                    <a:p>
                      <a:pPr algn="ctr"/>
                      <a:r>
                        <a:rPr lang="ru-RU" sz="2800" dirty="0" smtClean="0"/>
                        <a:t>Уроки – конкурсы, викторины, олимпиады.</a:t>
                      </a:r>
                    </a:p>
                    <a:p>
                      <a:pPr algn="ctr"/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Анализ</a:t>
                      </a:r>
                      <a:r>
                        <a:rPr lang="ru-RU" sz="2800" baseline="0" dirty="0" smtClean="0"/>
                        <a:t> конкретных ситуаций;</a:t>
                      </a:r>
                    </a:p>
                    <a:p>
                      <a:pPr algn="ctr"/>
                      <a:r>
                        <a:rPr lang="ru-RU" sz="2800" baseline="0" dirty="0" smtClean="0"/>
                        <a:t>Коллективная мыслительная деятельность.</a:t>
                      </a:r>
                      <a:endParaRPr lang="ru-RU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731679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67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4860" y="1758026"/>
            <a:ext cx="4947434" cy="14859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Этап – мотивация </a:t>
            </a:r>
            <a:br>
              <a:rPr lang="ru-RU" dirty="0" smtClean="0"/>
            </a:br>
            <a:r>
              <a:rPr lang="ru-RU" dirty="0" smtClean="0"/>
              <a:t>метод – «Цветик </a:t>
            </a:r>
            <a:r>
              <a:rPr lang="ru-RU" dirty="0" err="1" smtClean="0"/>
              <a:t>семицветик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 rot="3277261">
            <a:off x="5892598" y="923174"/>
            <a:ext cx="2640108" cy="8315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складывать дроби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770177" y="2439805"/>
            <a:ext cx="2853341" cy="80412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находить НОК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 rot="19693153">
            <a:off x="4992626" y="3789208"/>
            <a:ext cx="2966514" cy="827721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 такое дробь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 rot="18178943">
            <a:off x="7986603" y="894818"/>
            <a:ext cx="2775122" cy="781890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сравнивать дроби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8969226" y="2568800"/>
            <a:ext cx="3062518" cy="757123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 такое процент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 rot="5400000">
            <a:off x="6935750" y="4627756"/>
            <a:ext cx="2751120" cy="78554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Взаимно обратные числа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 rot="1734368">
            <a:off x="8630454" y="3915509"/>
            <a:ext cx="2971759" cy="748975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Основное свойство дроби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7683629" y="2439805"/>
            <a:ext cx="1225485" cy="1150071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42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Если числитель дроби = знаменателю, то дробь = </a:t>
            </a:r>
            <a:r>
              <a:rPr lang="ru-RU" sz="2800" dirty="0" smtClean="0"/>
              <a:t>1.</a:t>
            </a:r>
          </a:p>
          <a:p>
            <a:r>
              <a:rPr lang="ru-RU" sz="2800" dirty="0"/>
              <a:t>Правильная дробь &lt; </a:t>
            </a:r>
            <a:r>
              <a:rPr lang="ru-RU" sz="2800" dirty="0" smtClean="0"/>
              <a:t>1.</a:t>
            </a:r>
          </a:p>
          <a:p>
            <a:r>
              <a:rPr lang="ru-RU" sz="2800" dirty="0"/>
              <a:t>Числитель правильной дроби больше её </a:t>
            </a:r>
            <a:r>
              <a:rPr lang="ru-RU" sz="2800" dirty="0" smtClean="0"/>
              <a:t>знаменателя.</a:t>
            </a:r>
          </a:p>
          <a:p>
            <a:r>
              <a:rPr lang="ru-RU" sz="2800" dirty="0"/>
              <a:t>Правильная дробь расположена на координатном луче левее </a:t>
            </a:r>
            <a:r>
              <a:rPr lang="ru-RU" sz="2800" dirty="0" smtClean="0"/>
              <a:t>1.</a:t>
            </a:r>
          </a:p>
          <a:p>
            <a:r>
              <a:rPr lang="ru-RU" sz="2800" dirty="0"/>
              <a:t>54 / 5 -- неправильная дробь.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 – актуализация, метод – «Да» -«Нет»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337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Этап - первичное </a:t>
            </a:r>
            <a:r>
              <a:rPr lang="ru-RU" dirty="0"/>
              <a:t>усвоение новых </a:t>
            </a:r>
            <a:r>
              <a:rPr lang="ru-RU" dirty="0" smtClean="0"/>
              <a:t>знаний, метод – «Мудрые совы»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1) Азы работы над текстом. Найдите в тексте основные (новые) понятия и запишите </a:t>
            </a:r>
            <a:r>
              <a:rPr lang="ru-RU" sz="2800" dirty="0" smtClean="0"/>
              <a:t>их.</a:t>
            </a:r>
          </a:p>
          <a:p>
            <a:r>
              <a:rPr lang="ru-RU" sz="2800" dirty="0" smtClean="0"/>
              <a:t>2) </a:t>
            </a:r>
            <a:r>
              <a:rPr lang="ru-RU" sz="2800" dirty="0"/>
              <a:t>Ты уже знаешь последние новости? Запишите ту информацию, которая является для Вас новой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3) </a:t>
            </a:r>
            <a:r>
              <a:rPr lang="ru-RU" sz="2800" dirty="0"/>
              <a:t>Известное и неизвестное. Найдите в тексте ту информацию, которая является для Вас известной, и ту информацию, которая была ранее известной.</a:t>
            </a:r>
          </a:p>
        </p:txBody>
      </p:sp>
    </p:spTree>
    <p:extLst>
      <p:ext uri="{BB962C8B-B14F-4D97-AF65-F5344CB8AC3E}">
        <p14:creationId xmlns:p14="http://schemas.microsoft.com/office/powerpoint/2010/main" val="334536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887</TotalTime>
  <Words>511</Words>
  <Application>Microsoft Office PowerPoint</Application>
  <PresentationFormat>Широкоэкранный</PresentationFormat>
  <Paragraphs>74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Cambria Math</vt:lpstr>
      <vt:lpstr>Franklin Gothic Book</vt:lpstr>
      <vt:lpstr>Crop</vt:lpstr>
      <vt:lpstr>Васильева Ирина Тимуровна, учитель математики</vt:lpstr>
      <vt:lpstr>Применение активных форм и методов обучения на уроках математики</vt:lpstr>
      <vt:lpstr>Активные методы обучения: определение, классификация, особенности </vt:lpstr>
      <vt:lpstr>Презентация PowerPoint</vt:lpstr>
      <vt:lpstr>Активные методы обучения строятся </vt:lpstr>
      <vt:lpstr>Классификация активных методов обучения</vt:lpstr>
      <vt:lpstr>Этап – мотивация  метод – «Цветик семицветик»</vt:lpstr>
      <vt:lpstr>Этап – актуализация, метод – «Да» -«Нет»</vt:lpstr>
      <vt:lpstr>Этап - первичное усвоение новых знаний, метод – «Мудрые совы» </vt:lpstr>
      <vt:lpstr>Этап - первичная проверка понимания, метод – «Покорение вершин» </vt:lpstr>
      <vt:lpstr>Этап – закрепление, метод  - «Классические пары»</vt:lpstr>
      <vt:lpstr>Этап – рефлексия, метод – «Незаконченное предложение»</vt:lpstr>
      <vt:lpstr>Методические рекомендации при подготовке урока математики с применением активных методов обучения</vt:lpstr>
      <vt:lpstr>Заключение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Васильева Ирина Тимуровна, учитель математики</dc:title>
  <dc:creator>Ирина</dc:creator>
  <cp:lastModifiedBy>Ирина</cp:lastModifiedBy>
  <cp:revision>41</cp:revision>
  <dcterms:created xsi:type="dcterms:W3CDTF">2022-08-25T09:11:53Z</dcterms:created>
  <dcterms:modified xsi:type="dcterms:W3CDTF">2022-08-26T04:14:17Z</dcterms:modified>
</cp:coreProperties>
</file>