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sldIdLst>
    <p:sldId id="256" r:id="rId2"/>
    <p:sldId id="273" r:id="rId3"/>
    <p:sldId id="271" r:id="rId4"/>
    <p:sldId id="269" r:id="rId5"/>
    <p:sldId id="272" r:id="rId6"/>
    <p:sldId id="258" r:id="rId7"/>
    <p:sldId id="300" r:id="rId8"/>
    <p:sldId id="301" r:id="rId9"/>
    <p:sldId id="290" r:id="rId10"/>
    <p:sldId id="275" r:id="rId11"/>
    <p:sldId id="277" r:id="rId12"/>
    <p:sldId id="279" r:id="rId13"/>
    <p:sldId id="295" r:id="rId14"/>
    <p:sldId id="285" r:id="rId15"/>
    <p:sldId id="287" r:id="rId16"/>
    <p:sldId id="296" r:id="rId17"/>
    <p:sldId id="261" r:id="rId18"/>
    <p:sldId id="298" r:id="rId19"/>
    <p:sldId id="262" r:id="rId20"/>
    <p:sldId id="26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707" autoAdjust="0"/>
  </p:normalViewPr>
  <p:slideViewPr>
    <p:cSldViewPr>
      <p:cViewPr varScale="1">
        <p:scale>
          <a:sx n="44" d="100"/>
          <a:sy n="44" d="100"/>
        </p:scale>
        <p:origin x="126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9152F9-6120-4AC6-9C24-9B62E564743C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4BDDF-A219-4053-B139-A4DE878D3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082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newsflash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332656"/>
            <a:ext cx="8172400" cy="228872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r>
              <a:rPr lang="ru-RU" sz="3200" b="1" dirty="0" smtClean="0">
                <a:solidFill>
                  <a:srgbClr val="FF0000"/>
                </a:solidFill>
              </a:rPr>
              <a:t>заимодействие  ДОУ с семьей.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Формы работы с родителями в ДОУ.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Совместные мероприятия с родителями.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1506" name="Picture 2" descr="http://mirmam.pro/userfiles/clauses/large/1739_den-semi-lyubvi-i-vernos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2976"/>
            <a:ext cx="5400675" cy="382905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9584" y="5373216"/>
            <a:ext cx="37444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>
                <a:solidFill>
                  <a:srgbClr val="C00000"/>
                </a:solidFill>
              </a:rPr>
              <a:t>Култышева</a:t>
            </a:r>
            <a:r>
              <a:rPr lang="ru-RU" sz="3200" dirty="0" smtClean="0">
                <a:solidFill>
                  <a:srgbClr val="C00000"/>
                </a:solidFill>
              </a:rPr>
              <a:t> Юлия Юрьевна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моя работа\работа\20161118_1103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2176" y="0"/>
            <a:ext cx="4751823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E:\моя работа\работа\20161118_1134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359616"/>
            <a:ext cx="4608512" cy="3498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99592" y="692696"/>
            <a:ext cx="328823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ln/>
                <a:solidFill>
                  <a:srgbClr val="B32C16"/>
                </a:solidFill>
              </a:rPr>
              <a:t>Болеем за наших…</a:t>
            </a:r>
            <a:endParaRPr lang="ru-RU" sz="4400" b="1" dirty="0">
              <a:ln/>
              <a:solidFill>
                <a:srgbClr val="B32C16"/>
              </a:solidFill>
            </a:endParaRPr>
          </a:p>
        </p:txBody>
      </p:sp>
      <p:pic>
        <p:nvPicPr>
          <p:cNvPr id="12290" name="Picture 2" descr="http://salonmore.ru/formy/images/post/2016-07-13/medicinskaya-karta-forma-026-u-2016-1473395251kvz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501009"/>
            <a:ext cx="3635896" cy="335699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8504" y="1"/>
            <a:ext cx="82670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Участие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проекте «Птицы- наши друзья» вместе с родителями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986" name="Picture 2" descr="C:\Users\пользователь\Desktop\фото с телефона\IMG_20170213_0824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3059832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7" name="Picture 3" descr="C:\Users\пользователь\Desktop\фото с телефона\IMG_20170213_0826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844824"/>
            <a:ext cx="2969568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0" name="Picture 2" descr="http://img-fotki.yandex.ru/get/9833/39663434.564/0_97ea6_d019d52a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4079" y="1200330"/>
            <a:ext cx="3960440" cy="4029101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mycdn.me/image?id=851638521342&amp;t=3&amp;plc=WEB&amp;tkn=*GHY9RXAWmwbBibwcUwY9xxqmHJ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пользователь\Downloads\P70204-160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3944925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1" name="Picture 3" descr="C:\Users\пользователь\Downloads\P70204-1652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0093" y="0"/>
            <a:ext cx="3683907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2" name="Picture 4" descr="C:\Users\пользователь\Downloads\P70204-1604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429000"/>
            <a:ext cx="4392488" cy="3256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5461581" y="5373216"/>
            <a:ext cx="3707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Изготовление кормушек для птиц</a:t>
            </a:r>
            <a:endParaRPr lang="ru-RU" sz="28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.vk.me/c636523/v636523007/57128/vEDtfnca29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0"/>
            <a:ext cx="554461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4" name="Picture 2" descr="https://im2-tub-ru.yandex.net/i?id=6a86d299329967419b29a3a9f37f8bd4&amp;n=33&amp;h=215&amp;w=3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259632" y="-8993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Заботимся о птичках зимой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mycdn.me/image?id=852051452889&amp;t=3&amp;plc=WEB&amp;tkn=*I-axlVUDjlPy75SEf8GRirtjk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0"/>
            <a:ext cx="4716016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s://i.mycdn.me/image?id=852051460825&amp;t=3&amp;plc=WEB&amp;tkn=*D0XeJZ_zwZXH82ly-0af6WTPg6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356992"/>
            <a:ext cx="4860032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пользователь\Desktop\Новая папка\0LgAqSiilf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573016"/>
            <a:ext cx="2483768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пользователь\Desktop\Новая папка\2oJeteoyxy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0"/>
            <a:ext cx="2448272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%D0%BF%D0%BE%D0%BB%D1%8C%D0%B7%D0%BE%D0%B2%D0%B0%D1%82%D0%B5%D0%BB%D1%8C\Desktop\%D1%84%D0%BE%D1%82%D0%BE %D0%BC%D0%B8%D1%88%D0%B0\P70204-160358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%D0%BF%D0%BE%D0%BB%D1%8C%D0%B7%D0%BE%D0%B2%D0%B0%D1%82%D0%B5%D0%BB%D1%8C\Desktop\%D1%84%D0%BE%D1%82%D0%BE %D0%BC%D0%B8%D1%88%D0%B0\P70204-160358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C:\Users\%D0%BF%D0%BE%D0%BB%D1%8C%D0%B7%D0%BE%D0%B2%D0%B0%D1%82%D0%B5%D0%BB%D1%8C\Desktop\%D1%84%D0%BE%D1%82%D0%BE %D0%BC%D0%B8%D1%88%D0%B0\P70204-160358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Отображается файл &quot;P70204-160358.jpg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Отображается файл &quot;P70204-160358.jpg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7" name="AutoShape 13" descr="Отображается файл &quot;P70204-160358.jpg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AutoShape 15" descr="C:\Users\%D0%BF%D0%BE%D0%BB%D1%8C%D0%B7%D0%BE%D0%B2%D0%B0%D1%82%D0%B5%D0%BB%D1%8C\Downloads\P70204-160358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1" name="AutoShape 17" descr="C:\Users\%D0%BF%D0%BE%D0%BB%D1%8C%D0%B7%D0%BE%D0%B2%D0%B0%D1%82%D0%B5%D0%BB%D1%8C\Downloads\P70204-160358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3" name="AutoShape 19" descr="C:\Users\%D0%BF%D0%BE%D0%BB%D1%8C%D0%B7%D0%BE%D0%B2%D0%B0%D1%82%D0%B5%D0%BB%D1%8C\Downloads\P70204-160358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5" name="AutoShape 21" descr="Отображается файл &quot;P70204-160358.jpg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2" name="AutoShape 2" descr="https://apf.mail.ru/cgi-bin/readmsg/20170310_093744.jpg?id=14907310130000000030%3B0%3B5&amp;x-email=vischenka25%40mail.ru&amp;exif=1&amp;bs=4472&amp;bl=1266480&amp;ct=image%2Fjpeg&amp;cn=20170310_093744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apf.mail.ru/cgi-bin/readmsg/20170310_093744.jpg?id=14907310130000000030%3B0%3B5&amp;x-email=vischenka25%40mail.ru&amp;exif=1&amp;bs=4472&amp;bl=1266480&amp;ct=image%2Fjpeg&amp;cn=20170310_093744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5" name="Picture 5" descr="C:\Users\пользователь\Downloads\20170310_0937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2705472" cy="45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8" name="AutoShape 8" descr="https://apf.mail.ru/cgi-bin/readmsg/20170310_101510.jpg?id=14907310130000000030%3B0%3B12&amp;x-email=vischenka25%40mail.ru&amp;exif=1&amp;bs=6824&amp;bl=1422505&amp;ct=image%2Fjpeg&amp;cn=20170310_101510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9" name="Picture 9" descr="C:\Users\пользователь\Downloads\20170310_101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88640"/>
            <a:ext cx="2462674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6156176" y="1124744"/>
            <a:ext cx="298782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</a:rPr>
              <a:t>Участие 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в акции «Цветы победы»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4666" y="4389000"/>
            <a:ext cx="4389334" cy="246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 t="12370" b="28771"/>
          <a:stretch>
            <a:fillRect/>
          </a:stretch>
        </p:blipFill>
        <p:spPr bwMode="auto">
          <a:xfrm>
            <a:off x="1187624" y="4409728"/>
            <a:ext cx="2339751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7" y="2301528"/>
            <a:ext cx="8100393" cy="4556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691680" y="0"/>
            <a:ext cx="669674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/>
                <a:solidFill>
                  <a:schemeClr val="accent3"/>
                </a:solidFill>
              </a:rPr>
              <a:t>Вместе с мамочкой и папочкой</a:t>
            </a:r>
            <a:r>
              <a:rPr lang="ru-RU" sz="4400" b="1" dirty="0" smtClean="0">
                <a:ln/>
                <a:solidFill>
                  <a:schemeClr val="accent3"/>
                </a:solidFill>
              </a:rPr>
              <a:t>…</a:t>
            </a:r>
          </a:p>
          <a:p>
            <a:pPr algn="ctr"/>
            <a:r>
              <a:rPr lang="ru-RU" sz="4400" b="1" dirty="0" smtClean="0">
                <a:ln/>
                <a:solidFill>
                  <a:schemeClr val="accent3"/>
                </a:solidFill>
              </a:rPr>
              <a:t>Спортивный праздник</a:t>
            </a:r>
            <a:endParaRPr lang="ru-RU" sz="4400" b="1" dirty="0" smtClean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48680"/>
            <a:ext cx="4587974" cy="61172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1340768"/>
            <a:ext cx="35283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Родительское собрание</a:t>
            </a:r>
          </a:p>
          <a:p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«Семейные посиделки»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16832"/>
            <a:ext cx="7973463" cy="44803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76466" y="692696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И другие совместные праздники….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0"/>
            <a:ext cx="7848872" cy="39604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</a:rPr>
              <a:t>Взаимодействие детского сада с родителями:</a:t>
            </a:r>
            <a:endParaRPr lang="ru-RU" sz="4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1266" name="Picture 2" descr="http://www.dogmon.org/konsuletaciya-dlya-roditelej-role-obsheniya-v-formirovanii-lic/31946_html_1f2b9e5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933056"/>
            <a:ext cx="5940152" cy="292494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08143" y="2780928"/>
            <a:ext cx="77358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Цель</a:t>
            </a:r>
            <a:r>
              <a:rPr lang="ru-RU" sz="2800" dirty="0" smtClean="0"/>
              <a:t>: </a:t>
            </a:r>
            <a:r>
              <a:rPr lang="ru-RU" sz="2800" b="1" i="1" dirty="0" smtClean="0"/>
              <a:t>педагогического процесса, приобщение родителей к жизни детского сада.</a:t>
            </a:r>
            <a:endParaRPr lang="ru-RU" sz="2800" b="1" i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colourbox.com/preview/7120334-nu_14fri1_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276871"/>
            <a:ext cx="8028384" cy="458112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76990" y="836712"/>
            <a:ext cx="49900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Спасибо за внимание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620688"/>
            <a:ext cx="810039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задачи работы с родителями по ФГОС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установить партнёрские отношения с семьёй каждого воспитанника;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объединить усилия для развития и воспитания детей;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создать атмосферу взаимопонимания, общности интересов, эмоциональной взаимоподдержки;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активировать и обогащать воспитательные умения  родителей;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поддерживать их уверенность в собственных педагогических возможностях</a:t>
            </a:r>
            <a:endParaRPr lang="ru-RU" sz="2800" dirty="0"/>
          </a:p>
        </p:txBody>
      </p:sp>
      <p:pic>
        <p:nvPicPr>
          <p:cNvPr id="7" name="Picture 2" descr="http://3.bp.blogspot.com/-H3DrURX-pQQ/VhYyM86sJYI/AAAAAAAAUc0/Grc900DiO_Q/s1600/4kWEN7GlBR%255B1%255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1859360" cy="173052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to.vspu.net/ENK/2011-2012/kompleks_new_magistru/rob_styd/16-17/KIZIM/%D0%9A%D0%B2%D0%B5%D1%81%D1%82%D0%B8%20%D0%9C%D0%90%D0%9F/Kwest_Bantiuk/kvest/Vcitelka_iditu%20%E2%80%94%20%D0%BA%D0%BE%D0%BF%D0%B8%D1%8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645025"/>
            <a:ext cx="6624736" cy="32129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87624" y="836712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Сотрудничество</a:t>
            </a:r>
            <a:r>
              <a:rPr lang="ru-RU" sz="3200" dirty="0"/>
              <a:t> - общение “на равных”, где никому не принадлежит привилегия  указывать, контролировать, оценивать. Родители активные участники образовательного процесса.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827584" y="200192"/>
            <a:ext cx="81369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/>
                <a:solidFill>
                  <a:srgbClr val="FF0000"/>
                </a:solidFill>
              </a:rPr>
              <a:t>Формы работы с родителями</a:t>
            </a:r>
            <a:endParaRPr lang="ru-RU" sz="4000" b="1" cap="none" spc="0" dirty="0">
              <a:ln/>
              <a:solidFill>
                <a:srgbClr val="FF0000"/>
              </a:solidFill>
              <a:effectLst/>
            </a:endParaRPr>
          </a:p>
        </p:txBody>
      </p:sp>
      <p:pic>
        <p:nvPicPr>
          <p:cNvPr id="30722" name="Picture 2" descr="https://arhivurokov.ru/kopilka/uploads/user_file_575717416f87b/modielvospitatielnoirabotyklassnoghorukovoditielia_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773673"/>
            <a:ext cx="1944216" cy="408432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23728" y="1595654"/>
            <a:ext cx="655272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Wingdings" panose="05000000000000000000" pitchFamily="2" charset="2"/>
              <a:buChar char="§"/>
            </a:pPr>
            <a:r>
              <a:rPr lang="ru-RU" sz="5400" dirty="0" smtClean="0">
                <a:solidFill>
                  <a:schemeClr val="accent5">
                    <a:lumMod val="50000"/>
                  </a:schemeClr>
                </a:solidFill>
              </a:rPr>
              <a:t>Традиционные</a:t>
            </a:r>
          </a:p>
          <a:p>
            <a:endParaRPr lang="ru-RU" sz="4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685800" indent="-685800">
              <a:buFont typeface="Wingdings" panose="05000000000000000000" pitchFamily="2" charset="2"/>
              <a:buChar char="§"/>
            </a:pPr>
            <a:r>
              <a:rPr lang="ru-RU" sz="5400" dirty="0" smtClean="0">
                <a:solidFill>
                  <a:schemeClr val="accent5">
                    <a:lumMod val="50000"/>
                  </a:schemeClr>
                </a:solidFill>
              </a:rPr>
              <a:t>Нетрадиционные</a:t>
            </a:r>
            <a:endParaRPr lang="ru-RU" sz="5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57806" y="188640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solidFill>
                  <a:srgbClr val="C00000"/>
                </a:solidFill>
              </a:rPr>
              <a:t>Традиционные формы работы:</a:t>
            </a:r>
            <a:endParaRPr lang="ru-RU" sz="4000" b="1" u="sng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340768"/>
            <a:ext cx="846043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7030A0"/>
                </a:solidFill>
              </a:rPr>
              <a:t>Коллективные </a:t>
            </a:r>
            <a:r>
              <a:rPr lang="ru-RU" sz="3200" dirty="0"/>
              <a:t>:</a:t>
            </a:r>
            <a:r>
              <a:rPr lang="ru-RU" sz="2800" i="1" dirty="0" smtClean="0"/>
              <a:t>групповые родительские собрания, конференции, «круглые столы» и т.д.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7030A0"/>
                </a:solidFill>
              </a:rPr>
              <a:t>Индивидуальные</a:t>
            </a:r>
            <a:r>
              <a:rPr lang="ru-RU" sz="3200" dirty="0" smtClean="0"/>
              <a:t> :</a:t>
            </a:r>
            <a:r>
              <a:rPr lang="ru-RU" sz="2800" i="1" dirty="0" smtClean="0"/>
              <a:t>педагогические беседы с родителями</a:t>
            </a:r>
            <a:r>
              <a:rPr lang="ru-RU" sz="28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7030A0"/>
                </a:solidFill>
              </a:rPr>
              <a:t>Наглядно- информационные </a:t>
            </a:r>
            <a:r>
              <a:rPr lang="ru-RU" sz="3200" dirty="0" smtClean="0"/>
              <a:t>: </a:t>
            </a:r>
            <a:r>
              <a:rPr lang="ru-RU" sz="2800" i="1" dirty="0" smtClean="0"/>
              <a:t>аудио-видео-фрагменты различных видов деятельности, режимных моментов, занятий; фотовыставки, стенды, ширмы, папки-передвижки</a:t>
            </a:r>
            <a:r>
              <a:rPr lang="ru-RU" sz="3200" dirty="0"/>
              <a:t>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4550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Нетрадиционные формы обучения: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743434"/>
            <a:ext cx="896448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7030A0"/>
                </a:solidFill>
              </a:rPr>
              <a:t>Познавательные:</a:t>
            </a:r>
            <a:r>
              <a:rPr lang="ru-RU" sz="2800" dirty="0" smtClean="0"/>
              <a:t> </a:t>
            </a:r>
            <a:r>
              <a:rPr lang="ru-RU" sz="2800" i="1" dirty="0" smtClean="0"/>
              <a:t>семинары-практикумы, родительский клуб, родительские собрания, педагогическая гостиная.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7030A0"/>
                </a:solidFill>
              </a:rPr>
              <a:t>Информационно-аналитические</a:t>
            </a:r>
            <a:r>
              <a:rPr lang="ru-RU" sz="2800" dirty="0" smtClean="0"/>
              <a:t>: анкетирование,  социологические опросы, «почтовый ящик»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7030A0"/>
                </a:solidFill>
              </a:rPr>
              <a:t>Досуговые:</a:t>
            </a:r>
            <a:r>
              <a:rPr lang="ru-RU" sz="2800" dirty="0" smtClean="0"/>
              <a:t> совместные досуги, праздники, участие в выставках, конкурсах, экскурсиях.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7030A0"/>
                </a:solidFill>
              </a:rPr>
              <a:t>Наглядно-информационные</a:t>
            </a:r>
            <a:r>
              <a:rPr lang="ru-RU" sz="2800" dirty="0" smtClean="0"/>
              <a:t>: дни открытых дверей, родительские уголки, фотовыставки, копилка добрых дел.</a:t>
            </a:r>
            <a:endParaRPr lang="ru-RU" sz="28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4550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Совместные мероприятия  для родителей и детей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6" name="Picture 16" descr="http://site-6ac5824.umi.ru/images/cms/data/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19" y="5400754"/>
            <a:ext cx="3488499" cy="143452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27584" y="1434282"/>
            <a:ext cx="58326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Родительские собрания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Консультации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Конференции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Беседы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Вечера для родителей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Кружки для родителей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Тематические выставки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Педагогические советы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Встреча с администрацией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Родительский комитет</a:t>
            </a:r>
            <a:endParaRPr lang="ru-RU" sz="3200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AutoShape 9" descr="https://im0-tub-ru.yandex.net/i?id=e6fc3e161562c47be7bfb58e74d6fb21&amp;n=33&amp;h=177&amp;w=4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8" name="Picture 16" descr="http://site-6ac5824.umi.ru/images/cms/data/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2154" y="5301208"/>
            <a:ext cx="3785821" cy="155679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27584" y="0"/>
            <a:ext cx="676875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Дни открытых дверей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Турниры знатоков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Кружки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КВН, викторины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Праздники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Семейные конкурсы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Выпуск газеты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Просмотры фильмов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Концерты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Оформление групп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Соревнования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0B0F0"/>
                </a:solidFill>
              </a:rPr>
              <a:t>Благоустройство ДОУ и территории</a:t>
            </a:r>
            <a:endParaRPr lang="ru-RU" sz="3200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1375</TotalTime>
  <Words>294</Words>
  <Application>Microsoft Office PowerPoint</Application>
  <PresentationFormat>Экран (4:3)</PresentationFormat>
  <Paragraphs>64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Cambria</vt:lpstr>
      <vt:lpstr>Rockwell</vt:lpstr>
      <vt:lpstr>Verdana</vt:lpstr>
      <vt:lpstr>Wingdings</vt:lpstr>
      <vt:lpstr>Wingdings 2</vt:lpstr>
      <vt:lpstr>Солнцестояние</vt:lpstr>
      <vt:lpstr> Взаимодействие  ДОУ с семьей.  Формы работы с родителями в ДОУ.  Совместные мероприятия с родителями.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с семьёй как условие успешной социализации дошкольника</dc:title>
  <dc:creator>Евгения</dc:creator>
  <cp:lastModifiedBy>user</cp:lastModifiedBy>
  <cp:revision>137</cp:revision>
  <dcterms:created xsi:type="dcterms:W3CDTF">2017-04-07T10:28:42Z</dcterms:created>
  <dcterms:modified xsi:type="dcterms:W3CDTF">2018-06-29T21:42:38Z</dcterms:modified>
</cp:coreProperties>
</file>