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63" r:id="rId4"/>
    <p:sldId id="258" r:id="rId5"/>
    <p:sldId id="264" r:id="rId6"/>
    <p:sldId id="266" r:id="rId7"/>
    <p:sldId id="267" r:id="rId8"/>
    <p:sldId id="268" r:id="rId9"/>
    <p:sldId id="269" r:id="rId10"/>
    <p:sldId id="270" r:id="rId11"/>
    <p:sldId id="259" r:id="rId12"/>
    <p:sldId id="260" r:id="rId13"/>
    <p:sldId id="272" r:id="rId14"/>
    <p:sldId id="271" r:id="rId15"/>
    <p:sldId id="273" r:id="rId16"/>
    <p:sldId id="261" r:id="rId17"/>
    <p:sldId id="274" r:id="rId18"/>
    <p:sldId id="275" r:id="rId19"/>
    <p:sldId id="276" r:id="rId20"/>
    <p:sldId id="262" r:id="rId2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2939" autoAdjust="0"/>
  </p:normalViewPr>
  <p:slideViewPr>
    <p:cSldViewPr snapToGrid="0" snapToObjects="1">
      <p:cViewPr>
        <p:scale>
          <a:sx n="91" d="100"/>
          <a:sy n="91" d="100"/>
        </p:scale>
        <p:origin x="-102" y="1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304800" y="228600"/>
            <a:ext cx="11594592"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82220" y="5353963"/>
            <a:ext cx="11631168"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914400" y="1600200"/>
            <a:ext cx="103632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828800" y="3556001"/>
            <a:ext cx="85344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1993734A-EAAB-0248-9234-8134D621A6D8}" type="datetimeFigureOut">
              <a:rPr lang="ru-RU" smtClean="0"/>
              <a:t>28.02.2022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0EB318-F3F5-F34F-A852-53F2E30ACCEF}"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1993734A-EAAB-0248-9234-8134D621A6D8}" type="datetimeFigureOut">
              <a:rPr lang="ru-RU" smtClean="0"/>
              <a:t>28.02.2022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0EB318-F3F5-F34F-A852-53F2E30ACCEF}"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1993734A-EAAB-0248-9234-8134D621A6D8}" type="datetimeFigureOut">
              <a:rPr lang="ru-RU" smtClean="0"/>
              <a:t>28.02.2022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0EB318-F3F5-F34F-A852-53F2E30ACCEF}" type="slidenum">
              <a:rPr lang="ru-RU" smtClean="0"/>
              <a:t>‹#›</a:t>
            </a:fld>
            <a:endParaRPr lang="ru-RU"/>
          </a:p>
        </p:txBody>
      </p:sp>
      <p:grpSp>
        <p:nvGrpSpPr>
          <p:cNvPr id="15" name="Group 14"/>
          <p:cNvGrpSpPr>
            <a:grpSpLocks noChangeAspect="1"/>
          </p:cNvGrpSpPr>
          <p:nvPr/>
        </p:nvGrpSpPr>
        <p:grpSpPr bwMode="hidden">
          <a:xfrm>
            <a:off x="282220" y="714191"/>
            <a:ext cx="11631168"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8839200" y="1447801"/>
            <a:ext cx="27432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09600" y="1447800"/>
            <a:ext cx="80264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1993734A-EAAB-0248-9234-8134D621A6D8}" type="datetimeFigureOut">
              <a:rPr lang="ru-RU" smtClean="0"/>
              <a:t>28.02.2022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0EB318-F3F5-F34F-A852-53F2E30ACCEF}"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304800" y="228600"/>
            <a:ext cx="11594592"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8063251" y="4203592"/>
            <a:ext cx="383523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3492427" y="4075290"/>
            <a:ext cx="7392687"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3771637" y="4087562"/>
            <a:ext cx="729064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7479319" y="4074175"/>
            <a:ext cx="4410667"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82220" y="4058555"/>
            <a:ext cx="11631168"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920043" y="2463560"/>
            <a:ext cx="103632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823153" y="1437449"/>
            <a:ext cx="8556979"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1993734A-EAAB-0248-9234-8134D621A6D8}" type="datetimeFigureOut">
              <a:rPr lang="ru-RU" smtClean="0"/>
              <a:t>28.02.2022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0EB318-F3F5-F34F-A852-53F2E30ACCEF}"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1993734A-EAAB-0248-9234-8134D621A6D8}" type="datetimeFigureOut">
              <a:rPr lang="ru-RU" smtClean="0"/>
              <a:t>28.02.2022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A0EB318-F3F5-F34F-A852-53F2E30ACCEF}" type="slidenum">
              <a:rPr lang="ru-RU" smtClean="0"/>
              <a:t>‹#›</a:t>
            </a:fld>
            <a:endParaRPr lang="ru-RU"/>
          </a:p>
        </p:txBody>
      </p:sp>
      <p:sp>
        <p:nvSpPr>
          <p:cNvPr id="9" name="Content Placeholder 8"/>
          <p:cNvSpPr>
            <a:spLocks noGrp="1"/>
          </p:cNvSpPr>
          <p:nvPr>
            <p:ph sz="quarter" idx="13"/>
          </p:nvPr>
        </p:nvSpPr>
        <p:spPr>
          <a:xfrm>
            <a:off x="902207" y="2679192"/>
            <a:ext cx="5096256"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6193536" y="2679192"/>
            <a:ext cx="5096256"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1993734A-EAAB-0248-9234-8134D621A6D8}" type="datetimeFigureOut">
              <a:rPr lang="ru-RU" smtClean="0"/>
              <a:t>28.02.2022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A0EB318-F3F5-F34F-A852-53F2E30ACCEF}"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1993734A-EAAB-0248-9234-8134D621A6D8}" type="datetimeFigureOut">
              <a:rPr lang="ru-RU" smtClean="0"/>
              <a:t>28.02.2022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A0EB318-F3F5-F34F-A852-53F2E30ACCEF}"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82220" y="714191"/>
            <a:ext cx="11631168"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1993734A-EAAB-0248-9234-8134D621A6D8}" type="datetimeFigureOut">
              <a:rPr lang="ru-RU" smtClean="0"/>
              <a:t>28.02.2022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A0EB318-F3F5-F34F-A852-53F2E30ACCEF}"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1993734A-EAAB-0248-9234-8134D621A6D8}" type="datetimeFigureOut">
              <a:rPr lang="ru-RU" smtClean="0"/>
              <a:t>28.02.2022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A0EB318-F3F5-F34F-A852-53F2E30ACCEF}" type="slidenum">
              <a:rPr lang="ru-RU" smtClean="0"/>
              <a:t>‹#›</a:t>
            </a:fld>
            <a:endParaRPr lang="ru-RU"/>
          </a:p>
        </p:txBody>
      </p:sp>
      <p:sp>
        <p:nvSpPr>
          <p:cNvPr id="4" name="Text Placeholder 3"/>
          <p:cNvSpPr>
            <a:spLocks noGrp="1"/>
          </p:cNvSpPr>
          <p:nvPr>
            <p:ph type="body" sz="half" idx="2"/>
          </p:nvPr>
        </p:nvSpPr>
        <p:spPr>
          <a:xfrm>
            <a:off x="1219200" y="3581401"/>
            <a:ext cx="44704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82220" y="714191"/>
            <a:ext cx="11631168"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1219200" y="2286000"/>
            <a:ext cx="44704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6202616" y="1828800"/>
            <a:ext cx="5205435"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304800" y="228600"/>
            <a:ext cx="11594592"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82220" y="5353963"/>
            <a:ext cx="11631168"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6498874" y="338667"/>
            <a:ext cx="5083527"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6491112" y="2785533"/>
            <a:ext cx="5091289"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1993734A-EAAB-0248-9234-8134D621A6D8}" type="datetimeFigureOut">
              <a:rPr lang="ru-RU" smtClean="0"/>
              <a:t>28.02.2022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A0EB318-F3F5-F34F-A852-53F2E30ACCEF}" type="slidenum">
              <a:rPr lang="ru-RU" smtClean="0"/>
              <a:t>‹#›</a:t>
            </a:fld>
            <a:endParaRPr lang="ru-RU"/>
          </a:p>
        </p:txBody>
      </p:sp>
      <p:sp>
        <p:nvSpPr>
          <p:cNvPr id="3" name="Picture Placeholder 2"/>
          <p:cNvSpPr>
            <a:spLocks noGrp="1"/>
          </p:cNvSpPr>
          <p:nvPr>
            <p:ph type="pic" idx="1"/>
          </p:nvPr>
        </p:nvSpPr>
        <p:spPr>
          <a:xfrm>
            <a:off x="1117600" y="1371600"/>
            <a:ext cx="475488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304800" y="228600"/>
            <a:ext cx="11594592"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82220" y="1679429"/>
            <a:ext cx="11631168"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609600" y="338328"/>
            <a:ext cx="109728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6884896" y="6250165"/>
            <a:ext cx="5048920" cy="365125"/>
          </a:xfrm>
          <a:prstGeom prst="rect">
            <a:avLst/>
          </a:prstGeom>
        </p:spPr>
        <p:txBody>
          <a:bodyPr vert="horz" lIns="91440" tIns="45720" rIns="91440" bIns="45720" rtlCol="0" anchor="ctr"/>
          <a:lstStyle>
            <a:lvl1pPr algn="r">
              <a:defRPr sz="1000">
                <a:solidFill>
                  <a:schemeClr val="tx2"/>
                </a:solidFill>
              </a:defRPr>
            </a:lvl1pPr>
          </a:lstStyle>
          <a:p>
            <a:fld id="{1993734A-EAAB-0248-9234-8134D621A6D8}" type="datetimeFigureOut">
              <a:rPr lang="ru-RU" smtClean="0"/>
              <a:t>28.02.2022</a:t>
            </a:fld>
            <a:endParaRPr lang="ru-RU"/>
          </a:p>
        </p:txBody>
      </p:sp>
      <p:sp>
        <p:nvSpPr>
          <p:cNvPr id="5" name="Footer Placeholder 4"/>
          <p:cNvSpPr>
            <a:spLocks noGrp="1"/>
          </p:cNvSpPr>
          <p:nvPr>
            <p:ph type="ftr" sz="quarter" idx="3"/>
          </p:nvPr>
        </p:nvSpPr>
        <p:spPr>
          <a:xfrm>
            <a:off x="258185" y="6250165"/>
            <a:ext cx="504892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5321451" y="6250164"/>
            <a:ext cx="1549101" cy="365125"/>
          </a:xfrm>
          <a:prstGeom prst="rect">
            <a:avLst/>
          </a:prstGeom>
        </p:spPr>
        <p:txBody>
          <a:bodyPr vert="horz" lIns="91440" tIns="45720" rIns="91440" bIns="45720" rtlCol="0" anchor="ctr"/>
          <a:lstStyle>
            <a:lvl1pPr algn="ctr">
              <a:defRPr sz="1000">
                <a:solidFill>
                  <a:schemeClr val="tx2"/>
                </a:solidFill>
              </a:defRPr>
            </a:lvl1pPr>
          </a:lstStyle>
          <a:p>
            <a:fld id="{5A0EB318-F3F5-F34F-A852-53F2E30ACCEF}" type="slidenum">
              <a:rPr lang="ru-RU" smtClean="0"/>
              <a:t>‹#›</a:t>
            </a:fld>
            <a:endParaRPr lang="ru-RU"/>
          </a:p>
        </p:txBody>
      </p:sp>
      <p:sp>
        <p:nvSpPr>
          <p:cNvPr id="3" name="Text Placeholder 2"/>
          <p:cNvSpPr>
            <a:spLocks noGrp="1"/>
          </p:cNvSpPr>
          <p:nvPr>
            <p:ph type="body" idx="1"/>
          </p:nvPr>
        </p:nvSpPr>
        <p:spPr>
          <a:xfrm>
            <a:off x="1162757" y="2675467"/>
            <a:ext cx="9877777"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63BE912-EDF0-8F4F-812A-4C036964D3CF}"/>
              </a:ext>
            </a:extLst>
          </p:cNvPr>
          <p:cNvSpPr>
            <a:spLocks noGrp="1"/>
          </p:cNvSpPr>
          <p:nvPr>
            <p:ph type="ctrTitle"/>
          </p:nvPr>
        </p:nvSpPr>
        <p:spPr>
          <a:xfrm>
            <a:off x="1532709" y="756744"/>
            <a:ext cx="9144000" cy="2680139"/>
          </a:xfrm>
        </p:spPr>
        <p:txBody>
          <a:bodyPr>
            <a:normAutofit/>
          </a:bodyPr>
          <a:lstStyle/>
          <a:p>
            <a:r>
              <a:rPr lang="en-US" dirty="0" smtClean="0">
                <a:solidFill>
                  <a:srgbClr val="002060"/>
                </a:solidFill>
                <a:effectLst>
                  <a:outerShdw blurRad="38100" dist="38100" dir="2700000" algn="tl">
                    <a:srgbClr val="000000">
                      <a:alpha val="43137"/>
                    </a:srgbClr>
                  </a:outerShdw>
                </a:effectLst>
              </a:rPr>
              <a:t>Welcome to</a:t>
            </a:r>
            <a:br>
              <a:rPr lang="en-US" dirty="0" smtClean="0">
                <a:solidFill>
                  <a:srgbClr val="002060"/>
                </a:solidFill>
                <a:effectLst>
                  <a:outerShdw blurRad="38100" dist="38100" dir="2700000" algn="tl">
                    <a:srgbClr val="000000">
                      <a:alpha val="43137"/>
                    </a:srgbClr>
                  </a:outerShdw>
                </a:effectLst>
              </a:rPr>
            </a:br>
            <a:r>
              <a:rPr lang="en-US" dirty="0" err="1" smtClean="0">
                <a:solidFill>
                  <a:srgbClr val="002060"/>
                </a:solidFill>
                <a:effectLst>
                  <a:outerShdw blurRad="38100" dist="38100" dir="2700000" algn="tl">
                    <a:srgbClr val="000000">
                      <a:alpha val="43137"/>
                    </a:srgbClr>
                  </a:outerShdw>
                </a:effectLst>
              </a:rPr>
              <a:t>Domodedovo</a:t>
            </a:r>
            <a:r>
              <a:rPr lang="en-US" dirty="0" smtClean="0">
                <a:solidFill>
                  <a:srgbClr val="002060"/>
                </a:solidFill>
                <a:effectLst>
                  <a:outerShdw blurRad="38100" dist="38100" dir="2700000" algn="tl">
                    <a:srgbClr val="000000">
                      <a:alpha val="43137"/>
                    </a:srgbClr>
                  </a:outerShdw>
                </a:effectLst>
              </a:rPr>
              <a:t/>
            </a:r>
            <a:br>
              <a:rPr lang="en-US" dirty="0" smtClean="0">
                <a:solidFill>
                  <a:srgbClr val="002060"/>
                </a:solidFill>
                <a:effectLst>
                  <a:outerShdw blurRad="38100" dist="38100" dir="2700000" algn="tl">
                    <a:srgbClr val="000000">
                      <a:alpha val="43137"/>
                    </a:srgbClr>
                  </a:outerShdw>
                </a:effectLst>
              </a:rPr>
            </a:br>
            <a:r>
              <a:rPr lang="en-US" dirty="0" smtClean="0">
                <a:solidFill>
                  <a:srgbClr val="002060"/>
                </a:solidFill>
                <a:effectLst>
                  <a:outerShdw blurRad="38100" dist="38100" dir="2700000" algn="tl">
                    <a:srgbClr val="000000">
                      <a:alpha val="43137"/>
                    </a:srgbClr>
                  </a:outerShdw>
                </a:effectLst>
              </a:rPr>
              <a:t>(</a:t>
            </a:r>
            <a:r>
              <a:rPr lang="en-US" sz="4000" dirty="0" smtClean="0">
                <a:solidFill>
                  <a:srgbClr val="002060"/>
                </a:solidFill>
                <a:effectLst>
                  <a:outerShdw blurRad="38100" dist="38100" dir="2700000" algn="tl">
                    <a:srgbClr val="000000">
                      <a:alpha val="43137"/>
                    </a:srgbClr>
                  </a:outerShdw>
                </a:effectLst>
              </a:rPr>
              <a:t>a tourist guide</a:t>
            </a:r>
            <a:r>
              <a:rPr lang="en-US" dirty="0" smtClean="0">
                <a:solidFill>
                  <a:srgbClr val="002060"/>
                </a:solidFill>
                <a:effectLst>
                  <a:outerShdw blurRad="38100" dist="38100" dir="2700000" algn="tl">
                    <a:srgbClr val="000000">
                      <a:alpha val="43137"/>
                    </a:srgbClr>
                  </a:outerShdw>
                </a:effectLst>
              </a:rPr>
              <a:t>)</a:t>
            </a:r>
            <a:endParaRPr lang="ru-RU" dirty="0"/>
          </a:p>
        </p:txBody>
      </p:sp>
      <p:sp>
        <p:nvSpPr>
          <p:cNvPr id="3" name="Подзаголовок 2">
            <a:extLst>
              <a:ext uri="{FF2B5EF4-FFF2-40B4-BE49-F238E27FC236}">
                <a16:creationId xmlns:a16="http://schemas.microsoft.com/office/drawing/2014/main" xmlns="" id="{67FDC337-A7F0-674A-A998-D85FA5CBFDEC}"/>
              </a:ext>
            </a:extLst>
          </p:cNvPr>
          <p:cNvSpPr>
            <a:spLocks noGrp="1"/>
          </p:cNvSpPr>
          <p:nvPr>
            <p:ph type="subTitle" idx="1"/>
          </p:nvPr>
        </p:nvSpPr>
        <p:spPr>
          <a:xfrm>
            <a:off x="6379779" y="4137615"/>
            <a:ext cx="5570483" cy="1655762"/>
          </a:xfrm>
        </p:spPr>
        <p:txBody>
          <a:bodyPr>
            <a:normAutofit/>
          </a:bodyPr>
          <a:lstStyle/>
          <a:p>
            <a:r>
              <a:rPr lang="en-US" sz="2800" dirty="0"/>
              <a:t>Made by students of form 6 </a:t>
            </a:r>
            <a:r>
              <a:rPr lang="ru-RU" sz="2800" dirty="0" smtClean="0"/>
              <a:t>«</a:t>
            </a:r>
            <a:r>
              <a:rPr lang="en-US" sz="2800" dirty="0" smtClean="0"/>
              <a:t>A</a:t>
            </a:r>
            <a:r>
              <a:rPr lang="ru-RU" sz="2800" dirty="0"/>
              <a:t>»</a:t>
            </a:r>
            <a:r>
              <a:rPr lang="en-US" sz="2800" dirty="0"/>
              <a:t> </a:t>
            </a:r>
            <a:endParaRPr lang="en-US" sz="2800" dirty="0" smtClean="0"/>
          </a:p>
          <a:p>
            <a:r>
              <a:rPr lang="en-US" sz="2800" dirty="0" smtClean="0"/>
              <a:t>D .</a:t>
            </a:r>
            <a:r>
              <a:rPr lang="en-US" sz="2800" dirty="0" err="1" smtClean="0"/>
              <a:t>Yushchenko</a:t>
            </a:r>
            <a:r>
              <a:rPr lang="en-US" sz="2800" dirty="0" smtClean="0"/>
              <a:t> , </a:t>
            </a:r>
            <a:r>
              <a:rPr lang="en-US" sz="2800" dirty="0" err="1" smtClean="0"/>
              <a:t>D.Ravochkina</a:t>
            </a:r>
            <a:r>
              <a:rPr lang="en-US" sz="2800" dirty="0" smtClean="0"/>
              <a:t> </a:t>
            </a:r>
          </a:p>
          <a:p>
            <a:endParaRPr lang="ru-RU" sz="2800" dirty="0"/>
          </a:p>
        </p:txBody>
      </p:sp>
      <p:sp>
        <p:nvSpPr>
          <p:cNvPr id="6" name="TextBox 5">
            <a:extLst>
              <a:ext uri="{FF2B5EF4-FFF2-40B4-BE49-F238E27FC236}">
                <a16:creationId xmlns:a16="http://schemas.microsoft.com/office/drawing/2014/main" xmlns="" id="{AA0C7E64-D9F3-B745-A015-798FC6D194B7}"/>
              </a:ext>
            </a:extLst>
          </p:cNvPr>
          <p:cNvSpPr txBox="1"/>
          <p:nvPr/>
        </p:nvSpPr>
        <p:spPr>
          <a:xfrm>
            <a:off x="6737131" y="4965496"/>
            <a:ext cx="4319752" cy="523220"/>
          </a:xfrm>
          <a:prstGeom prst="rect">
            <a:avLst/>
          </a:prstGeom>
          <a:noFill/>
        </p:spPr>
        <p:txBody>
          <a:bodyPr wrap="square" rtlCol="0">
            <a:spAutoFit/>
          </a:bodyPr>
          <a:lstStyle/>
          <a:p>
            <a:r>
              <a:rPr lang="en-US" sz="2800" dirty="0" smtClean="0"/>
              <a:t> Teacher</a:t>
            </a:r>
            <a:r>
              <a:rPr lang="ru-RU" sz="2800" dirty="0"/>
              <a:t>:</a:t>
            </a:r>
            <a:r>
              <a:rPr lang="en-US" sz="2800" dirty="0" smtClean="0"/>
              <a:t> </a:t>
            </a:r>
            <a:r>
              <a:rPr lang="en-US" sz="2800" dirty="0"/>
              <a:t>I.A. </a:t>
            </a:r>
            <a:r>
              <a:rPr lang="en-US" sz="2800" dirty="0" err="1"/>
              <a:t>Sergeeva</a:t>
            </a:r>
            <a:endParaRPr lang="ru-RU" sz="2800" dirty="0"/>
          </a:p>
        </p:txBody>
      </p:sp>
    </p:spTree>
    <p:extLst>
      <p:ext uri="{BB962C8B-B14F-4D97-AF65-F5344CB8AC3E}">
        <p14:creationId xmlns:p14="http://schemas.microsoft.com/office/powerpoint/2010/main" val="40533856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3600" dirty="0" smtClean="0"/>
              <a:t>The cathedral of all Saints in Russian land brightened</a:t>
            </a:r>
            <a:endParaRPr lang="ru-RU" sz="3600" dirty="0"/>
          </a:p>
        </p:txBody>
      </p:sp>
      <p:sp>
        <p:nvSpPr>
          <p:cNvPr id="3" name="Текст 2"/>
          <p:cNvSpPr>
            <a:spLocks noGrp="1"/>
          </p:cNvSpPr>
          <p:nvPr>
            <p:ph type="body" idx="1"/>
          </p:nvPr>
        </p:nvSpPr>
        <p:spPr>
          <a:xfrm>
            <a:off x="902208" y="2070538"/>
            <a:ext cx="5096256" cy="935421"/>
          </a:xfrm>
        </p:spPr>
        <p:txBody>
          <a:bodyPr>
            <a:normAutofit/>
          </a:bodyPr>
          <a:lstStyle/>
          <a:p>
            <a:r>
              <a:rPr lang="en-US" dirty="0"/>
              <a:t>September 20,1997 it was already consecrated.</a:t>
            </a:r>
            <a:endParaRPr lang="ru-RU" dirty="0"/>
          </a:p>
        </p:txBody>
      </p:sp>
      <p:sp>
        <p:nvSpPr>
          <p:cNvPr id="5" name="Текст 4"/>
          <p:cNvSpPr>
            <a:spLocks noGrp="1"/>
          </p:cNvSpPr>
          <p:nvPr>
            <p:ph type="body" sz="quarter" idx="3"/>
          </p:nvPr>
        </p:nvSpPr>
        <p:spPr>
          <a:xfrm>
            <a:off x="6197600" y="1902372"/>
            <a:ext cx="5096256" cy="1103587"/>
          </a:xfrm>
        </p:spPr>
        <p:txBody>
          <a:bodyPr>
            <a:normAutofit/>
          </a:bodyPr>
          <a:lstStyle/>
          <a:p>
            <a:r>
              <a:rPr lang="en-US" dirty="0"/>
              <a:t>In October </a:t>
            </a:r>
            <a:r>
              <a:rPr lang="en-US" dirty="0" smtClean="0"/>
              <a:t>1997 the </a:t>
            </a:r>
            <a:r>
              <a:rPr lang="en-US" dirty="0"/>
              <a:t>church received the status of a </a:t>
            </a:r>
            <a:r>
              <a:rPr lang="en-US" dirty="0" smtClean="0"/>
              <a:t>cathedral.</a:t>
            </a:r>
            <a:endParaRPr lang="ru-RU" dirty="0"/>
          </a:p>
        </p:txBody>
      </p:sp>
      <p:pic>
        <p:nvPicPr>
          <p:cNvPr id="7" name="Объект 6" descr="https://avatars.mds.yandex.net/get-altay/367090/2a00000162871053b5fc6148500c26b72ca5/XXXL"/>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902208" y="3005960"/>
            <a:ext cx="4773378" cy="3226674"/>
          </a:xfrm>
          <a:prstGeom prst="rect">
            <a:avLst/>
          </a:prstGeom>
          <a:noFill/>
          <a:ln>
            <a:noFill/>
          </a:ln>
        </p:spPr>
      </p:pic>
      <p:pic>
        <p:nvPicPr>
          <p:cNvPr id="8" name="Объект 7" descr="https://domodedovod.ru/uploads/2014/01/hram.jpg"/>
          <p:cNvPicPr>
            <a:picLocks noGrp="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6197600" y="3005960"/>
            <a:ext cx="5096256" cy="3226674"/>
          </a:xfrm>
          <a:prstGeom prst="rect">
            <a:avLst/>
          </a:prstGeom>
          <a:noFill/>
          <a:ln>
            <a:noFill/>
          </a:ln>
        </p:spPr>
      </p:pic>
    </p:spTree>
    <p:extLst>
      <p:ext uri="{BB962C8B-B14F-4D97-AF65-F5344CB8AC3E}">
        <p14:creationId xmlns:p14="http://schemas.microsoft.com/office/powerpoint/2010/main" val="30878466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xmlns="" id="{0BF14AED-EF77-064E-B78F-8B02B0F1296B}"/>
              </a:ext>
            </a:extLst>
          </p:cNvPr>
          <p:cNvPicPr>
            <a:picLocks noGrp="1" noChangeAspect="1"/>
          </p:cNvPicPr>
          <p:nvPr>
            <p:ph idx="1"/>
          </p:nvPr>
        </p:nvPicPr>
        <p:blipFill>
          <a:blip r:embed="rId2"/>
          <a:stretch>
            <a:fillRect/>
          </a:stretch>
        </p:blipFill>
        <p:spPr>
          <a:xfrm>
            <a:off x="2224972" y="2028497"/>
            <a:ext cx="6850956" cy="4162095"/>
          </a:xfrm>
        </p:spPr>
      </p:pic>
      <p:sp>
        <p:nvSpPr>
          <p:cNvPr id="2" name="Заголовок 1">
            <a:extLst>
              <a:ext uri="{FF2B5EF4-FFF2-40B4-BE49-F238E27FC236}">
                <a16:creationId xmlns:a16="http://schemas.microsoft.com/office/drawing/2014/main" xmlns="" id="{4D55E84B-F29F-CA4B-BA3E-C7CE8ABA3C46}"/>
              </a:ext>
            </a:extLst>
          </p:cNvPr>
          <p:cNvSpPr>
            <a:spLocks noGrp="1"/>
          </p:cNvSpPr>
          <p:nvPr>
            <p:ph type="title"/>
          </p:nvPr>
        </p:nvSpPr>
        <p:spPr>
          <a:xfrm>
            <a:off x="0" y="0"/>
            <a:ext cx="10515600" cy="2028497"/>
          </a:xfrm>
        </p:spPr>
        <p:txBody>
          <a:bodyPr>
            <a:normAutofit fontScale="90000"/>
          </a:bodyPr>
          <a:lstStyle/>
          <a:p>
            <a:r>
              <a:rPr lang="en-US" dirty="0" smtClean="0"/>
              <a:t>International Airport </a:t>
            </a:r>
            <a:r>
              <a:rPr lang="en-US" dirty="0" err="1" smtClean="0"/>
              <a:t>Domodedovo</a:t>
            </a:r>
            <a:r>
              <a:rPr lang="en-US" dirty="0" smtClean="0"/>
              <a:t> </a:t>
            </a:r>
            <a:br>
              <a:rPr lang="en-US" dirty="0" smtClean="0"/>
            </a:br>
            <a:r>
              <a:rPr lang="en-US" dirty="0" smtClean="0"/>
              <a:t>(named after </a:t>
            </a:r>
            <a:r>
              <a:rPr lang="en-US" dirty="0" err="1" smtClean="0"/>
              <a:t>M.V.Lomonosov</a:t>
            </a:r>
            <a:r>
              <a:rPr lang="en-US" dirty="0" smtClean="0"/>
              <a:t>)</a:t>
            </a:r>
            <a:r>
              <a:rPr lang="en-US" dirty="0"/>
              <a:t> </a:t>
            </a:r>
            <a:r>
              <a:rPr lang="en-US" dirty="0" smtClean="0"/>
              <a:t/>
            </a:r>
            <a:br>
              <a:rPr lang="en-US" dirty="0" smtClean="0"/>
            </a:br>
            <a:r>
              <a:rPr lang="en-US" dirty="0" smtClean="0"/>
              <a:t>                            </a:t>
            </a:r>
            <a:r>
              <a:rPr lang="en-US" sz="2700" dirty="0" smtClean="0"/>
              <a:t>In </a:t>
            </a:r>
            <a:r>
              <a:rPr lang="en-US" sz="2700" dirty="0"/>
              <a:t>April,6,1967 the airport began its work </a:t>
            </a:r>
            <a:endParaRPr lang="ru-RU" sz="2700" dirty="0"/>
          </a:p>
        </p:txBody>
      </p:sp>
    </p:spTree>
    <p:extLst>
      <p:ext uri="{BB962C8B-B14F-4D97-AF65-F5344CB8AC3E}">
        <p14:creationId xmlns:p14="http://schemas.microsoft.com/office/powerpoint/2010/main" val="9758307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xmlns="" id="{463879A6-FF6E-9048-8283-0E385BC3F780}"/>
              </a:ext>
            </a:extLst>
          </p:cNvPr>
          <p:cNvPicPr>
            <a:picLocks noGrp="1" noChangeAspect="1"/>
          </p:cNvPicPr>
          <p:nvPr>
            <p:ph idx="1"/>
          </p:nvPr>
        </p:nvPicPr>
        <p:blipFill>
          <a:blip r:embed="rId2"/>
          <a:stretch>
            <a:fillRect/>
          </a:stretch>
        </p:blipFill>
        <p:spPr>
          <a:xfrm>
            <a:off x="546538" y="1894611"/>
            <a:ext cx="5160578" cy="3683632"/>
          </a:xfrm>
        </p:spPr>
      </p:pic>
      <p:sp>
        <p:nvSpPr>
          <p:cNvPr id="2" name="Заголовок 1">
            <a:extLst>
              <a:ext uri="{FF2B5EF4-FFF2-40B4-BE49-F238E27FC236}">
                <a16:creationId xmlns:a16="http://schemas.microsoft.com/office/drawing/2014/main" xmlns="" id="{CBECF322-AD35-7943-AD37-354B8B937DAD}"/>
              </a:ext>
            </a:extLst>
          </p:cNvPr>
          <p:cNvSpPr>
            <a:spLocks noGrp="1"/>
          </p:cNvSpPr>
          <p:nvPr>
            <p:ph type="title"/>
          </p:nvPr>
        </p:nvSpPr>
        <p:spPr>
          <a:xfrm>
            <a:off x="1030014" y="0"/>
            <a:ext cx="9942786" cy="2506662"/>
          </a:xfrm>
        </p:spPr>
        <p:txBody>
          <a:bodyPr>
            <a:normAutofit/>
          </a:bodyPr>
          <a:lstStyle/>
          <a:p>
            <a:r>
              <a:rPr lang="en-US" dirty="0"/>
              <a:t>Domodedovo Museum of History and Art</a:t>
            </a:r>
            <a:endParaRPr lang="ru-RU" dirty="0"/>
          </a:p>
        </p:txBody>
      </p:sp>
      <p:pic>
        <p:nvPicPr>
          <p:cNvPr id="6" name="Рисунок 5" descr="https://www.bankgorodov.ru/public/photos/sights/1342445168.jpg"/>
          <p:cNvPicPr/>
          <p:nvPr/>
        </p:nvPicPr>
        <p:blipFill>
          <a:blip r:embed="rId3">
            <a:extLst>
              <a:ext uri="{28A0092B-C50C-407E-A947-70E740481C1C}">
                <a14:useLocalDpi xmlns:a14="http://schemas.microsoft.com/office/drawing/2010/main" val="0"/>
              </a:ext>
            </a:extLst>
          </a:blip>
          <a:srcRect/>
          <a:stretch>
            <a:fillRect/>
          </a:stretch>
        </p:blipFill>
        <p:spPr bwMode="auto">
          <a:xfrm>
            <a:off x="6053960" y="1894611"/>
            <a:ext cx="5177844" cy="3633830"/>
          </a:xfrm>
          <a:prstGeom prst="rect">
            <a:avLst/>
          </a:prstGeom>
          <a:noFill/>
          <a:ln>
            <a:noFill/>
          </a:ln>
        </p:spPr>
      </p:pic>
    </p:spTree>
    <p:extLst>
      <p:ext uri="{BB962C8B-B14F-4D97-AF65-F5344CB8AC3E}">
        <p14:creationId xmlns:p14="http://schemas.microsoft.com/office/powerpoint/2010/main" val="35874860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en-US" dirty="0" smtClean="0"/>
              <a:t>Exhibition devoted to the Patriotic War.</a:t>
            </a:r>
            <a:endParaRPr lang="ru-RU" dirty="0"/>
          </a:p>
        </p:txBody>
      </p:sp>
      <p:pic>
        <p:nvPicPr>
          <p:cNvPr id="6" name="Объект 5" descr="https://domodedovod.ru/uploads/2015/11/museum-022.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38703" y="2007476"/>
            <a:ext cx="7220607" cy="4390040"/>
          </a:xfrm>
          <a:prstGeom prst="rect">
            <a:avLst/>
          </a:prstGeom>
          <a:noFill/>
          <a:ln>
            <a:noFill/>
          </a:ln>
        </p:spPr>
      </p:pic>
    </p:spTree>
    <p:extLst>
      <p:ext uri="{BB962C8B-B14F-4D97-AF65-F5344CB8AC3E}">
        <p14:creationId xmlns:p14="http://schemas.microsoft.com/office/powerpoint/2010/main" val="40733994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609600" y="338327"/>
            <a:ext cx="10972800" cy="2131603"/>
          </a:xfrm>
        </p:spPr>
        <p:txBody>
          <a:bodyPr>
            <a:normAutofit/>
          </a:bodyPr>
          <a:lstStyle/>
          <a:p>
            <a:r>
              <a:rPr lang="en-US" dirty="0"/>
              <a:t>Park of culture “</a:t>
            </a:r>
            <a:r>
              <a:rPr lang="en-US" dirty="0" err="1" smtClean="0"/>
              <a:t>Elochki</a:t>
            </a:r>
            <a:r>
              <a:rPr lang="en-US" dirty="0" smtClean="0"/>
              <a:t>”</a:t>
            </a:r>
            <a:br>
              <a:rPr lang="en-US" dirty="0" smtClean="0"/>
            </a:br>
            <a:r>
              <a:rPr lang="en-US" sz="4000" dirty="0"/>
              <a:t>The park was opened to the public </a:t>
            </a:r>
            <a:r>
              <a:rPr lang="en-US" sz="4000" dirty="0" smtClean="0"/>
              <a:t>on </a:t>
            </a:r>
            <a:r>
              <a:rPr lang="en-US" sz="4000" b="1" dirty="0"/>
              <a:t>May 1, 1976</a:t>
            </a:r>
            <a:r>
              <a:rPr lang="ru-RU" sz="4000" dirty="0"/>
              <a:t/>
            </a:r>
            <a:br>
              <a:rPr lang="ru-RU" sz="4000" dirty="0"/>
            </a:br>
            <a:endParaRPr lang="ru-RU" sz="4000" dirty="0"/>
          </a:p>
        </p:txBody>
      </p:sp>
      <p:pic>
        <p:nvPicPr>
          <p:cNvPr id="4" name="Объект 3">
            <a:extLst>
              <a:ext uri="{FF2B5EF4-FFF2-40B4-BE49-F238E27FC236}">
                <a16:creationId xmlns:a16="http://schemas.microsoft.com/office/drawing/2014/main" xmlns="" id="{0CCF5815-D951-1444-BF6F-2FE315665F5F}"/>
              </a:ext>
            </a:extLst>
          </p:cNvPr>
          <p:cNvPicPr>
            <a:picLocks noGrp="1" noChangeAspect="1"/>
          </p:cNvPicPr>
          <p:nvPr>
            <p:ph idx="1"/>
          </p:nvPr>
        </p:nvPicPr>
        <p:blipFill>
          <a:blip r:embed="rId2"/>
          <a:stretch>
            <a:fillRect/>
          </a:stretch>
        </p:blipFill>
        <p:spPr>
          <a:xfrm>
            <a:off x="801469" y="2086359"/>
            <a:ext cx="5176837" cy="3451225"/>
          </a:xfrm>
          <a:prstGeom prst="rect">
            <a:avLst/>
          </a:prstGeom>
        </p:spPr>
      </p:pic>
      <p:pic>
        <p:nvPicPr>
          <p:cNvPr id="2050" name="Picture 2" descr="https://irecommend.ru/sites/default/files/imagecache/copyright1/user-images/599425/JDyC6ZHxXFNsLNBMtbvl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8164" y="2196662"/>
            <a:ext cx="5006374" cy="3340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70047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The alley of brides and the big wheel</a:t>
            </a:r>
            <a:endParaRPr lang="ru-RU" dirty="0"/>
          </a:p>
        </p:txBody>
      </p:sp>
      <p:pic>
        <p:nvPicPr>
          <p:cNvPr id="3075" name="Picture 3"/>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508538" y="2007476"/>
            <a:ext cx="5490625" cy="4097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Grp="1" noChangeAspect="1" noChangeArrowheads="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6192838" y="2007476"/>
            <a:ext cx="5389562" cy="4094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2277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0D2E29E-2B24-914F-AE32-C9EEF8D2D37F}"/>
              </a:ext>
            </a:extLst>
          </p:cNvPr>
          <p:cNvSpPr>
            <a:spLocks noGrp="1"/>
          </p:cNvSpPr>
          <p:nvPr>
            <p:ph type="title"/>
          </p:nvPr>
        </p:nvSpPr>
        <p:spPr>
          <a:xfrm>
            <a:off x="1835694" y="241738"/>
            <a:ext cx="8464444" cy="2039006"/>
          </a:xfrm>
        </p:spPr>
        <p:txBody>
          <a:bodyPr>
            <a:normAutofit/>
          </a:bodyPr>
          <a:lstStyle/>
          <a:p>
            <a:r>
              <a:rPr lang="en-US" dirty="0"/>
              <a:t>The Space of a </a:t>
            </a:r>
            <a:r>
              <a:rPr lang="en-US" dirty="0" smtClean="0"/>
              <a:t>child’s dream</a:t>
            </a:r>
            <a:br>
              <a:rPr lang="en-US" dirty="0" smtClean="0"/>
            </a:br>
            <a:r>
              <a:rPr lang="en-US" dirty="0" smtClean="0"/>
              <a:t> </a:t>
            </a:r>
            <a:r>
              <a:rPr lang="en-US" b="1" i="1" dirty="0"/>
              <a:t>“Fairy-tale” park</a:t>
            </a:r>
            <a:endParaRPr lang="ru-RU" dirty="0"/>
          </a:p>
        </p:txBody>
      </p:sp>
      <p:pic>
        <p:nvPicPr>
          <p:cNvPr id="5" name="Объект 4" descr="http://moscowalk.ru/images/thumbnails/images/2015/museum/Museum_fairy_tale/Museum_fairy_tale_30-fit-900x607.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95751" y="2207172"/>
            <a:ext cx="6432331" cy="4056994"/>
          </a:xfrm>
          <a:prstGeom prst="rect">
            <a:avLst/>
          </a:prstGeom>
          <a:noFill/>
          <a:ln>
            <a:noFill/>
          </a:ln>
        </p:spPr>
      </p:pic>
    </p:spTree>
    <p:extLst>
      <p:ext uri="{BB962C8B-B14F-4D97-AF65-F5344CB8AC3E}">
        <p14:creationId xmlns:p14="http://schemas.microsoft.com/office/powerpoint/2010/main" val="24061661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2800" dirty="0" smtClean="0"/>
              <a:t>Famous characters from Russian cartoons and fairy tales: the Bun, </a:t>
            </a:r>
            <a:r>
              <a:rPr lang="en-US" sz="2800" dirty="0" err="1" smtClean="0"/>
              <a:t>Winny</a:t>
            </a:r>
            <a:r>
              <a:rPr lang="en-US" sz="2800" dirty="0" smtClean="0"/>
              <a:t> the Poor, baba </a:t>
            </a:r>
            <a:r>
              <a:rPr lang="en-US" sz="2800" dirty="0" err="1" smtClean="0"/>
              <a:t>Yaga</a:t>
            </a:r>
            <a:r>
              <a:rPr lang="en-US" sz="2800" dirty="0" smtClean="0"/>
              <a:t>, little pig and others.</a:t>
            </a:r>
            <a:endParaRPr lang="ru-RU" sz="2800" dirty="0"/>
          </a:p>
        </p:txBody>
      </p:sp>
      <p:pic>
        <p:nvPicPr>
          <p:cNvPr id="4098"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1545021" y="2207172"/>
            <a:ext cx="3762703" cy="3918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Объект 5" descr="https://sun6-23.userapi.com/impg/J7qJxDuS83KTwh7muWfcNZifMD9K-MVhWPn6oQ/mfB2l_jTzFw.jpg?size=800x533&amp;quality=96&amp;sign=ee3a04e8073cc1798dd7703769b74415&amp;c_uniq_tag=9G9f8xeITbZBMJV1Npp--50bwaXNUYcEfD-vlScf9Ck&amp;type=album"/>
          <p:cNvPicPr>
            <a:picLocks noGrp="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6192838" y="2207172"/>
            <a:ext cx="5097462" cy="3893851"/>
          </a:xfrm>
          <a:prstGeom prst="rect">
            <a:avLst/>
          </a:prstGeom>
          <a:noFill/>
          <a:ln>
            <a:noFill/>
          </a:ln>
        </p:spPr>
      </p:pic>
    </p:spTree>
    <p:extLst>
      <p:ext uri="{BB962C8B-B14F-4D97-AF65-F5344CB8AC3E}">
        <p14:creationId xmlns:p14="http://schemas.microsoft.com/office/powerpoint/2010/main" val="18079309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338327"/>
            <a:ext cx="10972800" cy="1585065"/>
          </a:xfrm>
        </p:spPr>
        <p:txBody>
          <a:bodyPr>
            <a:normAutofit fontScale="90000"/>
          </a:bodyPr>
          <a:lstStyle/>
          <a:p>
            <a:r>
              <a:rPr lang="en-US" b="1" i="1" dirty="0"/>
              <a:t>It is worth visiting not only for children but also for adults</a:t>
            </a:r>
            <a:r>
              <a:rPr lang="en-US" dirty="0"/>
              <a:t>.</a:t>
            </a:r>
            <a:r>
              <a:rPr lang="ru-RU" dirty="0"/>
              <a:t/>
            </a:r>
            <a:br>
              <a:rPr lang="ru-RU" dirty="0"/>
            </a:br>
            <a:endParaRPr lang="ru-RU" dirty="0"/>
          </a:p>
        </p:txBody>
      </p:sp>
      <p:sp>
        <p:nvSpPr>
          <p:cNvPr id="3" name="Текст 2"/>
          <p:cNvSpPr>
            <a:spLocks noGrp="1"/>
          </p:cNvSpPr>
          <p:nvPr>
            <p:ph type="body" idx="1"/>
          </p:nvPr>
        </p:nvSpPr>
        <p:spPr>
          <a:xfrm>
            <a:off x="902208" y="2417379"/>
            <a:ext cx="5096256" cy="546538"/>
          </a:xfrm>
        </p:spPr>
        <p:txBody>
          <a:bodyPr>
            <a:normAutofit/>
          </a:bodyPr>
          <a:lstStyle/>
          <a:p>
            <a:r>
              <a:rPr lang="en-US" b="1" i="1" dirty="0"/>
              <a:t>Alley of Crocodiles </a:t>
            </a:r>
            <a:endParaRPr lang="ru-RU" dirty="0"/>
          </a:p>
          <a:p>
            <a:endParaRPr lang="ru-RU" dirty="0"/>
          </a:p>
        </p:txBody>
      </p:sp>
      <p:sp>
        <p:nvSpPr>
          <p:cNvPr id="5" name="Текст 4"/>
          <p:cNvSpPr>
            <a:spLocks noGrp="1"/>
          </p:cNvSpPr>
          <p:nvPr>
            <p:ph type="body" sz="quarter" idx="3"/>
          </p:nvPr>
        </p:nvSpPr>
        <p:spPr>
          <a:xfrm>
            <a:off x="6197600" y="2312276"/>
            <a:ext cx="5096256" cy="746233"/>
          </a:xfrm>
        </p:spPr>
        <p:txBody>
          <a:bodyPr/>
          <a:lstStyle/>
          <a:p>
            <a:r>
              <a:rPr lang="en-US" b="1" i="1" dirty="0" err="1"/>
              <a:t>Watermile</a:t>
            </a:r>
            <a:endParaRPr lang="ru-RU" dirty="0"/>
          </a:p>
          <a:p>
            <a:endParaRPr lang="ru-RU" dirty="0"/>
          </a:p>
        </p:txBody>
      </p:sp>
      <p:pic>
        <p:nvPicPr>
          <p:cNvPr id="512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902208" y="2890345"/>
            <a:ext cx="4743520" cy="3352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6260488" y="2890345"/>
            <a:ext cx="4501879" cy="3372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3557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pPr algn="l"/>
            <a:r>
              <a:rPr lang="en-US" sz="2800" b="1" dirty="0"/>
              <a:t>Conclusion</a:t>
            </a:r>
            <a:r>
              <a:rPr lang="ru-RU" sz="2800" dirty="0"/>
              <a:t/>
            </a:r>
            <a:br>
              <a:rPr lang="ru-RU" sz="2800" dirty="0"/>
            </a:br>
            <a:r>
              <a:rPr lang="en-US" sz="2800" b="1" dirty="0"/>
              <a:t> </a:t>
            </a:r>
            <a:r>
              <a:rPr lang="ru-RU" sz="2800" dirty="0"/>
              <a:t/>
            </a:r>
            <a:br>
              <a:rPr lang="ru-RU" sz="2800" dirty="0"/>
            </a:br>
            <a:r>
              <a:rPr lang="en-US" sz="2800" dirty="0"/>
              <a:t>In this project we have tried to collect the most interesting places to visit in </a:t>
            </a:r>
            <a:r>
              <a:rPr lang="en-US" sz="2800" dirty="0" err="1"/>
              <a:t>Domodedovo</a:t>
            </a:r>
            <a:r>
              <a:rPr lang="en-US" sz="2800" dirty="0"/>
              <a:t>.  We hope it will be useful for guests as a guide to learn the most famous facts about our city.</a:t>
            </a:r>
            <a:r>
              <a:rPr lang="ru-RU" sz="2800" dirty="0"/>
              <a:t/>
            </a:r>
            <a:br>
              <a:rPr lang="ru-RU" sz="2800" dirty="0"/>
            </a:br>
            <a:endParaRPr lang="ru-RU" sz="2800" dirty="0"/>
          </a:p>
        </p:txBody>
      </p:sp>
      <p:sp>
        <p:nvSpPr>
          <p:cNvPr id="3" name="Подзаголовок 2"/>
          <p:cNvSpPr>
            <a:spLocks noGrp="1"/>
          </p:cNvSpPr>
          <p:nvPr>
            <p:ph type="subTitle" idx="1"/>
          </p:nvPr>
        </p:nvSpPr>
        <p:spPr/>
        <p:txBody>
          <a:bodyPr/>
          <a:lstStyle/>
          <a:p>
            <a:r>
              <a:rPr lang="en-US" sz="5400" b="1" dirty="0">
                <a:latin typeface="Times New Roman" pitchFamily="18" charset="0"/>
                <a:cs typeface="Times New Roman" pitchFamily="18" charset="0"/>
              </a:rPr>
              <a:t>Welcome to </a:t>
            </a:r>
            <a:r>
              <a:rPr lang="en-US" sz="5400" b="1" dirty="0" err="1">
                <a:latin typeface="Times New Roman" pitchFamily="18" charset="0"/>
                <a:cs typeface="Times New Roman" pitchFamily="18" charset="0"/>
              </a:rPr>
              <a:t>Domodedovo</a:t>
            </a:r>
            <a:r>
              <a:rPr lang="en-US" sz="5400" b="1" dirty="0">
                <a:latin typeface="Times New Roman" pitchFamily="18" charset="0"/>
                <a:cs typeface="Times New Roman" pitchFamily="18" charset="0"/>
              </a:rPr>
              <a:t>!</a:t>
            </a:r>
            <a:endParaRPr lang="ru-RU" sz="5400" b="1" dirty="0">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val="42713492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2715BB4F-E9E5-554C-94A8-A9B17CCBEEA0}"/>
              </a:ext>
            </a:extLst>
          </p:cNvPr>
          <p:cNvSpPr>
            <a:spLocks noGrp="1"/>
          </p:cNvSpPr>
          <p:nvPr>
            <p:ph idx="1"/>
          </p:nvPr>
        </p:nvSpPr>
        <p:spPr>
          <a:xfrm>
            <a:off x="325821" y="2333297"/>
            <a:ext cx="10348710" cy="4046482"/>
          </a:xfrm>
        </p:spPr>
        <p:txBody>
          <a:bodyPr>
            <a:normAutofit/>
          </a:bodyPr>
          <a:lstStyle/>
          <a:p>
            <a:r>
              <a:rPr lang="en-US" dirty="0"/>
              <a:t>Task 1: to collect the information about </a:t>
            </a:r>
            <a:r>
              <a:rPr lang="en-US" dirty="0" smtClean="0"/>
              <a:t>the most interesting </a:t>
            </a:r>
            <a:r>
              <a:rPr lang="en-US" dirty="0" err="1" smtClean="0"/>
              <a:t>sightseeings</a:t>
            </a:r>
            <a:r>
              <a:rPr lang="en-US" dirty="0" smtClean="0"/>
              <a:t> in </a:t>
            </a:r>
            <a:r>
              <a:rPr lang="en-US" dirty="0" err="1" smtClean="0"/>
              <a:t>Domodedovo</a:t>
            </a:r>
            <a:endParaRPr lang="en-US" dirty="0"/>
          </a:p>
          <a:p>
            <a:r>
              <a:rPr lang="en-US" dirty="0"/>
              <a:t>Task 2: to analyze the </a:t>
            </a:r>
            <a:r>
              <a:rPr lang="en-US" dirty="0" smtClean="0"/>
              <a:t>information, learn new words. </a:t>
            </a:r>
            <a:endParaRPr lang="en-US" dirty="0"/>
          </a:p>
          <a:p>
            <a:r>
              <a:rPr lang="en-US" dirty="0"/>
              <a:t>Task 3: to make the presentation of the most interesting places to visit in </a:t>
            </a:r>
            <a:r>
              <a:rPr lang="en-US" dirty="0" err="1"/>
              <a:t>Domodedovo</a:t>
            </a:r>
            <a:r>
              <a:rPr lang="en-US" dirty="0"/>
              <a:t> </a:t>
            </a:r>
            <a:endParaRPr lang="en-US" dirty="0" smtClean="0"/>
          </a:p>
          <a:p>
            <a:pPr marL="0" indent="0" algn="just">
              <a:lnSpc>
                <a:spcPct val="107000"/>
              </a:lnSpc>
              <a:spcAft>
                <a:spcPts val="800"/>
              </a:spcAft>
              <a:buNone/>
            </a:pPr>
            <a:r>
              <a:rPr lang="en-US" b="1" dirty="0" smtClean="0">
                <a:latin typeface="Times New Roman"/>
                <a:ea typeface="Calibri"/>
                <a:cs typeface="Times New Roman"/>
              </a:rPr>
              <a:t>  Hypotheses</a:t>
            </a:r>
            <a:r>
              <a:rPr lang="en-US" b="1" dirty="0">
                <a:latin typeface="Times New Roman"/>
                <a:ea typeface="Calibri"/>
                <a:cs typeface="Times New Roman"/>
              </a:rPr>
              <a:t>: </a:t>
            </a:r>
            <a:r>
              <a:rPr lang="en-US" dirty="0" err="1" smtClean="0">
                <a:latin typeface="Times New Roman"/>
                <a:ea typeface="Calibri"/>
                <a:cs typeface="Times New Roman"/>
              </a:rPr>
              <a:t>Domodedovo</a:t>
            </a:r>
            <a:r>
              <a:rPr lang="en-US" dirty="0" smtClean="0">
                <a:latin typeface="Times New Roman"/>
                <a:ea typeface="Calibri"/>
                <a:cs typeface="Times New Roman"/>
              </a:rPr>
              <a:t> </a:t>
            </a:r>
            <a:r>
              <a:rPr lang="en-US" dirty="0">
                <a:latin typeface="Times New Roman"/>
                <a:ea typeface="Calibri"/>
                <a:cs typeface="Times New Roman"/>
              </a:rPr>
              <a:t>is developing constantly. A lot of people come to visit the city but they don’t know what to see here. They need a tourist guide of  </a:t>
            </a:r>
            <a:r>
              <a:rPr lang="en-US" dirty="0" err="1">
                <a:latin typeface="Times New Roman"/>
                <a:ea typeface="Calibri"/>
                <a:cs typeface="Times New Roman"/>
              </a:rPr>
              <a:t>Domodedovo</a:t>
            </a:r>
            <a:r>
              <a:rPr lang="en-US" dirty="0">
                <a:latin typeface="Times New Roman"/>
                <a:ea typeface="Calibri"/>
                <a:cs typeface="Times New Roman"/>
              </a:rPr>
              <a:t>.  So, we decided to collect the most popular places in our presentation.</a:t>
            </a:r>
            <a:endParaRPr lang="ru-RU" sz="1800" dirty="0">
              <a:latin typeface="Calibri"/>
              <a:ea typeface="Calibri"/>
              <a:cs typeface="Times New Roman"/>
            </a:endParaRPr>
          </a:p>
          <a:p>
            <a:endParaRPr lang="ru-RU" dirty="0"/>
          </a:p>
        </p:txBody>
      </p:sp>
      <p:sp>
        <p:nvSpPr>
          <p:cNvPr id="2" name="Заголовок 1">
            <a:extLst>
              <a:ext uri="{FF2B5EF4-FFF2-40B4-BE49-F238E27FC236}">
                <a16:creationId xmlns:a16="http://schemas.microsoft.com/office/drawing/2014/main" xmlns="" id="{1366CD90-574A-3142-ACF5-C034DA96DBE8}"/>
              </a:ext>
            </a:extLst>
          </p:cNvPr>
          <p:cNvSpPr>
            <a:spLocks noGrp="1"/>
          </p:cNvSpPr>
          <p:nvPr>
            <p:ph type="title"/>
          </p:nvPr>
        </p:nvSpPr>
        <p:spPr>
          <a:xfrm>
            <a:off x="733697" y="516300"/>
            <a:ext cx="10515600" cy="956231"/>
          </a:xfrm>
        </p:spPr>
        <p:txBody>
          <a:bodyPr>
            <a:normAutofit fontScale="90000"/>
          </a:bodyPr>
          <a:lstStyle/>
          <a:p>
            <a:r>
              <a:rPr lang="en-US" dirty="0"/>
              <a:t>Problem: to tell foreign tourists about places to visit in Domodedovo</a:t>
            </a:r>
            <a:endParaRPr lang="ru-RU" dirty="0"/>
          </a:p>
        </p:txBody>
      </p:sp>
    </p:spTree>
    <p:extLst>
      <p:ext uri="{BB962C8B-B14F-4D97-AF65-F5344CB8AC3E}">
        <p14:creationId xmlns:p14="http://schemas.microsoft.com/office/powerpoint/2010/main" val="717320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xmlns="" id="{C4122C93-1DBF-D649-A135-21C1BC634C92}"/>
              </a:ext>
            </a:extLst>
          </p:cNvPr>
          <p:cNvPicPr>
            <a:picLocks noGrp="1" noChangeAspect="1"/>
          </p:cNvPicPr>
          <p:nvPr>
            <p:ph idx="1"/>
          </p:nvPr>
        </p:nvPicPr>
        <p:blipFill>
          <a:blip r:embed="rId2"/>
          <a:stretch>
            <a:fillRect/>
          </a:stretch>
        </p:blipFill>
        <p:spPr>
          <a:xfrm>
            <a:off x="-392825" y="-1"/>
            <a:ext cx="12458700" cy="9344025"/>
          </a:xfrm>
        </p:spPr>
      </p:pic>
      <p:sp>
        <p:nvSpPr>
          <p:cNvPr id="2" name="Заголовок 1">
            <a:extLst>
              <a:ext uri="{FF2B5EF4-FFF2-40B4-BE49-F238E27FC236}">
                <a16:creationId xmlns:a16="http://schemas.microsoft.com/office/drawing/2014/main" xmlns="" id="{4505C7EB-87F3-374F-82D5-36585176BE57}"/>
              </a:ext>
            </a:extLst>
          </p:cNvPr>
          <p:cNvSpPr>
            <a:spLocks noGrp="1"/>
          </p:cNvSpPr>
          <p:nvPr>
            <p:ph type="title"/>
          </p:nvPr>
        </p:nvSpPr>
        <p:spPr>
          <a:xfrm>
            <a:off x="609600" y="338328"/>
            <a:ext cx="10972800" cy="1269756"/>
          </a:xfrm>
        </p:spPr>
        <p:txBody>
          <a:bodyPr/>
          <a:lstStyle/>
          <a:p>
            <a:endParaRPr lang="ru-RU" dirty="0"/>
          </a:p>
        </p:txBody>
      </p:sp>
    </p:spTree>
    <p:extLst>
      <p:ext uri="{BB962C8B-B14F-4D97-AF65-F5344CB8AC3E}">
        <p14:creationId xmlns:p14="http://schemas.microsoft.com/office/powerpoint/2010/main" val="4838171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Объект 8">
            <a:extLst>
              <a:ext uri="{FF2B5EF4-FFF2-40B4-BE49-F238E27FC236}">
                <a16:creationId xmlns:a16="http://schemas.microsoft.com/office/drawing/2014/main" xmlns="" id="{D897BF19-7C09-724D-BB46-899DAEEC8F95}"/>
              </a:ext>
            </a:extLst>
          </p:cNvPr>
          <p:cNvSpPr>
            <a:spLocks noGrp="1"/>
          </p:cNvSpPr>
          <p:nvPr>
            <p:ph idx="1"/>
          </p:nvPr>
        </p:nvSpPr>
        <p:spPr>
          <a:xfrm>
            <a:off x="22654" y="199696"/>
            <a:ext cx="6073346" cy="6658303"/>
          </a:xfrm>
        </p:spPr>
        <p:txBody>
          <a:bodyPr>
            <a:normAutofit fontScale="92500"/>
          </a:bodyPr>
          <a:lstStyle/>
          <a:p>
            <a:r>
              <a:rPr lang="en-US" dirty="0"/>
              <a:t>There is a legend about Domodedovo. Many years ago, one old man settled near the </a:t>
            </a:r>
            <a:r>
              <a:rPr lang="en-US" dirty="0" err="1"/>
              <a:t>Rozhayka</a:t>
            </a:r>
            <a:r>
              <a:rPr lang="en-US" dirty="0"/>
              <a:t>. He was building houses. After that he was called </a:t>
            </a:r>
            <a:r>
              <a:rPr lang="en-US" dirty="0" err="1"/>
              <a:t>Ded</a:t>
            </a:r>
            <a:r>
              <a:rPr lang="en-US" dirty="0"/>
              <a:t> </a:t>
            </a:r>
            <a:r>
              <a:rPr lang="en-US" dirty="0" err="1"/>
              <a:t>Domodel</a:t>
            </a:r>
            <a:r>
              <a:rPr lang="en-US" dirty="0"/>
              <a:t> (the old Man housebuilder). Other people started to build their houses near his house. If anyone asked them, where they lived they said “next to </a:t>
            </a:r>
            <a:r>
              <a:rPr lang="en-US" dirty="0" err="1"/>
              <a:t>Doma</a:t>
            </a:r>
            <a:r>
              <a:rPr lang="en-US" dirty="0"/>
              <a:t> </a:t>
            </a:r>
            <a:r>
              <a:rPr lang="en-US" dirty="0" err="1"/>
              <a:t>Dedova</a:t>
            </a:r>
            <a:r>
              <a:rPr lang="en-US" dirty="0"/>
              <a:t>” (next to the Old Man’s House).</a:t>
            </a:r>
            <a:endParaRPr lang="ru-RU" dirty="0"/>
          </a:p>
          <a:p>
            <a:r>
              <a:rPr lang="en-US" dirty="0" err="1"/>
              <a:t>Ded</a:t>
            </a:r>
            <a:r>
              <a:rPr lang="en-US" dirty="0"/>
              <a:t> </a:t>
            </a:r>
            <a:r>
              <a:rPr lang="en-US" dirty="0" err="1"/>
              <a:t>Domodel</a:t>
            </a:r>
            <a:r>
              <a:rPr lang="en-US" dirty="0"/>
              <a:t> was not only talented builder, he was also an excellent birdman. He caught birds and gave to just married as a present. Just married released the birds as a symbol of love and loyalty.</a:t>
            </a:r>
            <a:endParaRPr lang="ru-RU" dirty="0"/>
          </a:p>
          <a:p>
            <a:r>
              <a:rPr lang="en-US" dirty="0"/>
              <a:t>In 2014 the sculpture of </a:t>
            </a:r>
            <a:r>
              <a:rPr lang="en-US" dirty="0" err="1"/>
              <a:t>Ded</a:t>
            </a:r>
            <a:r>
              <a:rPr lang="en-US" dirty="0"/>
              <a:t> </a:t>
            </a:r>
            <a:r>
              <a:rPr lang="en-US" dirty="0" err="1"/>
              <a:t>Domodel</a:t>
            </a:r>
            <a:r>
              <a:rPr lang="en-US" dirty="0"/>
              <a:t> was installed in “</a:t>
            </a:r>
            <a:r>
              <a:rPr lang="en-US" dirty="0" err="1"/>
              <a:t>Yolochky</a:t>
            </a:r>
            <a:r>
              <a:rPr lang="en-US" dirty="0"/>
              <a:t>” Park near the Lovers’ s alley.</a:t>
            </a:r>
            <a:endParaRPr lang="ru-RU" dirty="0"/>
          </a:p>
          <a:p>
            <a:r>
              <a:rPr lang="en-US" dirty="0" err="1"/>
              <a:t>Nowdays</a:t>
            </a:r>
            <a:r>
              <a:rPr lang="en-US" dirty="0"/>
              <a:t>, local people come to this place and ask </a:t>
            </a:r>
            <a:r>
              <a:rPr lang="en-US" dirty="0" err="1"/>
              <a:t>Ded</a:t>
            </a:r>
            <a:r>
              <a:rPr lang="en-US" dirty="0"/>
              <a:t> </a:t>
            </a:r>
            <a:r>
              <a:rPr lang="en-US" dirty="0" err="1"/>
              <a:t>Domodel</a:t>
            </a:r>
            <a:r>
              <a:rPr lang="en-US" dirty="0"/>
              <a:t> for happiness and prosperity.</a:t>
            </a:r>
            <a:endParaRPr lang="ru-RU" dirty="0"/>
          </a:p>
          <a:p>
            <a:endParaRPr lang="ru-RU" dirty="0"/>
          </a:p>
        </p:txBody>
      </p:sp>
      <p:sp>
        <p:nvSpPr>
          <p:cNvPr id="2" name="Заголовок 1">
            <a:extLst>
              <a:ext uri="{FF2B5EF4-FFF2-40B4-BE49-F238E27FC236}">
                <a16:creationId xmlns:a16="http://schemas.microsoft.com/office/drawing/2014/main" xmlns="" id="{A5E89310-6EDF-A249-B15A-1EEB4AF1EA33}"/>
              </a:ext>
            </a:extLst>
          </p:cNvPr>
          <p:cNvSpPr>
            <a:spLocks noGrp="1"/>
          </p:cNvSpPr>
          <p:nvPr>
            <p:ph type="title"/>
          </p:nvPr>
        </p:nvSpPr>
        <p:spPr/>
        <p:txBody>
          <a:bodyPr>
            <a:normAutofit fontScale="90000"/>
          </a:bodyPr>
          <a:lstStyle/>
          <a:p>
            <a:r>
              <a:rPr lang="ru-RU" dirty="0"/>
              <a:t> </a:t>
            </a:r>
            <a:br>
              <a:rPr lang="ru-RU" dirty="0"/>
            </a:br>
            <a:r>
              <a:rPr lang="ru-RU" dirty="0"/>
              <a:t/>
            </a:r>
            <a:br>
              <a:rPr lang="ru-RU" dirty="0"/>
            </a:br>
            <a:r>
              <a:rPr lang="ru-RU" dirty="0"/>
              <a:t/>
            </a:r>
            <a:br>
              <a:rPr lang="ru-RU" dirty="0"/>
            </a:br>
            <a:r>
              <a:rPr lang="ru-RU" dirty="0"/>
              <a:t/>
            </a:r>
            <a:br>
              <a:rPr lang="ru-RU" dirty="0"/>
            </a:br>
            <a:endParaRPr lang="ru-RU" dirty="0"/>
          </a:p>
        </p:txBody>
      </p:sp>
      <p:pic>
        <p:nvPicPr>
          <p:cNvPr id="10" name="Рисунок 9">
            <a:extLst>
              <a:ext uri="{FF2B5EF4-FFF2-40B4-BE49-F238E27FC236}">
                <a16:creationId xmlns:a16="http://schemas.microsoft.com/office/drawing/2014/main" xmlns="" id="{1888A112-07A8-724B-B4F1-92A9AEC2CE90}"/>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6400800" y="672661"/>
            <a:ext cx="5528441" cy="5843753"/>
          </a:xfrm>
          <a:prstGeom prst="rect">
            <a:avLst/>
          </a:prstGeom>
          <a:noFill/>
          <a:ln>
            <a:noFill/>
          </a:ln>
        </p:spPr>
      </p:pic>
    </p:spTree>
    <p:extLst>
      <p:ext uri="{BB962C8B-B14F-4D97-AF65-F5344CB8AC3E}">
        <p14:creationId xmlns:p14="http://schemas.microsoft.com/office/powerpoint/2010/main" val="3365330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Объект 12">
            <a:extLst>
              <a:ext uri="{FF2B5EF4-FFF2-40B4-BE49-F238E27FC236}">
                <a16:creationId xmlns:a16="http://schemas.microsoft.com/office/drawing/2014/main" xmlns="" id="{004EAF75-3CCF-5E44-9D10-CAF79D50D735}"/>
              </a:ext>
            </a:extLst>
          </p:cNvPr>
          <p:cNvPicPr>
            <a:picLocks noGrp="1" noChangeAspect="1"/>
          </p:cNvPicPr>
          <p:nvPr>
            <p:ph idx="1"/>
          </p:nvPr>
        </p:nvPicPr>
        <p:blipFill>
          <a:blip r:embed="rId2"/>
          <a:stretch>
            <a:fillRect/>
          </a:stretch>
        </p:blipFill>
        <p:spPr>
          <a:xfrm>
            <a:off x="2987554" y="2112579"/>
            <a:ext cx="5168474" cy="4632846"/>
          </a:xfrm>
        </p:spPr>
      </p:pic>
      <p:sp>
        <p:nvSpPr>
          <p:cNvPr id="2" name="Заголовок 1">
            <a:extLst>
              <a:ext uri="{FF2B5EF4-FFF2-40B4-BE49-F238E27FC236}">
                <a16:creationId xmlns:a16="http://schemas.microsoft.com/office/drawing/2014/main" xmlns="" id="{0DCF8C90-3206-3A45-903C-7EBC0A0AAAED}"/>
              </a:ext>
            </a:extLst>
          </p:cNvPr>
          <p:cNvSpPr>
            <a:spLocks noGrp="1"/>
          </p:cNvSpPr>
          <p:nvPr>
            <p:ph type="title"/>
          </p:nvPr>
        </p:nvSpPr>
        <p:spPr>
          <a:xfrm>
            <a:off x="704192" y="472966"/>
            <a:ext cx="10457794" cy="2028496"/>
          </a:xfrm>
        </p:spPr>
        <p:txBody>
          <a:bodyPr>
            <a:normAutofit/>
          </a:bodyPr>
          <a:lstStyle/>
          <a:p>
            <a:r>
              <a:rPr lang="en-US" sz="2700" dirty="0"/>
              <a:t>Obelisk of glory. It’s is 42 meters high. </a:t>
            </a:r>
            <a:r>
              <a:rPr lang="en-US" sz="2700" dirty="0" smtClean="0"/>
              <a:t> The </a:t>
            </a:r>
            <a:r>
              <a:rPr lang="en-US" sz="2700" dirty="0"/>
              <a:t>Obelisk of memory for the soldiers, who died in the </a:t>
            </a:r>
            <a:r>
              <a:rPr lang="en-US" sz="2700" dirty="0" smtClean="0"/>
              <a:t>Patriotic war. </a:t>
            </a:r>
            <a:r>
              <a:rPr lang="en-US" sz="2700" dirty="0"/>
              <a:t>It was opened in </a:t>
            </a:r>
            <a:r>
              <a:rPr lang="en-US" sz="2700" dirty="0" err="1"/>
              <a:t>Sovietskaya</a:t>
            </a:r>
            <a:r>
              <a:rPr lang="en-US" sz="2700" dirty="0"/>
              <a:t> Street in 1962. In 2015 the obelisk was reconstructed</a:t>
            </a:r>
            <a:r>
              <a:rPr lang="en-US" sz="2700" dirty="0" smtClean="0"/>
              <a:t>.</a:t>
            </a:r>
            <a:r>
              <a:rPr lang="ru-RU" dirty="0"/>
              <a:t/>
            </a:r>
            <a:br>
              <a:rPr lang="ru-RU" dirty="0"/>
            </a:br>
            <a:endParaRPr lang="ru-RU" dirty="0"/>
          </a:p>
        </p:txBody>
      </p:sp>
      <p:sp>
        <p:nvSpPr>
          <p:cNvPr id="17" name="Прямоугольник 16">
            <a:extLst>
              <a:ext uri="{FF2B5EF4-FFF2-40B4-BE49-F238E27FC236}">
                <a16:creationId xmlns:a16="http://schemas.microsoft.com/office/drawing/2014/main" xmlns="" id="{973C0FDD-5518-ED44-897F-43DC6B440F20}"/>
              </a:ext>
            </a:extLst>
          </p:cNvPr>
          <p:cNvSpPr/>
          <p:nvPr/>
        </p:nvSpPr>
        <p:spPr>
          <a:xfrm>
            <a:off x="6095999" y="4642059"/>
            <a:ext cx="3374571" cy="769441"/>
          </a:xfrm>
          <a:prstGeom prst="rect">
            <a:avLst/>
          </a:prstGeom>
        </p:spPr>
        <p:txBody>
          <a:bodyPr wrap="square">
            <a:spAutoFit/>
          </a:bodyPr>
          <a:lstStyle/>
          <a:p>
            <a:r>
              <a:rPr lang="en-US" sz="4400" b="0" i="0" dirty="0">
                <a:solidFill>
                  <a:srgbClr val="000000"/>
                </a:solidFill>
                <a:effectLst/>
                <a:latin typeface="Arial" panose="020B0604020202020204" pitchFamily="34" charset="0"/>
              </a:rPr>
              <a:t> </a:t>
            </a:r>
            <a:endParaRPr lang="ru-RU" sz="4400" dirty="0"/>
          </a:p>
        </p:txBody>
      </p:sp>
    </p:spTree>
    <p:extLst>
      <p:ext uri="{BB962C8B-B14F-4D97-AF65-F5344CB8AC3E}">
        <p14:creationId xmlns:p14="http://schemas.microsoft.com/office/powerpoint/2010/main" val="907838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half" idx="2"/>
          </p:nvPr>
        </p:nvSpPr>
        <p:spPr>
          <a:xfrm>
            <a:off x="493987" y="3079531"/>
            <a:ext cx="4918841" cy="2406871"/>
          </a:xfrm>
        </p:spPr>
        <p:txBody>
          <a:bodyPr/>
          <a:lstStyle/>
          <a:p>
            <a:r>
              <a:rPr lang="en-US" dirty="0"/>
              <a:t>The alley was opened in 2005</a:t>
            </a:r>
            <a:r>
              <a:rPr lang="en-US" dirty="0" smtClean="0"/>
              <a:t>.</a:t>
            </a:r>
            <a:r>
              <a:rPr lang="en-US" dirty="0"/>
              <a:t> </a:t>
            </a:r>
            <a:endParaRPr lang="en-US" dirty="0" smtClean="0"/>
          </a:p>
          <a:p>
            <a:r>
              <a:rPr lang="en-US" dirty="0" smtClean="0"/>
              <a:t>Walking </a:t>
            </a:r>
            <a:r>
              <a:rPr lang="en-US" dirty="0"/>
              <a:t>on it you, can see stars symbolizing the years of the Great Patriotic war. </a:t>
            </a:r>
            <a:endParaRPr lang="en-US" dirty="0" smtClean="0"/>
          </a:p>
          <a:p>
            <a:r>
              <a:rPr lang="en-US" dirty="0" smtClean="0"/>
              <a:t>At </a:t>
            </a:r>
            <a:r>
              <a:rPr lang="en-US" dirty="0"/>
              <a:t>the bottom of each star the capsules with earth, taken from the places of combat events, were buried.</a:t>
            </a:r>
            <a:endParaRPr lang="ru-RU" dirty="0"/>
          </a:p>
        </p:txBody>
      </p:sp>
      <p:sp>
        <p:nvSpPr>
          <p:cNvPr id="3" name="Заголовок 2"/>
          <p:cNvSpPr>
            <a:spLocks noGrp="1"/>
          </p:cNvSpPr>
          <p:nvPr>
            <p:ph type="title"/>
          </p:nvPr>
        </p:nvSpPr>
        <p:spPr>
          <a:xfrm>
            <a:off x="346840" y="798787"/>
            <a:ext cx="5065987" cy="1996965"/>
          </a:xfrm>
        </p:spPr>
        <p:txBody>
          <a:bodyPr/>
          <a:lstStyle/>
          <a:p>
            <a:r>
              <a:rPr lang="en-US" sz="4400" dirty="0"/>
              <a:t>T</a:t>
            </a:r>
            <a:r>
              <a:rPr lang="en-US" sz="4400" dirty="0" smtClean="0"/>
              <a:t>he </a:t>
            </a:r>
            <a:r>
              <a:rPr lang="en-US" sz="4400" dirty="0"/>
              <a:t>Alley of </a:t>
            </a:r>
            <a:r>
              <a:rPr lang="en-US" sz="4400" dirty="0" smtClean="0"/>
              <a:t>Glory</a:t>
            </a:r>
            <a:r>
              <a:rPr lang="en-US" sz="4400" dirty="0"/>
              <a:t> </a:t>
            </a:r>
            <a:r>
              <a:rPr lang="en-US" sz="4400" dirty="0" smtClean="0"/>
              <a:t>(</a:t>
            </a:r>
            <a:r>
              <a:rPr lang="en-US" sz="4000" dirty="0" smtClean="0"/>
              <a:t>or</a:t>
            </a:r>
            <a:r>
              <a:rPr lang="en-US" sz="4400" dirty="0" smtClean="0"/>
              <a:t> </a:t>
            </a:r>
            <a:r>
              <a:rPr lang="en-US" sz="3600" dirty="0"/>
              <a:t>T</a:t>
            </a:r>
            <a:r>
              <a:rPr lang="en-US" sz="3600" dirty="0" smtClean="0"/>
              <a:t>he </a:t>
            </a:r>
            <a:r>
              <a:rPr lang="en-US" sz="3600" dirty="0"/>
              <a:t>alley of the 60 anniversary of </a:t>
            </a:r>
            <a:r>
              <a:rPr lang="en-US" sz="3600" dirty="0"/>
              <a:t>V</a:t>
            </a:r>
            <a:r>
              <a:rPr lang="en-US" sz="3600" dirty="0" smtClean="0"/>
              <a:t>ictory)</a:t>
            </a:r>
            <a:endParaRPr lang="ru-RU" sz="3600" dirty="0"/>
          </a:p>
        </p:txBody>
      </p:sp>
      <p:sp>
        <p:nvSpPr>
          <p:cNvPr id="4" name="Объект 3"/>
          <p:cNvSpPr>
            <a:spLocks noGrp="1"/>
          </p:cNvSpPr>
          <p:nvPr>
            <p:ph idx="1"/>
          </p:nvPr>
        </p:nvSpPr>
        <p:spPr>
          <a:xfrm>
            <a:off x="5412828" y="5591503"/>
            <a:ext cx="6402816" cy="1008994"/>
          </a:xfrm>
        </p:spPr>
        <p:txBody>
          <a:bodyPr/>
          <a:lstStyle/>
          <a:p>
            <a:r>
              <a:rPr lang="en-US" dirty="0"/>
              <a:t>1941 - the year when Victor </a:t>
            </a:r>
            <a:r>
              <a:rPr lang="en-US" dirty="0" err="1"/>
              <a:t>Talalichin</a:t>
            </a:r>
            <a:r>
              <a:rPr lang="en-US" dirty="0"/>
              <a:t> ( one of the famous pilot) was hit and perished in fighting.</a:t>
            </a:r>
            <a:endParaRPr lang="ru-RU" dirty="0"/>
          </a:p>
          <a:p>
            <a:endParaRPr lang="ru-RU" dirty="0"/>
          </a:p>
        </p:txBody>
      </p:sp>
      <p:pic>
        <p:nvPicPr>
          <p:cNvPr id="5" name="Рисунок 4">
            <a:extLst>
              <a:ext uri="{FF2B5EF4-FFF2-40B4-BE49-F238E27FC236}">
                <a16:creationId xmlns:a16="http://schemas.microsoft.com/office/drawing/2014/main" xmlns="" id="{D1BE4CC3-BFD0-F44C-9009-59AFF61AAB16}"/>
              </a:ext>
            </a:extLst>
          </p:cNvPr>
          <p:cNvPicPr>
            <a:picLocks noChangeAspect="1"/>
          </p:cNvPicPr>
          <p:nvPr/>
        </p:nvPicPr>
        <p:blipFill>
          <a:blip r:embed="rId2"/>
          <a:stretch>
            <a:fillRect/>
          </a:stretch>
        </p:blipFill>
        <p:spPr>
          <a:xfrm>
            <a:off x="5508933" y="1183132"/>
            <a:ext cx="6306711" cy="4303270"/>
          </a:xfrm>
          <a:prstGeom prst="rect">
            <a:avLst/>
          </a:prstGeom>
        </p:spPr>
      </p:pic>
    </p:spTree>
    <p:extLst>
      <p:ext uri="{BB962C8B-B14F-4D97-AF65-F5344CB8AC3E}">
        <p14:creationId xmlns:p14="http://schemas.microsoft.com/office/powerpoint/2010/main" val="24513085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609600" y="641130"/>
            <a:ext cx="10972800" cy="1587063"/>
          </a:xfrm>
        </p:spPr>
        <p:txBody>
          <a:bodyPr>
            <a:normAutofit fontScale="90000"/>
          </a:bodyPr>
          <a:lstStyle/>
          <a:p>
            <a:r>
              <a:rPr lang="en-US" dirty="0"/>
              <a:t>1942- this year dedicated to the warriors died in great battle before </a:t>
            </a:r>
            <a:r>
              <a:rPr lang="en-US" dirty="0" smtClean="0"/>
              <a:t>Stalingrad.</a:t>
            </a:r>
            <a:r>
              <a:rPr lang="ru-RU" dirty="0"/>
              <a:t/>
            </a:r>
            <a:br>
              <a:rPr lang="ru-RU" dirty="0"/>
            </a:br>
            <a:endParaRPr lang="ru-RU" dirty="0"/>
          </a:p>
        </p:txBody>
      </p:sp>
      <p:pic>
        <p:nvPicPr>
          <p:cNvPr id="4" name="Объект 3" descr="https://avatars.mds.yandex.net/get-altay/4437246/2a0000017753ec2df2630af46b7e309c782a/XXL"/>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15559" y="2007476"/>
            <a:ext cx="4960881" cy="4118688"/>
          </a:xfrm>
          <a:prstGeom prst="rect">
            <a:avLst/>
          </a:prstGeom>
          <a:noFill/>
          <a:ln>
            <a:noFill/>
          </a:ln>
        </p:spPr>
      </p:pic>
    </p:spTree>
    <p:extLst>
      <p:ext uri="{BB962C8B-B14F-4D97-AF65-F5344CB8AC3E}">
        <p14:creationId xmlns:p14="http://schemas.microsoft.com/office/powerpoint/2010/main" val="27457216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609600" y="338327"/>
            <a:ext cx="10972800" cy="1994969"/>
          </a:xfrm>
        </p:spPr>
        <p:txBody>
          <a:bodyPr>
            <a:normAutofit fontScale="90000"/>
          </a:bodyPr>
          <a:lstStyle/>
          <a:p>
            <a:r>
              <a:rPr lang="en-US" dirty="0"/>
              <a:t>1943- dedicated to the battle of the 3 regiment before </a:t>
            </a:r>
            <a:r>
              <a:rPr lang="en-US" dirty="0" err="1"/>
              <a:t>Prochorovka</a:t>
            </a:r>
            <a:r>
              <a:rPr lang="en-US" dirty="0"/>
              <a:t> village and before Kursk.</a:t>
            </a:r>
            <a:r>
              <a:rPr lang="ru-RU" dirty="0"/>
              <a:t/>
            </a:r>
            <a:br>
              <a:rPr lang="ru-RU" dirty="0"/>
            </a:br>
            <a:endParaRPr lang="ru-RU" dirty="0"/>
          </a:p>
        </p:txBody>
      </p:sp>
      <p:pic>
        <p:nvPicPr>
          <p:cNvPr id="4" name="Объект 3" descr="C:\Users\qwert\Downloads\1943.jpg.opdownload"/>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457903" y="1776248"/>
            <a:ext cx="4677104" cy="4824248"/>
          </a:xfrm>
          <a:prstGeom prst="rect">
            <a:avLst/>
          </a:prstGeom>
          <a:noFill/>
          <a:ln>
            <a:noFill/>
          </a:ln>
        </p:spPr>
      </p:pic>
    </p:spTree>
    <p:extLst>
      <p:ext uri="{BB962C8B-B14F-4D97-AF65-F5344CB8AC3E}">
        <p14:creationId xmlns:p14="http://schemas.microsoft.com/office/powerpoint/2010/main" val="1565848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609600" y="168165"/>
            <a:ext cx="10972800" cy="2507301"/>
          </a:xfrm>
        </p:spPr>
        <p:txBody>
          <a:bodyPr>
            <a:normAutofit fontScale="90000"/>
          </a:bodyPr>
          <a:lstStyle/>
          <a:p>
            <a:r>
              <a:rPr lang="en-US" dirty="0"/>
              <a:t>1944- dedicated to people lived in Leningrad ( St. Petersburg), who could survive after 900 days of blockade.</a:t>
            </a:r>
            <a:r>
              <a:rPr lang="ru-RU" dirty="0"/>
              <a:t/>
            </a:r>
            <a:br>
              <a:rPr lang="ru-RU" dirty="0"/>
            </a:br>
            <a:endParaRPr lang="ru-RU" dirty="0"/>
          </a:p>
        </p:txBody>
      </p:sp>
      <p:pic>
        <p:nvPicPr>
          <p:cNvPr id="4" name="Объект 3" descr="https://avatars.mds.yandex.net/get-altay/218662/2a000001621a453bff99199137d5377691d6/XXL"/>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78620" y="2196663"/>
            <a:ext cx="5011355" cy="4162096"/>
          </a:xfrm>
          <a:prstGeom prst="rect">
            <a:avLst/>
          </a:prstGeom>
          <a:noFill/>
          <a:ln>
            <a:noFill/>
          </a:ln>
        </p:spPr>
      </p:pic>
    </p:spTree>
    <p:extLst>
      <p:ext uri="{BB962C8B-B14F-4D97-AF65-F5344CB8AC3E}">
        <p14:creationId xmlns:p14="http://schemas.microsoft.com/office/powerpoint/2010/main" val="1564420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609600" y="-283778"/>
            <a:ext cx="10972800" cy="3405350"/>
          </a:xfrm>
        </p:spPr>
        <p:txBody>
          <a:bodyPr>
            <a:normAutofit/>
          </a:bodyPr>
          <a:lstStyle/>
          <a:p>
            <a:r>
              <a:rPr lang="en-US" sz="2800" dirty="0"/>
              <a:t>1945- the year of victory in the Great Patriotic war. At the bottom of the star  is the capsule with earth taken from the </a:t>
            </a:r>
            <a:r>
              <a:rPr lang="en-US" sz="2800" dirty="0" err="1"/>
              <a:t>Treptov</a:t>
            </a:r>
            <a:r>
              <a:rPr lang="en-US" sz="2800" dirty="0"/>
              <a:t> park, Berlin, </a:t>
            </a:r>
            <a:r>
              <a:rPr lang="en-US" sz="2800" dirty="0" smtClean="0"/>
              <a:t>  Germany.  </a:t>
            </a:r>
            <a:endParaRPr lang="ru-RU" dirty="0"/>
          </a:p>
        </p:txBody>
      </p:sp>
      <p:pic>
        <p:nvPicPr>
          <p:cNvPr id="4" name="Объект 3" descr="https://incorner.ru/ph/MOS/s800/2018-11-05-15550-MOS.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838258" y="2449513"/>
            <a:ext cx="6526597" cy="3676650"/>
          </a:xfrm>
          <a:prstGeom prst="rect">
            <a:avLst/>
          </a:prstGeom>
          <a:noFill/>
          <a:ln>
            <a:noFill/>
          </a:ln>
        </p:spPr>
      </p:pic>
    </p:spTree>
    <p:extLst>
      <p:ext uri="{BB962C8B-B14F-4D97-AF65-F5344CB8AC3E}">
        <p14:creationId xmlns:p14="http://schemas.microsoft.com/office/powerpoint/2010/main" val="243859723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306</TotalTime>
  <Words>592</Words>
  <Application>Microsoft Office PowerPoint</Application>
  <PresentationFormat>Произвольный</PresentationFormat>
  <Paragraphs>40</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Волна</vt:lpstr>
      <vt:lpstr>Welcome to Domodedovo (a tourist guide)</vt:lpstr>
      <vt:lpstr>Problem: to tell foreign tourists about places to visit in Domodedovo</vt:lpstr>
      <vt:lpstr>     </vt:lpstr>
      <vt:lpstr>Obelisk of glory. It’s is 42 meters high.  The Obelisk of memory for the soldiers, who died in the Patriotic war. It was opened in Sovietskaya Street in 1962. In 2015 the obelisk was reconstructed. </vt:lpstr>
      <vt:lpstr>The Alley of Glory (or The alley of the 60 anniversary of Victory)</vt:lpstr>
      <vt:lpstr>1942- this year dedicated to the warriors died in great battle before Stalingrad. </vt:lpstr>
      <vt:lpstr>1943- dedicated to the battle of the 3 regiment before Prochorovka village and before Kursk. </vt:lpstr>
      <vt:lpstr>1944- dedicated to people lived in Leningrad ( St. Petersburg), who could survive after 900 days of blockade. </vt:lpstr>
      <vt:lpstr>1945- the year of victory in the Great Patriotic war. At the bottom of the star  is the capsule with earth taken from the Treptov park, Berlin,   Germany.  </vt:lpstr>
      <vt:lpstr>The cathedral of all Saints in Russian land brightened</vt:lpstr>
      <vt:lpstr>International Airport Domodedovo  (named after M.V.Lomonosov)                              In April,6,1967 the airport began its work </vt:lpstr>
      <vt:lpstr>Domodedovo Museum of History and Art</vt:lpstr>
      <vt:lpstr>Exhibition devoted to the Patriotic War.</vt:lpstr>
      <vt:lpstr>Park of culture “Elochki” The park was opened to the public on May 1, 1976 </vt:lpstr>
      <vt:lpstr>The alley of brides and the big wheel</vt:lpstr>
      <vt:lpstr>The Space of a child’s dream  “Fairy-tale” park</vt:lpstr>
      <vt:lpstr>Famous characters from Russian cartoons and fairy tales: the Bun, Winny the Poor, baba Yaga, little pig and others.</vt:lpstr>
      <vt:lpstr>It is worth visiting not only for children but also for adults. </vt:lpstr>
      <vt:lpstr>Conclusion   In this project we have tried to collect the most interesting places to visit in Domodedovo.  We hope it will be useful for guests as a guide to learn the most famous facts about our city.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places can I visit in Domodedovo</dc:title>
  <dc:creator>Microsoft Office User</dc:creator>
  <cp:lastModifiedBy>user</cp:lastModifiedBy>
  <cp:revision>14</cp:revision>
  <dcterms:created xsi:type="dcterms:W3CDTF">2022-02-27T12:03:49Z</dcterms:created>
  <dcterms:modified xsi:type="dcterms:W3CDTF">2022-02-28T07:35:05Z</dcterms:modified>
</cp:coreProperties>
</file>