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67" r:id="rId2"/>
    <p:sldId id="257" r:id="rId3"/>
    <p:sldId id="272" r:id="rId4"/>
    <p:sldId id="261" r:id="rId5"/>
    <p:sldId id="269" r:id="rId6"/>
    <p:sldId id="259" r:id="rId7"/>
    <p:sldId id="281" r:id="rId8"/>
    <p:sldId id="282" r:id="rId9"/>
    <p:sldId id="274" r:id="rId10"/>
    <p:sldId id="260" r:id="rId11"/>
    <p:sldId id="271" r:id="rId12"/>
    <p:sldId id="278" r:id="rId13"/>
    <p:sldId id="277" r:id="rId14"/>
    <p:sldId id="284" r:id="rId15"/>
    <p:sldId id="276" r:id="rId16"/>
    <p:sldId id="273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0-tub-ru.yandex.net/i?id=de909fbce6ef7184477aa6ff56291814-94-144&amp;n=2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428828" y="1142984"/>
            <a:ext cx="67151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/>
              <a:t> Лес, точно терем расписной,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/>
              <a:t>Лиловый, золотой, багряный,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/>
              <a:t>Весёлой, пёстрою стеной стоит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/>
              <a:t>Над светлою поляной.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/>
              <a:t>Сегодня так светло кругом,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/>
              <a:t>Такое мёртвое молчанье: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/>
              <a:t>В лесу и в синей вышине,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/>
              <a:t>Что можно в этой тишине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/>
              <a:t>Расслышать листика шуршанье…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>
                <a:solidFill>
                  <a:srgbClr val="FF0000"/>
                </a:solidFill>
              </a:rPr>
              <a:t>И.А. Бунин</a:t>
            </a:r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14290"/>
            <a:ext cx="2746691" cy="1857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214554"/>
            <a:ext cx="3214710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4714884"/>
            <a:ext cx="2928958" cy="1857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5000636"/>
            <a:ext cx="2214578" cy="1500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285852" y="428604"/>
            <a:ext cx="821533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</a:t>
            </a:r>
            <a:endParaRPr kumimoji="0" lang="ru-RU" sz="32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>
                <a:tab pos="-1143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Вступление. </a:t>
            </a:r>
          </a:p>
          <a:p>
            <a:pPr marL="1428750" marR="0" lvl="2" indent="-5143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 художнике и его картине.  </a:t>
            </a:r>
          </a:p>
          <a:p>
            <a:pPr marL="1428750" marR="0" lvl="2" indent="-5143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Об авторе картины</a:t>
            </a:r>
            <a:endParaRPr lang="ru-RU" sz="24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>
                <a:tab pos="-1143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>
                <a:tab pos="-1143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Основная часть. </a:t>
            </a: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Осенний пейзаж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Какой день, как изображено небо, солнце?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Наряд деревьев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Земля.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Река.</a:t>
            </a: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1143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514350" indent="-5143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-114300" algn="l"/>
              </a:tabLst>
            </a:pPr>
            <a:r>
              <a:rPr lang="en-US" sz="2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III</a:t>
            </a:r>
            <a:r>
              <a:rPr lang="ru-RU" sz="2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  Заключение</a:t>
            </a:r>
            <a:r>
              <a:rPr lang="ru-RU" sz="2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lang="ru-RU" sz="2400" b="1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Какие чувства вызывает картина. </a:t>
            </a: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Что хотел показать автор.</a:t>
            </a:r>
          </a:p>
        </p:txBody>
      </p:sp>
      <p:pic>
        <p:nvPicPr>
          <p:cNvPr id="5" name="Picture 3" descr="C:\Users\888\Desktop\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l="3125" t="6250" r="2343" b="3125"/>
          <a:stretch>
            <a:fillRect/>
          </a:stretch>
        </p:blipFill>
        <p:spPr bwMode="auto">
          <a:xfrm>
            <a:off x="6461413" y="0"/>
            <a:ext cx="2682587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14678" y="714356"/>
            <a:ext cx="5929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  <a:tabLst>
                <a:tab pos="-114300" algn="l"/>
              </a:tabLst>
            </a:pPr>
            <a:r>
              <a:rPr lang="ru-RU" sz="2400" b="1" i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Вступление. </a:t>
            </a:r>
          </a:p>
          <a:p>
            <a:pPr marL="1428750" marR="0" lvl="2" indent="-5143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 художнике и его картине.  </a:t>
            </a:r>
          </a:p>
          <a:p>
            <a:pPr marL="1428750" marR="0" lvl="2" indent="-5143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Об авторе картины</a:t>
            </a:r>
          </a:p>
        </p:txBody>
      </p:sp>
      <p:pic>
        <p:nvPicPr>
          <p:cNvPr id="6" name="Picture 3" descr="C:\Users\888\Desktop\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l="3125" t="6250" r="2343" b="3125"/>
          <a:stretch>
            <a:fillRect/>
          </a:stretch>
        </p:blipFill>
        <p:spPr bwMode="auto">
          <a:xfrm>
            <a:off x="428596" y="285728"/>
            <a:ext cx="2682587" cy="1928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2000240"/>
            <a:ext cx="3571900" cy="571504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hlinkClick r:id="" action="ppaction://noaction"/>
              </a:rPr>
              <a:t>В.Д.Поленов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«Золотая осень»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2500306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Перед нами картина «Золотая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осень».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 полотна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известный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русский народный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художник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В.Д. Поленов. В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своих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работах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он прославлял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красоту и величие природы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картине русского художника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В.Д.Поленова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изображена красота природы в осеннюю пору. Картина завораживает многообразием красок и великолепием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осенней природы.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4643446"/>
            <a:ext cx="79296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В.Д.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Поленов в своем творчестве уделил большое внимание русской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природе, так как очень ее любил. Пейзаж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осень» изображен с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большой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любовью.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Картину художник писал спустя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несколько лет после того, как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поселился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своей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усадьбе, где и полюбилась могучая река С особой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заботой и трепетом он рисует этот пейзаж.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3" descr="C:\Users\888\Desktop\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l="3125" t="6250" r="2343" b="3125"/>
          <a:stretch>
            <a:fillRect/>
          </a:stretch>
        </p:blipFill>
        <p:spPr bwMode="auto">
          <a:xfrm>
            <a:off x="357159" y="142852"/>
            <a:ext cx="2571768" cy="1849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286116" y="285728"/>
            <a:ext cx="585788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-114300" algn="l"/>
              </a:tabLst>
            </a:pPr>
            <a:r>
              <a:rPr lang="en-US" sz="2400" b="1" i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II</a:t>
            </a:r>
            <a:r>
              <a:rPr lang="ru-RU" sz="2400" b="1" i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Основная </a:t>
            </a:r>
            <a:r>
              <a:rPr lang="ru-RU" sz="2400" b="1" i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часть. </a:t>
            </a: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0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Что изображено на картине?</a:t>
            </a: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0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Передний план</a:t>
            </a: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0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Центр</a:t>
            </a: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0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Задний план</a:t>
            </a:r>
            <a:endParaRPr lang="ru-RU" sz="20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2214554"/>
            <a:ext cx="877741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2214554"/>
            <a:ext cx="60722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погожий, солнечный, теплый, осенний, хороший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2786058"/>
            <a:ext cx="86350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Небо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3357562"/>
            <a:ext cx="1223861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3929066"/>
            <a:ext cx="134100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Деревья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5643578"/>
            <a:ext cx="1196161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Березы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5072074"/>
            <a:ext cx="102412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Трава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85786" y="4500570"/>
            <a:ext cx="83157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6215082"/>
            <a:ext cx="122257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Солнце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714480" y="2786058"/>
            <a:ext cx="48358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светлое, лазурное, </a:t>
            </a:r>
            <a:r>
              <a:rPr lang="ru-RU" sz="2000" b="1" dirty="0" err="1" smtClean="0">
                <a:ea typeface="Times New Roman" pitchFamily="18" charset="0"/>
                <a:cs typeface="Times New Roman" pitchFamily="18" charset="0"/>
              </a:rPr>
              <a:t>голубое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, ясное, чистое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714480" y="3357562"/>
            <a:ext cx="70723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воздушные, пушистые, белые, легкие, серебристые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714480" y="3929066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разноцветные, золотые, желтые, нарядные, осенние, красивые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643042" y="4500570"/>
            <a:ext cx="70723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синяя, </a:t>
            </a:r>
            <a:r>
              <a:rPr lang="ru-RU" sz="2000" b="1" dirty="0" err="1" smtClean="0">
                <a:ea typeface="Times New Roman" pitchFamily="18" charset="0"/>
                <a:cs typeface="Times New Roman" pitchFamily="18" charset="0"/>
              </a:rPr>
              <a:t>голубая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, зеркальная, блестящая, извилистая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643042" y="5072074"/>
            <a:ext cx="41971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желтая, зеленая, чуть коричневатая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643042" y="5643578"/>
            <a:ext cx="39929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стройные, белоствольные, гибкие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643042" y="6215082"/>
            <a:ext cx="43972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осеннее, ласковое, лучистое, игривое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286116" y="1857364"/>
            <a:ext cx="1384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Эпитеты:</a:t>
            </a:r>
            <a:endParaRPr 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0" y="1643050"/>
            <a:ext cx="3286116" cy="428628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hlinkClick r:id="" action="ppaction://noaction"/>
              </a:rPr>
              <a:t>В.Д.Поленов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«Золотая осень»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28992" y="1714488"/>
            <a:ext cx="1683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Сравнения:</a:t>
            </a:r>
          </a:p>
        </p:txBody>
      </p:sp>
      <p:pic>
        <p:nvPicPr>
          <p:cNvPr id="5" name="Picture 3" descr="C:\Users\888\Desktop\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l="3125" t="6250" r="2343" b="3125"/>
          <a:stretch>
            <a:fillRect/>
          </a:stretch>
        </p:blipFill>
        <p:spPr bwMode="auto">
          <a:xfrm>
            <a:off x="357158" y="142852"/>
            <a:ext cx="2682587" cy="1928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286116" y="285728"/>
            <a:ext cx="58578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-114300" algn="l"/>
              </a:tabLst>
            </a:pPr>
            <a:r>
              <a:rPr lang="en-US" sz="2400" b="1" i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II</a:t>
            </a:r>
            <a:r>
              <a:rPr lang="ru-RU" sz="2400" b="1" i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Основная </a:t>
            </a:r>
            <a:r>
              <a:rPr lang="ru-RU" sz="2400" b="1" i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часть. </a:t>
            </a: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0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Передний план</a:t>
            </a: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0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Центр</a:t>
            </a: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0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Задний план</a:t>
            </a:r>
            <a:endParaRPr lang="ru-RU" sz="20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500306"/>
            <a:ext cx="167503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Облака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2357430"/>
            <a:ext cx="68580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993366"/>
                </a:solidFill>
                <a:ea typeface="Times New Roman" pitchFamily="18" charset="0"/>
                <a:cs typeface="Times New Roman" pitchFamily="18" charset="0"/>
              </a:rPr>
              <a:t>плывут, как белоснежные волшебные кораблики.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993366"/>
                </a:solidFill>
                <a:ea typeface="Times New Roman" pitchFamily="18" charset="0"/>
                <a:cs typeface="Times New Roman" pitchFamily="18" charset="0"/>
              </a:rPr>
              <a:t>плывут, как стая белых лебедей, похожих на белоснежную пушистую вату.  </a:t>
            </a:r>
            <a:endParaRPr lang="ru-RU" sz="2000" b="1" dirty="0" smtClean="0">
              <a:solidFill>
                <a:srgbClr val="993366"/>
              </a:solidFill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3786190"/>
            <a:ext cx="157163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371475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вьется, как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голубая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 лента.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вьется, как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голубая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 змейка.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блестит, как зеркало.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143512"/>
            <a:ext cx="162050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Деревья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5072074"/>
            <a:ext cx="72152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b="1" dirty="0" smtClean="0">
                <a:solidFill>
                  <a:srgbClr val="993366"/>
                </a:solidFill>
                <a:ea typeface="Times New Roman" pitchFamily="18" charset="0"/>
                <a:cs typeface="Times New Roman" pitchFamily="18" charset="0"/>
              </a:rPr>
              <a:t>Лес раскинулся по берегам реки пышным пестрым ковром. </a:t>
            </a:r>
          </a:p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b="1" dirty="0" smtClean="0">
                <a:solidFill>
                  <a:srgbClr val="993366"/>
                </a:solidFill>
                <a:ea typeface="Times New Roman" pitchFamily="18" charset="0"/>
                <a:cs typeface="Times New Roman" pitchFamily="18" charset="0"/>
              </a:rPr>
              <a:t>Березки, как будто девушки водят хороводы у </a:t>
            </a:r>
            <a:r>
              <a:rPr lang="ru-RU" sz="2000" b="1" dirty="0" smtClean="0">
                <a:solidFill>
                  <a:srgbClr val="993366"/>
                </a:solidFill>
                <a:ea typeface="Times New Roman" pitchFamily="18" charset="0"/>
                <a:cs typeface="Times New Roman" pitchFamily="18" charset="0"/>
              </a:rPr>
              <a:t>опушки </a:t>
            </a:r>
            <a:r>
              <a:rPr lang="ru-RU" sz="2000" b="1" dirty="0" smtClean="0">
                <a:solidFill>
                  <a:srgbClr val="993366"/>
                </a:solidFill>
                <a:ea typeface="Times New Roman" pitchFamily="18" charset="0"/>
                <a:cs typeface="Times New Roman" pitchFamily="18" charset="0"/>
              </a:rPr>
              <a:t>на берегу реки.</a:t>
            </a:r>
            <a:endParaRPr lang="ru-RU" sz="2000" b="1" dirty="0" smtClean="0">
              <a:solidFill>
                <a:srgbClr val="993366"/>
              </a:solidFill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1785926"/>
            <a:ext cx="3357554" cy="428628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hlinkClick r:id="" action="ppaction://noaction"/>
              </a:rPr>
              <a:t>В.Д.Поленов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«Золотая осень»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85786" y="625525"/>
            <a:ext cx="8358214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dirty="0" smtClean="0"/>
              <a:t>	На </a:t>
            </a:r>
            <a:r>
              <a:rPr lang="ru-RU" sz="1900" dirty="0" smtClean="0"/>
              <a:t>холсте изображен солнечный, погожий денек, возможно теплые солнечные лучи радуют землю в последний раз в этом году. </a:t>
            </a:r>
            <a:endParaRPr lang="ru-RU" sz="1900" dirty="0" smtClean="0"/>
          </a:p>
          <a:p>
            <a:pPr algn="just"/>
            <a:r>
              <a:rPr lang="ru-RU" sz="1900" dirty="0" smtClean="0"/>
              <a:t>	По </a:t>
            </a:r>
            <a:r>
              <a:rPr lang="ru-RU" sz="1900" dirty="0" smtClean="0"/>
              <a:t>небу плывут белоснежные, изредка серые, пушистые облака. </a:t>
            </a:r>
            <a:endParaRPr lang="ru-RU" sz="1900" dirty="0" smtClean="0"/>
          </a:p>
          <a:p>
            <a:pPr algn="just"/>
            <a:r>
              <a:rPr lang="ru-RU" sz="1900" dirty="0" smtClean="0"/>
              <a:t>	Трава </a:t>
            </a:r>
            <a:r>
              <a:rPr lang="ru-RU" sz="1900" dirty="0" smtClean="0"/>
              <a:t>и деревья пожелтели и приобрели невероятный, золотистый осенний окрас, но местами еще проскакивают зеленые краски уходящего лета. </a:t>
            </a:r>
            <a:endParaRPr lang="ru-RU" sz="1900" dirty="0" smtClean="0"/>
          </a:p>
          <a:p>
            <a:pPr algn="just"/>
            <a:r>
              <a:rPr lang="ru-RU" sz="1900" dirty="0" smtClean="0"/>
              <a:t>	Листва </a:t>
            </a:r>
            <a:r>
              <a:rPr lang="ru-RU" sz="1900" dirty="0" smtClean="0"/>
              <a:t>деревьев, казалось бы имеет все цвета радуги: зеленый, желтый, багряный, красный, коричневый, оранжевый цвет. Посреди густого ковра из осенней травы протоптана небольшая тропинка, ведущая вдаль леса</a:t>
            </a:r>
            <a:r>
              <a:rPr lang="ru-RU" sz="1900" dirty="0" smtClean="0"/>
              <a:t>.</a:t>
            </a:r>
          </a:p>
          <a:p>
            <a:pPr algn="just"/>
            <a:r>
              <a:rPr lang="ru-RU" sz="1900" dirty="0" smtClean="0"/>
              <a:t>	</a:t>
            </a:r>
            <a:r>
              <a:rPr lang="ru-RU" sz="1900" dirty="0" smtClean="0"/>
              <a:t>Вдоль </a:t>
            </a:r>
            <a:r>
              <a:rPr lang="ru-RU" sz="1900" dirty="0" smtClean="0"/>
              <a:t>деревьев, одетых в красочные, сочные и разноцветные наряды, вьется </a:t>
            </a:r>
            <a:r>
              <a:rPr lang="ru-RU" sz="1900" dirty="0" err="1" smtClean="0"/>
              <a:t>голубая</a:t>
            </a:r>
            <a:r>
              <a:rPr lang="ru-RU" sz="1900" dirty="0" smtClean="0"/>
              <a:t>, гладкая река. Ее плавные изгибы влекут за собой, они волшебны, им нет конца. Плывущие по небу облака отражаются в прозрачных водах чистой реки. </a:t>
            </a:r>
            <a:r>
              <a:rPr lang="ru-RU" sz="1900" dirty="0" smtClean="0"/>
              <a:t>Высокие</a:t>
            </a:r>
            <a:r>
              <a:rPr lang="ru-RU" sz="1900" dirty="0" smtClean="0"/>
              <a:t>, стройные деревья кидают на реку свои разнообразные тени</a:t>
            </a:r>
            <a:r>
              <a:rPr lang="ru-RU" sz="1900" dirty="0" smtClean="0"/>
              <a:t>.</a:t>
            </a:r>
          </a:p>
          <a:p>
            <a:pPr algn="just"/>
            <a:r>
              <a:rPr lang="ru-RU" sz="1900" dirty="0" smtClean="0"/>
              <a:t>	</a:t>
            </a:r>
            <a:r>
              <a:rPr lang="ru-RU" sz="1900" dirty="0" smtClean="0"/>
              <a:t>На </a:t>
            </a:r>
            <a:r>
              <a:rPr lang="ru-RU" sz="1900" dirty="0" smtClean="0"/>
              <a:t>другой стороне реки виднеется песчаный берег. </a:t>
            </a:r>
            <a:endParaRPr lang="ru-RU" sz="1900" dirty="0" smtClean="0"/>
          </a:p>
          <a:p>
            <a:pPr algn="just"/>
            <a:r>
              <a:rPr lang="ru-RU" sz="1900" dirty="0" smtClean="0"/>
              <a:t>	</a:t>
            </a:r>
            <a:r>
              <a:rPr lang="ru-RU" sz="1900" dirty="0" smtClean="0"/>
              <a:t>Пейзаж </a:t>
            </a:r>
            <a:r>
              <a:rPr lang="ru-RU" sz="1900" dirty="0" smtClean="0"/>
              <a:t>пробуждает желание расположится на берегу реки, понежиться на солнышке и насладится последними, теплыми деньками. За берегом, на заднем плане картины, раскинулись широкие, бескрайние, осенние поля, среди них изредка проглядывают одинокие деревья</a:t>
            </a:r>
            <a:r>
              <a:rPr lang="ru-RU" sz="1900" dirty="0" smtClean="0"/>
              <a:t>.</a:t>
            </a:r>
            <a:endParaRPr lang="ru-RU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14678" y="357166"/>
            <a:ext cx="592932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-114300" algn="l"/>
              </a:tabLst>
            </a:pP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514350" indent="-5143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-114300" algn="l"/>
              </a:tabLst>
            </a:pPr>
            <a:r>
              <a:rPr lang="en-US" sz="2400" b="1" i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III</a:t>
            </a:r>
            <a:r>
              <a:rPr lang="ru-RU" sz="2400" b="1" i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lang="ru-RU" sz="2400" b="1" i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Заключение</a:t>
            </a:r>
            <a:r>
              <a:rPr lang="ru-RU" sz="2400" b="1" i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Какие чувства вызывает картина. </a:t>
            </a:r>
          </a:p>
          <a:p>
            <a:pPr marL="1428750" lvl="2" indent="-5143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-114300" algn="l"/>
              </a:tabLst>
            </a:pPr>
            <a:r>
              <a:rPr lang="ru-RU" sz="2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Что хотел показать автор.</a:t>
            </a:r>
            <a:endParaRPr lang="ru-RU" sz="24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Picture 3" descr="C:\Users\888\Desktop\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l="3125" t="6250" r="2343" b="3125"/>
          <a:stretch>
            <a:fillRect/>
          </a:stretch>
        </p:blipFill>
        <p:spPr bwMode="auto">
          <a:xfrm>
            <a:off x="428596" y="285728"/>
            <a:ext cx="2682587" cy="1928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928662" y="2428868"/>
            <a:ext cx="7500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Золотая осень» В.Д. Поленова - символ русской природы.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Художник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сумел с помощью красок и кисти передать красоту осени,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красоту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родной земли.</a:t>
            </a:r>
            <a:endParaRPr lang="ru-RU" b="1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1928802"/>
            <a:ext cx="3357554" cy="428628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hlinkClick r:id="" action="ppaction://noaction"/>
              </a:rPr>
              <a:t>В.Д.Поленов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«Золотая осень»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3500438"/>
            <a:ext cx="7500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 Художник на своей картине умело передал все разнообразие цветов и красок осени. Любуясь картиной восхищаешься и вдохновляешься осенней природой, душу наполняют теплые, умиротворенные и радостные воспоминания. Картина позволяет отвлечься от городской суеты, полностью погрузиться в мир природы и насладиться ее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великолепием.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5500702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Картина радостная, волшебная. Замечательная пора – золотая осень. Художник очень точно передал ее красоту. Очень хочется очутится в этом месте: послушать шум реки, полюбоваться осенним нарядом,  погреться под лучами игривого солнышка.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428728" y="1214422"/>
            <a:ext cx="728667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Рефлексия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Что особенно  понравилось на уроке?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-Удалось ли вам описать картину так, как вы чувствуете?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 чем испытывали трудности?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Появилось ли у вас желание сделать описание еще любой другой картины с изображением пейзажа?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1285860"/>
            <a:ext cx="57864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Mon Amour One" pitchFamily="2" charset="0"/>
              </a:rPr>
              <a:t> </a:t>
            </a:r>
          </a:p>
          <a:p>
            <a:endParaRPr lang="ru-RU" sz="2400" dirty="0">
              <a:latin typeface="Mon Amour One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24328" y="214290"/>
            <a:ext cx="265252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 Amour One" pitchFamily="2" charset="0"/>
                <a:cs typeface="Raavi" pitchFamily="2" charset="0"/>
              </a:rPr>
              <a:t>Ресурсы 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28728" y="1000108"/>
            <a:ext cx="750099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http://www.polenov.su/polenovo  (фотография из художественной галереи В.Д. Поленова )</a:t>
            </a: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http://im0-tub-ru.yandex.net/i?id=de909fbce6ef7184477aa6ff56291814-94-144&amp;n=21</a:t>
            </a: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http://www.nn.ru/data/forum/images/2011-11/42889075-polenov.jpg</a:t>
            </a: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http://www.beesona.ru/museums/polenov/9004/</a:t>
            </a: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sz="2400" dirty="0" smtClean="0"/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14414" y="1571612"/>
            <a:ext cx="7358114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 Amour One" pitchFamily="2" charset="0"/>
                <a:cs typeface="Raavi" pitchFamily="2" charset="0"/>
              </a:rPr>
              <a:t>Сочинение по </a:t>
            </a:r>
            <a:r>
              <a:rPr lang="ru-RU" sz="5400" b="1" dirty="0" smtClean="0">
                <a:ln w="1905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 Amour One" pitchFamily="2" charset="0"/>
                <a:cs typeface="Raavi" pitchFamily="2" charset="0"/>
              </a:rPr>
              <a:t>картине В.Д</a:t>
            </a:r>
            <a:r>
              <a:rPr lang="ru-RU" sz="5400" b="1" dirty="0" smtClean="0">
                <a:ln w="1905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 Amour One" pitchFamily="2" charset="0"/>
                <a:cs typeface="Raavi" pitchFamily="2" charset="0"/>
              </a:rPr>
              <a:t>. Поленова 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 Amour One" pitchFamily="2" charset="0"/>
                <a:cs typeface="Raavi" pitchFamily="2" charset="0"/>
              </a:rPr>
              <a:t>«Золотая осень»</a:t>
            </a:r>
            <a:endParaRPr lang="ru-RU" sz="5400" b="1" dirty="0">
              <a:ln w="19050"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 Amour One" pitchFamily="2" charset="0"/>
              <a:cs typeface="Raavi" pitchFamily="2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286000" y="5003322"/>
            <a:ext cx="6172200" cy="1371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Рудь Ксения Георгиевна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начальных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классов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R="0" lvl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СОШ №2 г.Нерюнгри РС(Я)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поле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0034" y="1571612"/>
            <a:ext cx="3286148" cy="4636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3929058" y="2143116"/>
            <a:ext cx="521494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Выдающийся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русский народный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художник, мастер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живописи, который жил на берегу реки Оки и изображал ее во все времена года. Очень любил свой дом. По своему проекту построил дом-мастерскую для своих друзей-художников.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Занятия живописью начались в 12 лет. По воле отца закончил юридический университет, но по вечерам занимался живописью.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 был педагогом, учителем живописи и создавал декорации в театре.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своих работах прославлял красоту и величие природы.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7258" y="928670"/>
            <a:ext cx="77867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 Amour One" pitchFamily="2" charset="0"/>
                <a:cs typeface="Raavi" pitchFamily="2" charset="0"/>
              </a:rPr>
              <a:t>Василий Дмитриевич Поленов </a:t>
            </a:r>
            <a:r>
              <a:rPr lang="ru-RU" sz="4000" b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 Amour One" pitchFamily="2" charset="0"/>
                <a:cs typeface="Raavi" pitchFamily="2" charset="0"/>
              </a:rPr>
              <a:t>(1844-1927)</a:t>
            </a:r>
            <a:endParaRPr lang="ru-RU" sz="4000" b="1" dirty="0">
              <a:ln w="11430"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 Amour One" pitchFamily="2" charset="0"/>
              <a:cs typeface="Raav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/>
          <a:srcRect t="3386" b="5191"/>
          <a:stretch>
            <a:fillRect/>
          </a:stretch>
        </p:blipFill>
        <p:spPr bwMode="auto">
          <a:xfrm>
            <a:off x="4929190" y="714356"/>
            <a:ext cx="3500462" cy="2198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/>
          <a:srcRect l="1978" r="5040"/>
          <a:stretch>
            <a:fillRect/>
          </a:stretch>
        </p:blipFill>
        <p:spPr bwMode="auto">
          <a:xfrm>
            <a:off x="1000100" y="714356"/>
            <a:ext cx="3357586" cy="22145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500438"/>
            <a:ext cx="3447008" cy="2857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3496670"/>
            <a:ext cx="3357586" cy="27898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Горизонтальный свиток 7"/>
          <p:cNvSpPr/>
          <p:nvPr/>
        </p:nvSpPr>
        <p:spPr>
          <a:xfrm>
            <a:off x="2643174" y="2786058"/>
            <a:ext cx="1946174" cy="490776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«Золотая осень»</a:t>
            </a:r>
            <a:endParaRPr lang="ru-RU" dirty="0"/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6643702" y="2786058"/>
            <a:ext cx="2043373" cy="490776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«Заросший пруд»</a:t>
            </a:r>
            <a:endParaRPr lang="ru-RU" dirty="0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2071670" y="6143644"/>
            <a:ext cx="2531539" cy="490776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«Московский дворик»</a:t>
            </a:r>
            <a:endParaRPr lang="ru-RU" dirty="0"/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6715140" y="6215082"/>
            <a:ext cx="1938847" cy="490776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«Бабушкин сад»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2" descr="C:\Users\User\Desktop\ee8a75c21c0de5a0e86dae99182ed4919054.jpg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71810"/>
            <a:ext cx="3933826" cy="28026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Горизонтальный свиток 4"/>
          <p:cNvSpPr/>
          <p:nvPr/>
        </p:nvSpPr>
        <p:spPr>
          <a:xfrm>
            <a:off x="4429124" y="5929330"/>
            <a:ext cx="4324960" cy="61347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/>
              <a:t>В.Д. Поленов «Летом на Оке »</a:t>
            </a:r>
          </a:p>
        </p:txBody>
      </p:sp>
      <p:pic>
        <p:nvPicPr>
          <p:cNvPr id="6" name="Picture 2" descr="C:\Users\User\Desktop\Vasiliy-Polenov-early-snow.jpg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90" r="10849" b="4970"/>
          <a:stretch>
            <a:fillRect/>
          </a:stretch>
        </p:blipFill>
        <p:spPr bwMode="auto">
          <a:xfrm>
            <a:off x="571472" y="500042"/>
            <a:ext cx="3857652" cy="27317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Горизонтальный свиток 6"/>
          <p:cNvSpPr/>
          <p:nvPr/>
        </p:nvSpPr>
        <p:spPr>
          <a:xfrm>
            <a:off x="500034" y="3286124"/>
            <a:ext cx="4055479" cy="61347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/>
              <a:t>В.Д. Поленов «Ранний снег»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888\Desktop\1.jpg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 l="3125" t="6250" r="2343" b="3125"/>
          <a:stretch>
            <a:fillRect/>
          </a:stretch>
        </p:blipFill>
        <p:spPr bwMode="auto">
          <a:xfrm>
            <a:off x="1000100" y="214290"/>
            <a:ext cx="7153653" cy="51435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785918" y="5143512"/>
            <a:ext cx="6643734" cy="71438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hlinkClick r:id="" action="ppaction://noaction"/>
              </a:rPr>
              <a:t>В.Д.Поленов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«Золотая осень» 1893г.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86454"/>
            <a:ext cx="92869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«Золотая осень»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В.Д. Поленова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- символ русской природы.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Художник сумел с помощью красок и кисти передать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красоту осени,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красоту родной земли.</a:t>
            </a: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857224" y="2428868"/>
            <a:ext cx="8072462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Как вы думаете, почему картина называется «Золотая осень»? Как бы назвали картину?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Что вы видите на картине?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Отыщите приметы ранней осени в пейзаже.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Что вы чувствуете, когда смотрите на картину?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b="1" dirty="0" smtClean="0">
                <a:latin typeface="+mj-lt"/>
                <a:ea typeface="Times New Roman" pitchFamily="18" charset="0"/>
                <a:cs typeface="Times New Roman" pitchFamily="18" charset="0"/>
              </a:rPr>
              <a:t> Какие краски выбрал художник, чтобы показать «золото» осени?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4" name="Picture 3" descr="C:\Users\888\Desktop\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l="3125" t="6250" r="2343" b="3125"/>
          <a:stretch>
            <a:fillRect/>
          </a:stretch>
        </p:blipFill>
        <p:spPr bwMode="auto">
          <a:xfrm>
            <a:off x="5286380" y="0"/>
            <a:ext cx="3539843" cy="2545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85786" y="357166"/>
            <a:ext cx="4500594" cy="142876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hlinkClick r:id="" action="ppaction://noaction"/>
              </a:rPr>
              <a:t>В.Д.Поленов 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«Золотая осень»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888\Desktop\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l="3125" t="6250" r="2343" b="3125"/>
          <a:stretch>
            <a:fillRect/>
          </a:stretch>
        </p:blipFill>
        <p:spPr bwMode="auto">
          <a:xfrm>
            <a:off x="5286380" y="0"/>
            <a:ext cx="3539843" cy="2545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785786" y="357166"/>
            <a:ext cx="4500594" cy="142876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hlinkClick r:id="" action="ppaction://noaction"/>
              </a:rPr>
              <a:t>В.Д.Поленов 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«Золотая осень»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8662" y="2071678"/>
            <a:ext cx="792961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sz="800" b="1" dirty="0" smtClean="0"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Какие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деревья вы видите 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картине?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Какого 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цвета наряд у берез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sz="800" b="1" dirty="0" smtClean="0"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b="1" dirty="0" smtClean="0">
                <a:latin typeface="+mj-lt"/>
                <a:ea typeface="Times New Roman" pitchFamily="18" charset="0"/>
                <a:cs typeface="Times New Roman" pitchFamily="18" charset="0"/>
              </a:rPr>
              <a:t>Все ли деревья оделись в золотой наряд? </a:t>
            </a:r>
            <a:r>
              <a:rPr lang="ru-RU" sz="2800" b="1" dirty="0" smtClean="0">
                <a:latin typeface="+mj-lt"/>
                <a:ea typeface="Times New Roman" pitchFamily="18" charset="0"/>
                <a:cs typeface="Times New Roman" pitchFamily="18" charset="0"/>
              </a:rPr>
              <a:t>Какие остались зелеными</a:t>
            </a:r>
            <a:r>
              <a:rPr lang="ru-RU" sz="2800" b="1" dirty="0" smtClean="0">
                <a:latin typeface="+mj-lt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sz="800" b="1" dirty="0" smtClean="0"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Как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художник изобразил небо и реку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? Что вы можете сказать про цвет неба?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sz="8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800" b="1" dirty="0" smtClean="0"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b="1" dirty="0" smtClean="0">
                <a:latin typeface="+mj-lt"/>
                <a:ea typeface="Times New Roman" pitchFamily="18" charset="0"/>
                <a:cs typeface="Times New Roman" pitchFamily="18" charset="0"/>
              </a:rPr>
              <a:t>Докажите</a:t>
            </a:r>
            <a:r>
              <a:rPr lang="ru-RU" sz="2800" b="1" dirty="0" smtClean="0">
                <a:latin typeface="+mj-lt"/>
                <a:ea typeface="Times New Roman" pitchFamily="18" charset="0"/>
                <a:cs typeface="Times New Roman" pitchFamily="18" charset="0"/>
              </a:rPr>
              <a:t>, что день  на картине солнечный и теплый</a:t>
            </a:r>
            <a:r>
              <a:rPr lang="ru-RU" sz="2800" b="1" dirty="0" smtClean="0">
                <a:latin typeface="+mj-lt"/>
                <a:ea typeface="Times New Roman" pitchFamily="18" charset="0"/>
                <a:cs typeface="Times New Roman" pitchFamily="18" charset="0"/>
              </a:rPr>
              <a:t>.</a:t>
            </a:r>
            <a:endParaRPr lang="ru-RU" sz="800" b="1" dirty="0" smtClean="0">
              <a:latin typeface="+mj-lt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 l="9375" t="4166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888\Desktop\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l="3125" t="6250" r="2343" b="3125"/>
          <a:stretch>
            <a:fillRect/>
          </a:stretch>
        </p:blipFill>
        <p:spPr bwMode="auto">
          <a:xfrm>
            <a:off x="6143636" y="0"/>
            <a:ext cx="2682587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071538" y="1000108"/>
            <a:ext cx="771530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Подготовка к сочинению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С чего  начнем писать сочинение  по картине?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 Со вступления. Можно написать о художнике и его картинах. С того, что Поленов  изобразил красивую пору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осень.)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Что бы вы написали после вступления?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(Подробное описание реки, леса, опушки, неба и т.д.)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 чем бы написали в заключение?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 Можно писать о том, какое красивое время года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осень, и как Поленов красиво ее изобразил. Ваше отношение к картине.)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619</Words>
  <PresentationFormat>Экран (4:3)</PresentationFormat>
  <Paragraphs>153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BenQ</dc:creator>
  <cp:lastModifiedBy>BenQ</cp:lastModifiedBy>
  <cp:revision>58</cp:revision>
  <dcterms:created xsi:type="dcterms:W3CDTF">2022-09-25T14:16:04Z</dcterms:created>
  <dcterms:modified xsi:type="dcterms:W3CDTF">2022-09-25T17:12:32Z</dcterms:modified>
</cp:coreProperties>
</file>