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6"/>
  </p:notesMasterIdLst>
  <p:sldIdLst>
    <p:sldId id="256" r:id="rId2"/>
    <p:sldId id="281" r:id="rId3"/>
    <p:sldId id="275" r:id="rId4"/>
    <p:sldId id="289" r:id="rId5"/>
    <p:sldId id="258" r:id="rId6"/>
    <p:sldId id="282" r:id="rId7"/>
    <p:sldId id="283" r:id="rId8"/>
    <p:sldId id="284" r:id="rId9"/>
    <p:sldId id="285" r:id="rId10"/>
    <p:sldId id="286" r:id="rId11"/>
    <p:sldId id="287" r:id="rId12"/>
    <p:sldId id="272" r:id="rId13"/>
    <p:sldId id="259" r:id="rId14"/>
    <p:sldId id="273" r:id="rId15"/>
    <p:sldId id="260" r:id="rId16"/>
    <p:sldId id="274" r:id="rId17"/>
    <p:sldId id="271" r:id="rId18"/>
    <p:sldId id="261" r:id="rId19"/>
    <p:sldId id="262" r:id="rId20"/>
    <p:sldId id="263" r:id="rId21"/>
    <p:sldId id="266" r:id="rId22"/>
    <p:sldId id="269" r:id="rId23"/>
    <p:sldId id="270" r:id="rId24"/>
    <p:sldId id="288" r:id="rId25"/>
    <p:sldId id="290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24" autoAdjust="0"/>
  </p:normalViewPr>
  <p:slideViewPr>
    <p:cSldViewPr>
      <p:cViewPr varScale="1">
        <p:scale>
          <a:sx n="79" d="100"/>
          <a:sy n="79" d="100"/>
        </p:scale>
        <p:origin x="147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14" y="122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1F330-F01C-46C4-9E68-294DB877D2E1}" type="datetimeFigureOut">
              <a:rPr lang="ru-RU" smtClean="0"/>
              <a:pPr/>
              <a:t>23.03.2021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4691C-7648-431B-A7B3-EE8ADE94AD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4691C-7648-431B-A7B3-EE8ADE94AD99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4691C-7648-431B-A7B3-EE8ADE94AD99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chemeClr val="accent3">
                <a:lumMod val="50000"/>
              </a:schemeClr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3/23/2021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5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png"/><Relationship Id="rId4" Type="http://schemas.openxmlformats.org/officeDocument/2006/relationships/image" Target="../media/image26.png"/><Relationship Id="rId9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7813093" cy="241401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2700"/>
          </a:effectLst>
          <a:scene3d>
            <a:camera prst="obliqueTopRight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Графическая информация и компьютер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> </a:t>
            </a:r>
            <a:endParaRPr lang="ru-RU" sz="2000" dirty="0">
              <a:effectLst/>
            </a:endParaRPr>
          </a:p>
        </p:txBody>
      </p:sp>
      <p:pic>
        <p:nvPicPr>
          <p:cNvPr id="7" name="Picture 4" descr="ag00011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2667000" cy="301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5410200"/>
            <a:ext cx="2819400" cy="1295400"/>
          </a:xfrm>
        </p:spPr>
        <p:txBody>
          <a:bodyPr/>
          <a:lstStyle/>
          <a:p>
            <a:r>
              <a:rPr lang="ru-RU" dirty="0" smtClean="0"/>
              <a:t>Исполнитель: Мендекина Е.Т.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12405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Художественная и рекламная графика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5791200" cy="5257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  Это сравнительно новая отрасль, но уже ставшая популярной во многом благодаря телевидению. С помощью компьютера создаются рекламные ролики, мультфильмы, компьютерные игры, видеоуроки,   видеопрезентации и многое другое. </a:t>
            </a:r>
          </a:p>
          <a:p>
            <a:pPr>
              <a:buNone/>
            </a:pPr>
            <a:r>
              <a:rPr lang="ru-RU" dirty="0" smtClean="0"/>
              <a:t>           Графические пакеты для этих целей требует больших ресурсов компьютера по быстродействию и памяти. Отличительной особенностью этого класса графических пакетов является возможность создания реалистических </a:t>
            </a:r>
          </a:p>
          <a:p>
            <a:pPr>
              <a:buNone/>
            </a:pPr>
            <a:r>
              <a:rPr lang="ru-RU" dirty="0" smtClean="0"/>
              <a:t>(очень близких к естественным) изображений, а также «движущихся картинок» .  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Picture 4" descr="PE0266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524000"/>
            <a:ext cx="2286000" cy="2579615"/>
          </a:xfrm>
          <a:prstGeom prst="rect">
            <a:avLst/>
          </a:prstGeom>
          <a:solidFill>
            <a:srgbClr val="66FFCC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1" descr="dd0018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191000"/>
            <a:ext cx="2971800" cy="225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0" y="45720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Хорошо иметь домик в деревне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Компьютерная анимация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Получение движущихся изображений на дисплее ЭВМ называется </a:t>
            </a:r>
            <a:r>
              <a:rPr lang="ru-RU" i="1" dirty="0" smtClean="0"/>
              <a:t>компьютерной  анимацией. </a:t>
            </a:r>
            <a:r>
              <a:rPr lang="ru-RU" dirty="0" smtClean="0"/>
              <a:t>Слово «анимация» означает «оживление».</a:t>
            </a:r>
            <a:r>
              <a:rPr lang="ru-RU" i="1" dirty="0" smtClean="0"/>
              <a:t> </a:t>
            </a:r>
            <a:endParaRPr lang="ru-RU" dirty="0"/>
          </a:p>
        </p:txBody>
      </p:sp>
      <p:pic>
        <p:nvPicPr>
          <p:cNvPr id="4" name="Picture 12" descr="D:\Общие документы\КАРТИНКИ\АНИМИРОВАННЫЕ КАРТИНКИ\1 (42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505200"/>
            <a:ext cx="3167078" cy="2133600"/>
          </a:xfrm>
          <a:prstGeom prst="rect">
            <a:avLst/>
          </a:prstGeom>
          <a:noFill/>
        </p:spPr>
      </p:pic>
      <p:pic>
        <p:nvPicPr>
          <p:cNvPr id="6" name="Рисунок 5" descr="Лицо за весь день 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581400"/>
            <a:ext cx="2590800" cy="28194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Программные средства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Для обработки изображений на компьютере используются специальные программы — графические редакторы. </a:t>
            </a:r>
            <a:r>
              <a:rPr lang="ru-RU" b="1" dirty="0" smtClean="0"/>
              <a:t>Графический редактор </a:t>
            </a:r>
            <a:r>
              <a:rPr lang="ru-RU" dirty="0" smtClean="0"/>
              <a:t>— это программа создания, редактирования и просмотра графических изображений. Графические редакторы можно разделить на две категории: растровые и векторные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248400"/>
            <a:ext cx="685800" cy="6096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36" descr="j02857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24000" y="4343400"/>
            <a:ext cx="6264275" cy="230505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r>
              <a:rPr lang="ru-RU" dirty="0" smtClean="0"/>
              <a:t> Графический редакторы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334000"/>
          </a:xfrm>
        </p:spPr>
        <p:txBody>
          <a:bodyPr>
            <a:normAutofit/>
          </a:bodyPr>
          <a:lstStyle/>
          <a:p>
            <a:pPr marL="594360" indent="-457200">
              <a:buNone/>
            </a:pPr>
            <a:r>
              <a:rPr lang="ru-RU" sz="2000" dirty="0" smtClean="0"/>
              <a:t> 1.Растровые- </a:t>
            </a:r>
            <a:r>
              <a:rPr lang="ru-RU" sz="2000" dirty="0" smtClean="0">
                <a:cs typeface="AngsanaUPC" pitchFamily="18" charset="-34"/>
              </a:rPr>
              <a:t>для разработки                                  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  электронных  и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 полеграфических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 изданий</a:t>
            </a:r>
          </a:p>
          <a:p>
            <a:pPr marL="594360" indent="-457200">
              <a:buNone/>
            </a:pPr>
            <a:r>
              <a:rPr lang="ru-RU" sz="2000" dirty="0" smtClean="0">
                <a:cs typeface="AngsanaUPC" pitchFamily="18" charset="-34"/>
              </a:rPr>
              <a:t>2.Векторные- для разработки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 рекламных  буклетов и дизайнерских работ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3.Фрактальных- при разработке</a:t>
            </a:r>
          </a:p>
          <a:p>
            <a:pPr>
              <a:buNone/>
            </a:pPr>
            <a:r>
              <a:rPr lang="ru-RU" sz="2000" dirty="0" smtClean="0">
                <a:cs typeface="AngsanaUPC" pitchFamily="18" charset="-34"/>
              </a:rPr>
              <a:t> развлекательных программ</a:t>
            </a:r>
          </a:p>
          <a:p>
            <a:pPr>
              <a:buNone/>
            </a:pPr>
            <a:endParaRPr lang="ru-RU" sz="2000" dirty="0" smtClean="0">
              <a:cs typeface="AngsanaUPC" pitchFamily="18" charset="-34"/>
            </a:endParaRPr>
          </a:p>
          <a:p>
            <a:pPr>
              <a:buNone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10" name="Picture 9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219200"/>
            <a:ext cx="2971800" cy="2209800"/>
          </a:xfrm>
          <a:prstGeom prst="rect">
            <a:avLst/>
          </a:prstGeom>
          <a:noFill/>
        </p:spPr>
      </p:pic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343400"/>
            <a:ext cx="2971800" cy="220980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343400"/>
            <a:ext cx="2971800" cy="2203688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Растровые графические редакторы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410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dirty="0" smtClean="0"/>
              <a:t>Растровые графические редакторы являются наилучшим средством обработки фотографий и рисунков, поскольку растровые изображения обеспечивают высокую точность передачи градаций цветов и полутонов. Среди растровых графических редакторов есть простые, например стандартное приложение Paint, и мощные профессиональные графические системы, например Adobe Photoshop. </a:t>
            </a:r>
          </a:p>
          <a:p>
            <a:pPr>
              <a:buNone/>
            </a:pPr>
            <a:r>
              <a:rPr lang="ru-RU" sz="3200" dirty="0" smtClean="0"/>
              <a:t>Растровое изображение хранится с помощью точек различного цвета (пикселей), которые образуют строки и столбцы. Любой пиксель имеет фиксированное положение и цвет. Хранение каждого пикселя требует некоторого количества бит информации, которое зависит от количества цветов в изображении. </a:t>
            </a:r>
          </a:p>
          <a:p>
            <a:pPr>
              <a:buNone/>
            </a:pPr>
            <a:r>
              <a:rPr lang="ru-RU" sz="3200" dirty="0" smtClean="0"/>
              <a:t>Качество растрового изображения определяется размером изображения (числом пикселей по горизонтали и вертикали) и количества цветов, которые могут принимать пиксели. </a:t>
            </a:r>
          </a:p>
          <a:p>
            <a:pPr>
              <a:buNone/>
            </a:pPr>
            <a:r>
              <a:rPr lang="ru-RU" sz="3200" dirty="0" smtClean="0"/>
              <a:t>Растровые изображения очень чувствительны к масштабированию (увеличению или уменьшению). Когда растровое изображение уменьшается, несколько соседних точек превращаются в одну, поэтому теряется разборчивость мелких деталей изображения. При укрупнении изображения увеличивается размер каждой точки и появляется ступенчатый эффект, который виден невооруженным глазом.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Растровые изображения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333756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sz="8000" dirty="0" smtClean="0"/>
              <a:t>Растровые изображения очень хорошо передают реальные образы. Они замечательно подходят для фотографий, картин и в других случаях, когда требуется максимальная "естественность". </a:t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Такие изображения легко выводить на монитор или принтер, поскольку эти устройства тоже основаны на растровом принципе. </a:t>
            </a:r>
          </a:p>
          <a:p>
            <a:pPr>
              <a:buNone/>
            </a:pPr>
            <a:r>
              <a:rPr lang="ru-RU" sz="8000" b="1" dirty="0" smtClean="0"/>
              <a:t>Одной из главных проблем растровых файлов является масштабирование: </a:t>
            </a: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        при существенном увеличении изображения появляется зернистость, ступенчатость, картинка может превратиться в набор неряшливых квадратов (увеличенных пикселей ).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4648200"/>
            <a:ext cx="2608262" cy="18716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6" descr="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89763"/>
            <a:ext cx="2376487" cy="1873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7200" y="5334000"/>
            <a:ext cx="1008062" cy="647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4648200"/>
            <a:ext cx="2663825" cy="18716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352800" y="5257800"/>
            <a:ext cx="1008063" cy="647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Векторные графические редакторы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5486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dirty="0" smtClean="0"/>
              <a:t>Векторные графические изображения являются оптимальным средством для хранения высокоточных графических объектов (чертежи, схемы и т. д.). для которых имеет значение наличие четких и ясных контуров. С векторной графикой вы сталкиваетесь, когда работаете с системами компьютерного черчения и автоматизированного проектирования, с программами обработки трехмерной графики. </a:t>
            </a:r>
          </a:p>
          <a:p>
            <a:pPr>
              <a:buNone/>
            </a:pPr>
            <a:r>
              <a:rPr lang="ru-RU" sz="7200" dirty="0" smtClean="0"/>
              <a:t>К векторным графическим редакторам относятся графический редактор, встроенный в текстовый редактор Word. Среди профессиональных векторных графических систем наиболее распространены CorelDRAW и Adobe Illustrator. </a:t>
            </a:r>
          </a:p>
          <a:p>
            <a:pPr>
              <a:buNone/>
            </a:pPr>
            <a:r>
              <a:rPr lang="ru-RU" sz="7200" dirty="0" smtClean="0"/>
              <a:t>Векторные изображения формируются из объектов (точка, линия, окружность и т. д.), которые хранятся в памяти компьютера в виде графических примитивов и описывающих их математических формул. </a:t>
            </a:r>
          </a:p>
          <a:p>
            <a:pPr>
              <a:buNone/>
            </a:pPr>
            <a:r>
              <a:rPr lang="ru-RU" sz="7200" dirty="0" smtClean="0"/>
              <a:t>Например, графический примитив точка задается своими координатами (X, Y), линия — координатами начала (XI, У1) и конца (Х2, Y2), окружность — координатами центра (X, Y) и радиусом (К), прямоугольник — величиной сторон и координатами левого верхнего угла (Xl, Y1) и правого нижнего угла (Х2, Y2) и т. д. Для каждого примитива назначается также цвет. </a:t>
            </a:r>
          </a:p>
          <a:p>
            <a:pPr>
              <a:buNone/>
            </a:pPr>
            <a:r>
              <a:rPr lang="ru-RU" sz="7200" dirty="0" smtClean="0"/>
              <a:t>Достоинством векторной графики является то, что файлы, хранящие векторные графические изображения, имеют сравнительно небольшой объем. Важно также, что векторные графические изображения могут быть увеличены или уменьшены без потери качества.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ru-RU" dirty="0" smtClean="0"/>
              <a:t>Векторное изображение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4191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Векторное изображение рассматривается как графический объект, представляющий собой совокупность графических примитивов (точек, линий, прямоугольников, окружностей и т.д.) и описывающих их математических формул. Положение и форма графического объекта задается в системе графических координат, связанных с экраном. Обычно начало координат расположено в верхнем левом углу экрана.</a:t>
            </a:r>
          </a:p>
          <a:p>
            <a:pPr>
              <a:buNone/>
            </a:pPr>
            <a:r>
              <a:rPr lang="ru-RU" sz="2000" dirty="0" smtClean="0"/>
              <a:t>Информация о векторном изображении кодируется как обычная буквенно-цифровая и обрабатывается специальными программами. Очень популярны такие программы, как CorelDRAW, Adobe Illustrator, Macromedia FreeH</a:t>
            </a:r>
            <a:endParaRPr lang="ru-RU" sz="2000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3513" y="914400"/>
            <a:ext cx="2505075" cy="16954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914400"/>
            <a:ext cx="2879725" cy="16938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00" y="914400"/>
            <a:ext cx="2233613" cy="17097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03288" y="1778000"/>
            <a:ext cx="358775" cy="288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791075" y="1201738"/>
            <a:ext cx="360363" cy="36036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Достоинства векторной графики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При кодировании векторного изображения хранится не само изображение объекта, а координаты точек, используя которые программа всякий раз воссоздает изображение заново. Кроме того, описание цветовых характеристик не сильно увеличивает размер файла. Поэтому объем памяти очень мал по сравнению с точечной графикой (растровой). </a:t>
            </a:r>
            <a:br>
              <a:rPr lang="ru-RU" dirty="0" smtClean="0"/>
            </a:br>
            <a:r>
              <a:rPr lang="ru-RU" dirty="0" smtClean="0"/>
              <a:t>  Объекты векторной графики легко трансформируйте ими просто манипулировать, что не оказывает практически никакого влияния на качество изображении. Это возможно, так как масштабирование изображений производится с помощью простых математических операций (умножения параметров графических примитивов на коэффициент масштабирования).</a:t>
            </a:r>
          </a:p>
          <a:p>
            <a:pPr>
              <a:buNone/>
            </a:pPr>
            <a:r>
              <a:rPr lang="ru-RU" dirty="0" smtClean="0"/>
              <a:t>В тех областях графики, где принципиальное значение имеет сохранение ясных и четких контуров, например в шрифтовых композициях, в создании фирменных знаков логотипов и пр., векторная графика незаменима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Недостатки векторной графики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Основной минус</a:t>
            </a:r>
            <a:r>
              <a:rPr lang="ru-RU" dirty="0" smtClean="0"/>
              <a:t> - то, что представлено в векторном формате почти всегда будет выглядеть, как рисунок. </a:t>
            </a:r>
            <a:br>
              <a:rPr lang="ru-RU" dirty="0" smtClean="0"/>
            </a:br>
            <a:r>
              <a:rPr lang="ru-RU" dirty="0" smtClean="0"/>
              <a:t>Векторная графика действительно ограничена в чисто живописных средствах и не предназначена для создания фотореалистических изображений. </a:t>
            </a:r>
          </a:p>
          <a:p>
            <a:pPr>
              <a:buNone/>
            </a:pPr>
            <a:r>
              <a:rPr lang="ru-RU" dirty="0" smtClean="0"/>
              <a:t>В последних версиях векторных программ   внедряется все больше элементов "живописности" (падающие тени, прозрачности и другие эффекты, ранее свойственные исключительно программам точечной графики).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7543800" cy="762000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28600" y="1143000"/>
            <a:ext cx="7162800" cy="50292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ru-RU" sz="2000" b="1" u="sng" dirty="0" smtClean="0">
                <a:hlinkClick r:id="rId2" action="ppaction://hlinksldjump"/>
              </a:rPr>
              <a:t>Компьютерная графика</a:t>
            </a:r>
            <a:endParaRPr lang="ru-RU" sz="2000" b="1" u="sng" dirty="0" smtClean="0"/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история компьютерной графики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научная графика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деловая графика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конструкторская графика 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иллюстративная графика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художественная и рекламная графика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компьютерная анимация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000" b="1" u="sng" dirty="0" smtClean="0">
                <a:hlinkClick r:id="rId3" action="ppaction://hlinksldjump"/>
              </a:rPr>
              <a:t>Программные средства </a:t>
            </a:r>
            <a:endParaRPr lang="ru-RU" sz="2000" b="1" i="1" u="sng" dirty="0" smtClean="0"/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dirty="0" smtClean="0"/>
              <a:t>растровая графика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dirty="0" smtClean="0"/>
              <a:t>векторная графика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000" b="1" u="sng" dirty="0" smtClean="0">
                <a:hlinkClick r:id="rId4" action="ppaction://hlinksldjump"/>
              </a:rPr>
              <a:t>Как кодируется изображение</a:t>
            </a:r>
            <a:endParaRPr lang="ru-RU" sz="2000" b="1" u="sng" dirty="0" smtClean="0"/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кодирование цветов пикселей</a:t>
            </a:r>
          </a:p>
          <a:p>
            <a:pPr marL="514350" indent="-514350">
              <a:buFont typeface="Courier New" pitchFamily="49" charset="0"/>
              <a:buChar char="o"/>
            </a:pPr>
            <a:r>
              <a:rPr lang="ru-RU" sz="2000" i="1" dirty="0" smtClean="0"/>
              <a:t>объём видеопамяти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000" b="1" u="sng" dirty="0" smtClean="0">
                <a:hlinkClick r:id="rId5" action="ppaction://hlinksldjump"/>
              </a:rPr>
              <a:t>Технические  средства компьютерной  графики</a:t>
            </a:r>
          </a:p>
          <a:p>
            <a:pPr marL="514350" indent="-514350">
              <a:buFont typeface="Courier New" pitchFamily="49" charset="0"/>
              <a:buChar char="o"/>
            </a:pPr>
            <a:endParaRPr lang="ru-RU" sz="2000" dirty="0" smtClean="0"/>
          </a:p>
          <a:p>
            <a:pPr marL="514350" indent="-514350">
              <a:buFont typeface="Courier New" pitchFamily="49" charset="0"/>
              <a:buChar char="o"/>
            </a:pPr>
            <a:endParaRPr lang="ru-RU" sz="2400" dirty="0" smtClean="0"/>
          </a:p>
          <a:p>
            <a:pPr marL="514350" indent="-514350">
              <a:buFont typeface="Courier New" pitchFamily="49" charset="0"/>
              <a:buChar char="o"/>
            </a:pPr>
            <a:endParaRPr lang="ru-RU" sz="2400" dirty="0" smtClean="0"/>
          </a:p>
          <a:p>
            <a:pPr marL="514350" indent="-514350">
              <a:buNone/>
            </a:pPr>
            <a:endParaRPr lang="ru-RU" sz="24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Фрактальная графика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0"/>
            <a:ext cx="5181600" cy="3261360"/>
          </a:xfrm>
        </p:spPr>
        <p:txBody>
          <a:bodyPr>
            <a:normAutofit fontScale="85000" lnSpcReduction="10000"/>
          </a:bodyPr>
          <a:lstStyle/>
          <a:p>
            <a:pPr algn="just">
              <a:buClr>
                <a:schemeClr val="bg2"/>
              </a:buClr>
              <a:buSzPct val="75000"/>
              <a:buNone/>
            </a:pPr>
            <a:r>
              <a:rPr lang="ru-RU" i="1" dirty="0" smtClean="0"/>
              <a:t>Фрактальная графика, как и векторная является вычисляемой, но отличается от неё тем, что никакие объекты в памяти ПК не хранятся. Изображение строится по уравнению.</a:t>
            </a:r>
          </a:p>
          <a:p>
            <a:pPr algn="just">
              <a:buClr>
                <a:schemeClr val="bg2"/>
              </a:buClr>
              <a:buSzPct val="75000"/>
              <a:buNone/>
            </a:pPr>
            <a:r>
              <a:rPr lang="ru-RU" i="1" dirty="0" smtClean="0"/>
              <a:t>Простейшим элементом является фрактальный треугольник.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1125538"/>
            <a:ext cx="2447925" cy="18621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143000"/>
            <a:ext cx="2376487" cy="18145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125538"/>
            <a:ext cx="2671763" cy="1800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31913" y="1268413"/>
            <a:ext cx="792162" cy="6477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572000" y="1371600"/>
            <a:ext cx="287337" cy="2159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5791200" y="3276600"/>
          <a:ext cx="3200400" cy="302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CorelDRAW" r:id="rId6" imgW="5934960" imgH="5623920" progId="">
                  <p:embed/>
                </p:oleObj>
              </mc:Choice>
              <mc:Fallback>
                <p:oleObj name="CorelDRAW" r:id="rId6" imgW="5934960" imgH="56239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276600"/>
                        <a:ext cx="3200400" cy="3028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4" descr="Rosette_ballauer_64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1200" y="3276600"/>
            <a:ext cx="3182938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3" name="Управляющая кнопка: домой 12">
            <a:hlinkClick r:id="rId9" action="ppaction://hlinksldjump" highlightClick="1"/>
          </p:cNvPr>
          <p:cNvSpPr/>
          <p:nvPr/>
        </p:nvSpPr>
        <p:spPr>
          <a:xfrm>
            <a:off x="0" y="6172200"/>
            <a:ext cx="5334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808038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>Как кодируется изображение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838200"/>
            <a:ext cx="8686800" cy="1524000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</a:t>
            </a:r>
            <a:r>
              <a:rPr lang="ru-RU" b="1" i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Кодирование цветов пикселей </a:t>
            </a:r>
            <a:r>
              <a:rPr lang="ru-RU" dirty="0" smtClean="0"/>
              <a:t>Информация о состоянии каждого пикселя хранится в закодированном виде </a:t>
            </a:r>
          </a:p>
          <a:p>
            <a:pPr algn="just">
              <a:buNone/>
            </a:pPr>
            <a:r>
              <a:rPr lang="ru-RU" dirty="0" smtClean="0"/>
              <a:t>в памяти компьютера. Код может быть однобитовым, двухбитовым и  т.д.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Aharoni" pitchFamily="2" charset="-79"/>
              </a:rPr>
              <a:t>            </a:t>
            </a:r>
            <a:r>
              <a:rPr lang="ru-RU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Aharoni" pitchFamily="2" charset="-79"/>
              </a:rPr>
              <a:t>Код пикселя</a:t>
            </a:r>
            <a:r>
              <a:rPr lang="ru-RU" b="1" dirty="0" smtClean="0">
                <a:cs typeface="Aharoni" pitchFamily="2" charset="-79"/>
              </a:rPr>
              <a:t>- </a:t>
            </a:r>
            <a:r>
              <a:rPr lang="ru-RU" dirty="0" smtClean="0">
                <a:cs typeface="Aharoni" pitchFamily="2" charset="-79"/>
              </a:rPr>
              <a:t>это информация о цвете пикселя.</a:t>
            </a:r>
            <a:endParaRPr lang="ru-RU" b="1" dirty="0">
              <a:cs typeface="Aharoni" pitchFamily="2" charset="-79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04800" y="205740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None/>
            </a:pPr>
            <a:r>
              <a:rPr lang="ru-RU" dirty="0" smtClean="0"/>
              <a:t>          Из трех базовых цветов – зелёного, красного, синего- можно получить восемь комбинаций трёхбитового кода:</a:t>
            </a:r>
          </a:p>
          <a:p>
            <a:pPr algn="just">
              <a:buNone/>
            </a:pPr>
            <a:r>
              <a:rPr lang="ru-RU" dirty="0" smtClean="0"/>
              <a:t>- - - чёрный,    к– красный,</a:t>
            </a:r>
          </a:p>
          <a:p>
            <a:pPr algn="just">
              <a:buNone/>
            </a:pPr>
            <a:r>
              <a:rPr lang="ru-RU" dirty="0" smtClean="0"/>
              <a:t>- - с синий,      к - с розовый,</a:t>
            </a:r>
          </a:p>
          <a:p>
            <a:pPr algn="just">
              <a:buNone/>
            </a:pPr>
            <a:r>
              <a:rPr lang="ru-RU" dirty="0" smtClean="0"/>
              <a:t>- з - зелёный,  к з – коричневый. </a:t>
            </a:r>
          </a:p>
          <a:p>
            <a:pPr algn="just">
              <a:buNone/>
            </a:pPr>
            <a:r>
              <a:rPr lang="ru-RU" dirty="0" smtClean="0"/>
              <a:t>- з с голубой,   к з с белый.  </a:t>
            </a:r>
          </a:p>
          <a:p>
            <a:pPr algn="just">
              <a:buNone/>
            </a:pPr>
            <a:r>
              <a:rPr lang="ru-RU" dirty="0" smtClean="0"/>
              <a:t>          Следовательно для кодирования восьмицветного изображения требуется 3 бита памяти на один видеопиксель.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228600" y="5257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1- белый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0- черный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752600" y="5257800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Кодирование в размере одного бита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Правая фигурная скобка 75"/>
          <p:cNvSpPr/>
          <p:nvPr/>
        </p:nvSpPr>
        <p:spPr>
          <a:xfrm>
            <a:off x="1447800" y="5334000"/>
            <a:ext cx="228600" cy="457200"/>
          </a:xfrm>
          <a:prstGeom prst="rightBrace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5163" y="2286000"/>
            <a:ext cx="41488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0" y="6096000"/>
            <a:ext cx="762000" cy="76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Шестнадцатицветная  палитра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524000"/>
            <a:ext cx="4876800" cy="5181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Шестнадцатицветная  палитра получается при использовании четырёхразрядной кодировки пикселя; к трём битам базовых цветов добавляется один бит интенсивности.</a:t>
            </a:r>
          </a:p>
          <a:p>
            <a:pPr>
              <a:buNone/>
            </a:pPr>
            <a:r>
              <a:rPr lang="ru-RU" dirty="0" smtClean="0"/>
              <a:t>Количество различных цветов </a:t>
            </a:r>
            <a:r>
              <a:rPr lang="ru-RU" b="1" i="1" dirty="0" smtClean="0"/>
              <a:t>К</a:t>
            </a:r>
            <a:r>
              <a:rPr lang="ru-RU" dirty="0" smtClean="0"/>
              <a:t> и количество битов для их кодирования  </a:t>
            </a:r>
            <a:r>
              <a:rPr lang="en-US" b="1" i="1" dirty="0" smtClean="0"/>
              <a:t>b</a:t>
            </a:r>
            <a:r>
              <a:rPr lang="ru-RU" b="1" i="1" dirty="0" smtClean="0"/>
              <a:t> </a:t>
            </a:r>
            <a:r>
              <a:rPr lang="ru-RU" dirty="0" smtClean="0"/>
              <a:t>связаны между собой  формулой: </a:t>
            </a:r>
            <a:r>
              <a:rPr lang="ru-RU" b="1" i="1" dirty="0" smtClean="0"/>
              <a:t>К= 2</a:t>
            </a:r>
            <a:r>
              <a:rPr lang="en-US" b="1" i="1" dirty="0" smtClean="0"/>
              <a:t>  </a:t>
            </a:r>
            <a:r>
              <a:rPr lang="ru-RU" b="1" i="1" dirty="0" smtClean="0"/>
              <a:t>.</a:t>
            </a:r>
          </a:p>
          <a:p>
            <a:pPr>
              <a:buNone/>
            </a:pPr>
            <a:r>
              <a:rPr lang="ru-RU" b="1" i="1" dirty="0" smtClean="0"/>
              <a:t>2= 2, 2= 4, 2= 8, 2= 16 и т.д. </a:t>
            </a:r>
            <a:r>
              <a:rPr lang="ru-RU" dirty="0" smtClean="0"/>
              <a:t>Для  получения цветовой гаммы  из 256 цветов требуется 8 битов = 1 байт на каждый  пиксель, так как 2 = 256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81400" y="4495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b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47244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4800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76400" y="4800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362200" y="48006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143000" y="6172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13" name="Picture 2" descr="4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4781690" y="1828800"/>
            <a:ext cx="436231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Объём видеопамяти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 Объём необходимой видеопамяти определяется размером графической сетки дисплея и количеством цветов. Минимальный объём видеопамяти должен быть таким, чтобы в него помещался один кадр (одна страница) изображения. Например, для сетки 640</a:t>
            </a:r>
            <a:r>
              <a:rPr lang="en-US" dirty="0" smtClean="0"/>
              <a:t>x</a:t>
            </a:r>
            <a:r>
              <a:rPr lang="en-US" dirty="0" smtClean="0">
                <a:latin typeface="80"/>
              </a:rPr>
              <a:t>480</a:t>
            </a:r>
            <a:r>
              <a:rPr lang="ru-RU" dirty="0" smtClean="0">
                <a:latin typeface="80"/>
              </a:rPr>
              <a:t> </a:t>
            </a:r>
            <a:r>
              <a:rPr lang="ru-RU" dirty="0" smtClean="0"/>
              <a:t>и чёрно-белого изображения минимальный объём видеопамяти должен быть таким:</a:t>
            </a:r>
          </a:p>
          <a:p>
            <a:pPr>
              <a:buNone/>
            </a:pPr>
            <a:r>
              <a:rPr lang="ru-RU" sz="3200" dirty="0" smtClean="0"/>
              <a:t>   640  480  1 бит = 307 200 бит = 38 400 байт</a:t>
            </a:r>
          </a:p>
          <a:p>
            <a:pPr>
              <a:buNone/>
            </a:pPr>
            <a:r>
              <a:rPr lang="ru-RU" sz="3200" dirty="0" smtClean="0"/>
              <a:t>        Это составляет 37, 5 Кбайт</a:t>
            </a:r>
          </a:p>
          <a:p>
            <a:pPr>
              <a:buNone/>
            </a:pPr>
            <a:r>
              <a:rPr lang="ru-RU" sz="3200" dirty="0" smtClean="0"/>
              <a:t>         Для четырёхцветной гаммы и той же графической  сетки видеопамять должна быть в два раза больше- 75 Кбайт; для восьмицветной – 112, 5 Кбайт</a:t>
            </a:r>
          </a:p>
          <a:p>
            <a:pPr>
              <a:buNone/>
            </a:pPr>
            <a:r>
              <a:rPr lang="ru-RU" sz="3200" dirty="0" smtClean="0"/>
              <a:t>         На современных высококачественных дисплеях используется палитра более чем 16 миллионов цветов. Требуемый размер видеопамяти в этом случаи – несколько мегабайтов.   </a:t>
            </a:r>
          </a:p>
          <a:p>
            <a:pPr>
              <a:buNone/>
            </a:pPr>
            <a:r>
              <a:rPr lang="ru-RU" sz="3200" dirty="0" smtClean="0"/>
              <a:t>        </a:t>
            </a:r>
            <a:endParaRPr lang="ru-RU" sz="3200" dirty="0"/>
          </a:p>
        </p:txBody>
      </p:sp>
      <p:sp>
        <p:nvSpPr>
          <p:cNvPr id="5" name="Умножение 4"/>
          <p:cNvSpPr/>
          <p:nvPr/>
        </p:nvSpPr>
        <p:spPr>
          <a:xfrm>
            <a:off x="1219200" y="3124200"/>
            <a:ext cx="304800" cy="304800"/>
          </a:xfrm>
          <a:prstGeom prst="mathMultiply">
            <a:avLst>
              <a:gd name="adj1" fmla="val 7725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множение 5"/>
          <p:cNvSpPr/>
          <p:nvPr/>
        </p:nvSpPr>
        <p:spPr>
          <a:xfrm>
            <a:off x="1752600" y="3124200"/>
            <a:ext cx="304800" cy="304800"/>
          </a:xfrm>
          <a:prstGeom prst="mathMultiply">
            <a:avLst>
              <a:gd name="adj1" fmla="val 7725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Технические  средства компьютерной  графики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600200"/>
            <a:ext cx="5105400" cy="52578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В конце  </a:t>
            </a:r>
            <a:r>
              <a:rPr lang="en-US" dirty="0" smtClean="0"/>
              <a:t>XIX</a:t>
            </a:r>
            <a:r>
              <a:rPr lang="ru-RU" dirty="0" smtClean="0"/>
              <a:t> века во Франции возникла техника живописи, которую называли паунтилизмом:  рисунок составлялся из разноцветных точек, наносимых кистью на холст. Подобный принцип используется и в компьютерах. Точки на экране компьютера выстроены в ровные ряды. Совокупность точечных строк образует </a:t>
            </a:r>
            <a:r>
              <a:rPr lang="ru-RU" b="1" i="1" dirty="0" smtClean="0"/>
              <a:t>графическую сетку,</a:t>
            </a:r>
            <a:r>
              <a:rPr lang="ru-RU" dirty="0" smtClean="0"/>
              <a:t> или</a:t>
            </a:r>
            <a:r>
              <a:rPr lang="ru-RU" b="1" i="1" dirty="0" smtClean="0"/>
              <a:t>  растр.</a:t>
            </a: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10" name="Text Box 60"/>
          <p:cNvSpPr txBox="1">
            <a:spLocks noChangeArrowheads="1"/>
          </p:cNvSpPr>
          <p:nvPr/>
        </p:nvSpPr>
        <p:spPr bwMode="auto">
          <a:xfrm>
            <a:off x="7315200" y="19812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CE329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" action="ppaction://hlinkshowjump?jump=nextslide">
                  <a:snd r:embed="rId2" name="click.wav"/>
                </a:hlinkClick>
              </a:rPr>
              <a:t>Растр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  <a:hlinkClick r:id="" action="ppaction://hlinkshowjump?jump=nextslide">
                  <a:snd r:embed="rId2" name="click.wav"/>
                </a:hlinkClick>
              </a:rPr>
              <a:t> </a:t>
            </a:r>
            <a:r>
              <a:rPr lang="en-US" b="1" dirty="0"/>
              <a:t>M x N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(графическая сетка)</a:t>
            </a:r>
            <a:br>
              <a:rPr lang="ru-RU" b="1" dirty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59385" y="1819280"/>
            <a:ext cx="2143140" cy="21431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124440" y="182880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838820" y="182880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553200" y="182880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5124440" y="254318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838820" y="254318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553200" y="254318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5124440" y="325756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5838820" y="325756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553200" y="3257560"/>
            <a:ext cx="714380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 rot="10800000" flipV="1">
            <a:off x="6858000" y="1676400"/>
            <a:ext cx="990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848600" y="1676400"/>
            <a:ext cx="11430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391400" y="13716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Видеопиксель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105400" y="4038600"/>
            <a:ext cx="38862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225"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Растр</a:t>
            </a:r>
            <a:r>
              <a:rPr lang="ru-RU" dirty="0" smtClean="0"/>
              <a:t>-</a:t>
            </a:r>
            <a:r>
              <a:rPr lang="ru-RU" sz="2400" dirty="0" smtClean="0"/>
              <a:t>(от англ. </a:t>
            </a:r>
            <a:r>
              <a:rPr lang="en-US" sz="2400" dirty="0" smtClean="0"/>
              <a:t>raster</a:t>
            </a:r>
            <a:r>
              <a:rPr lang="ru-RU" sz="2400" dirty="0" smtClean="0"/>
              <a:t>) – представление изображения в виде двумерного массива точек (пикселов), упорядоченных в ряды и столбцы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5943600" y="15240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00600" y="2590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Управляющая кнопка: домой 20">
            <a:hlinkClick r:id="rId3" action="ppaction://hlinksldjump" highlightClick="1"/>
          </p:cNvPr>
          <p:cNvSpPr/>
          <p:nvPr/>
        </p:nvSpPr>
        <p:spPr>
          <a:xfrm>
            <a:off x="8458200" y="6172200"/>
            <a:ext cx="6858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dirty="0" smtClean="0"/>
              <a:t>Вывод изображения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14400"/>
            <a:ext cx="4953000" cy="5257800"/>
          </a:xfrm>
        </p:spPr>
        <p:txBody>
          <a:bodyPr spcCol="360000">
            <a:normAutofit fontScale="85000" lnSpcReduction="10000"/>
          </a:bodyPr>
          <a:lstStyle/>
          <a:p>
            <a:pPr>
              <a:buNone/>
            </a:pPr>
            <a:r>
              <a:rPr lang="ru-RU" sz="2400" dirty="0" smtClean="0"/>
              <a:t>           Система вывода изображения на экран включает в себя монитор (дисплей) и видеоадаптер. </a:t>
            </a:r>
          </a:p>
          <a:p>
            <a:pPr>
              <a:buNone/>
            </a:pPr>
            <a:r>
              <a:rPr lang="ru-RU" sz="2400" dirty="0" smtClean="0"/>
              <a:t>           </a:t>
            </a:r>
            <a:r>
              <a:rPr lang="ru-RU" sz="2400" b="1" i="1" dirty="0" smtClean="0"/>
              <a:t>Видеоадаптер</a:t>
            </a:r>
            <a:r>
              <a:rPr lang="ru-RU" sz="2400" i="1" dirty="0" smtClean="0"/>
              <a:t>- </a:t>
            </a:r>
            <a:r>
              <a:rPr lang="ru-RU" sz="2400" dirty="0" smtClean="0"/>
              <a:t>устройство, управляющие работой графического дисплея. Видеоадаптер состоит из двух частей: </a:t>
            </a:r>
            <a:r>
              <a:rPr lang="ru-RU" sz="2400" i="1" dirty="0" smtClean="0"/>
              <a:t>видеопамяти   дисплейный </a:t>
            </a:r>
            <a:r>
              <a:rPr lang="ru-RU" sz="2400" dirty="0" smtClean="0"/>
              <a:t>и</a:t>
            </a:r>
            <a:r>
              <a:rPr lang="ru-RU" sz="2400" i="1" dirty="0" smtClean="0"/>
              <a:t> процессора.</a:t>
            </a:r>
          </a:p>
          <a:p>
            <a:pPr>
              <a:buNone/>
            </a:pPr>
            <a:r>
              <a:rPr lang="ru-RU" sz="2400" i="1" dirty="0" smtClean="0"/>
              <a:t>           1.</a:t>
            </a:r>
            <a:r>
              <a:rPr lang="ru-RU" sz="2400" b="1" i="1" dirty="0" smtClean="0"/>
              <a:t> Видеопамять- </a:t>
            </a:r>
            <a:r>
              <a:rPr lang="ru-RU" sz="2400" dirty="0" smtClean="0"/>
              <a:t>предназначена для хранения видеоинформации- двоичного кода изображения, выводимого на экран. </a:t>
            </a:r>
          </a:p>
          <a:p>
            <a:pPr>
              <a:buNone/>
            </a:pPr>
            <a:r>
              <a:rPr lang="ru-RU" sz="2400" i="1" dirty="0" smtClean="0"/>
              <a:t>            2.  </a:t>
            </a:r>
            <a:r>
              <a:rPr lang="ru-RU" sz="2400" b="1" i="1" dirty="0" smtClean="0"/>
              <a:t>Дисплейный процессор- </a:t>
            </a:r>
            <a:r>
              <a:rPr lang="ru-RU" sz="2400" dirty="0" smtClean="0"/>
              <a:t>вторая составляющая   видеоадаптера.</a:t>
            </a:r>
            <a:r>
              <a:rPr lang="ru-RU" sz="2400" i="1" dirty="0" smtClean="0"/>
              <a:t>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</a:t>
            </a:r>
            <a:endParaRPr lang="ru-RU" sz="2400" dirty="0"/>
          </a:p>
        </p:txBody>
      </p:sp>
      <p:pic>
        <p:nvPicPr>
          <p:cNvPr id="5" name="Picture 4" descr="asus-eee-box-b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96000" y="4724400"/>
            <a:ext cx="2228585" cy="1917349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8120" y="990600"/>
            <a:ext cx="382632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Прямая со стрелкой 8"/>
          <p:cNvCxnSpPr>
            <a:stCxn id="36866" idx="2"/>
          </p:cNvCxnSpPr>
          <p:nvPr/>
        </p:nvCxnSpPr>
        <p:spPr>
          <a:xfrm rot="5400000">
            <a:off x="6749142" y="4452259"/>
            <a:ext cx="533402" cy="108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Тест</a:t>
            </a:r>
            <a:endParaRPr lang="ru-RU" sz="6000" i="1" dirty="0"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.Одной из основных функций графического редактора является</a:t>
            </a:r>
            <a:r>
              <a:rPr lang="ru-RU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ввод изображений;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хранение кода изображений;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создание изображений;</a:t>
            </a:r>
            <a:endParaRPr lang="en-US" sz="36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просмотр  и вывод содержимого видеопамяти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.Элементарным объектом, используемым в растровом графическом редакторе, является</a:t>
            </a:r>
            <a:r>
              <a:rPr lang="ru-RU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:  </a:t>
            </a:r>
            <a:endParaRPr lang="ru-RU" sz="3600" dirty="0"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82240"/>
            <a:ext cx="8229600" cy="4175760"/>
          </a:xfrm>
        </p:spPr>
        <p:txBody>
          <a:bodyPr/>
          <a:lstStyle/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точка экрана (пиксель);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прямоугольник;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круг;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палитра цветов;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символ.</a:t>
            </a:r>
            <a:endParaRPr lang="ru-RU" sz="3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r>
              <a:rPr lang="ru-RU" sz="28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49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Сетка</a:t>
            </a:r>
            <a:r>
              <a:rPr lang="ru-RU" sz="49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которую на экране образуют пиксели, называются:</a:t>
            </a:r>
            <a:endParaRPr lang="ru-RU" sz="49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70960"/>
          </a:xfrm>
        </p:spPr>
        <p:txBody>
          <a:bodyPr>
            <a:normAutofit/>
          </a:bodyPr>
          <a:lstStyle/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  видеопамять;</a:t>
            </a:r>
          </a:p>
          <a:p>
            <a:pPr marL="880110" indent="-7429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видеоадаптер;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  растр; 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   дисплейный процессор.</a:t>
            </a:r>
            <a:endParaRPr lang="ru-RU" sz="40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2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.Графика с представлением изображения в виде совокупностей точек называется</a:t>
            </a:r>
            <a:r>
              <a:rPr lang="ru-RU" sz="42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:</a:t>
            </a:r>
            <a:endParaRPr lang="ru-RU" sz="4200" dirty="0"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3962400"/>
          </a:xfrm>
        </p:spPr>
        <p:txBody>
          <a:bodyPr>
            <a:normAutofit/>
          </a:bodyPr>
          <a:lstStyle/>
          <a:p>
            <a:pPr marL="880110" indent="-7429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фрактальной;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  растровой;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  векторной;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</a:rPr>
              <a:t>  прямоугольной.</a:t>
            </a:r>
            <a:endParaRPr lang="ru-RU" sz="3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ru-RU" dirty="0" smtClean="0"/>
              <a:t>Введение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28600" y="990600"/>
            <a:ext cx="9144000" cy="5867400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       Представление данных на мониторе компьютера в графическом виде впервые было реализовано</a:t>
            </a:r>
            <a:r>
              <a:rPr lang="ru-RU" i="1" dirty="0" smtClean="0"/>
              <a:t> </a:t>
            </a:r>
            <a:r>
              <a:rPr lang="ru-RU" dirty="0" smtClean="0"/>
              <a:t>в середине 50-х годов для больших ЭВМ</a:t>
            </a:r>
            <a:r>
              <a:rPr lang="ru-RU" i="1" dirty="0" smtClean="0"/>
              <a:t>, </a:t>
            </a:r>
            <a:r>
              <a:rPr lang="ru-RU" dirty="0" smtClean="0"/>
              <a:t>применявшихся в научных и военных исследованиях. С тех пор графический способ отображения данных стал неотъемлемой принадлежностью подавляющего числа компьютерных систем, в особенности персональных. Существует специальная область информатики, изучающая методы и средства создания и обработки изображений с помощью программно-аппаратных вычислительных комплексов, – компьютерная графика. Сегодня люди разных возрастов самых разных профессий ежедневно работают с графической информацией, используют различные графические программы. Без компьютерной графики невозможно представить себе не только компьютерный, но и обычный, вполне материальный мир. Визуализация данных находит применение в самых разных сферах человеческой деятельности. Для примера назовем медицину (компьютерная томография), научные исследования (визуализация строения вещества, векторных полей и других данных), моделирование тканей и одежды, опытно-конструкторские разработки, в компьютерных играх; в инженерном, издательском, рекламном деле и других областях. Все сказанное позволяет считать данное исследование</a:t>
            </a:r>
            <a:r>
              <a:rPr lang="ru-RU" i="1" dirty="0" smtClean="0"/>
              <a:t> актуальным</a:t>
            </a:r>
            <a:r>
              <a:rPr lang="ru-RU" dirty="0" smtClean="0"/>
              <a:t>. </a:t>
            </a:r>
            <a:r>
              <a:rPr lang="ru-RU" i="1" dirty="0" smtClean="0"/>
              <a:t>Целью</a:t>
            </a:r>
            <a:r>
              <a:rPr lang="ru-RU" dirty="0" smtClean="0"/>
              <a:t> данного исследования является изучение технологии работы с графической информацией и систем компьютерной графики.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</a:t>
            </a:r>
            <a:r>
              <a:rPr lang="ru-RU" sz="4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.Видеоадаптер-это:</a:t>
            </a:r>
            <a:endParaRPr lang="ru-RU" sz="4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marL="651510" indent="-514350">
              <a:buFont typeface="+mj-lt"/>
              <a:buAutoNum type="alphaLcParenR"/>
            </a:pPr>
            <a:r>
              <a:rPr lang="ru-RU" sz="3500" dirty="0" smtClean="0">
                <a:solidFill>
                  <a:schemeClr val="tx1">
                    <a:lumMod val="85000"/>
                  </a:schemeClr>
                </a:solidFill>
              </a:rPr>
              <a:t>устройство управляющие работой монитора;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500" dirty="0" smtClean="0">
                <a:solidFill>
                  <a:schemeClr val="tx1">
                    <a:lumMod val="85000"/>
                  </a:schemeClr>
                </a:solidFill>
              </a:rPr>
              <a:t>программа, распределяющая ресурсы видеопамяти;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500" dirty="0" smtClean="0">
                <a:solidFill>
                  <a:schemeClr val="tx1">
                    <a:lumMod val="85000"/>
                  </a:schemeClr>
                </a:solidFill>
              </a:rPr>
              <a:t>электронное энергозовисимое устройство  для хранения информации о графическом изображении;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500" dirty="0" smtClean="0">
                <a:solidFill>
                  <a:schemeClr val="tx1">
                    <a:lumMod val="85000"/>
                  </a:schemeClr>
                </a:solidFill>
              </a:rPr>
              <a:t>процессор монитора.</a:t>
            </a:r>
          </a:p>
          <a:p>
            <a:pPr marL="651510" indent="-514350">
              <a:buNone/>
            </a:pPr>
            <a:endParaRPr lang="ru-RU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651510" indent="-514350">
              <a:buNone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6. Видеопамять- это:  </a:t>
            </a:r>
            <a:endParaRPr lang="ru-RU" sz="4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51510" indent="-514350">
              <a:buFont typeface="+mj-lt"/>
              <a:buAutoNum type="alphaLcParenR"/>
            </a:pPr>
            <a:r>
              <a:rPr lang="ru-RU" sz="3200" dirty="0" smtClean="0">
                <a:solidFill>
                  <a:schemeClr val="tx1">
                    <a:lumMod val="85000"/>
                  </a:schemeClr>
                </a:solidFill>
              </a:rPr>
              <a:t>электронное  устройство для хранения двоичного кода изображения, выводимого на экран;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200" dirty="0" smtClean="0">
                <a:solidFill>
                  <a:schemeClr val="tx1">
                    <a:lumMod val="85000"/>
                  </a:schemeClr>
                </a:solidFill>
              </a:rPr>
              <a:t>программа , распределяющая ресурсы ПК при обработке изображения;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200" dirty="0" smtClean="0">
                <a:solidFill>
                  <a:schemeClr val="tx1">
                    <a:lumMod val="85000"/>
                  </a:schemeClr>
                </a:solidFill>
              </a:rPr>
              <a:t>устройство, управляющее работой монитора;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3200" dirty="0" smtClean="0">
                <a:solidFill>
                  <a:schemeClr val="tx1">
                    <a:lumMod val="85000"/>
                  </a:schemeClr>
                </a:solidFill>
              </a:rPr>
              <a:t>часть оперативного запоминающего устройства. </a:t>
            </a:r>
            <a:endParaRPr lang="ru-RU" sz="32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7.Для хранения 256- цветного изображения на кодирование одного пикселя выделяется:</a:t>
            </a:r>
            <a:endParaRPr lang="ru-RU" sz="4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4038600"/>
          </a:xfrm>
        </p:spPr>
        <p:txBody>
          <a:bodyPr>
            <a:normAutofit/>
          </a:bodyPr>
          <a:lstStyle/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2 байта;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4 байта;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256 бит;</a:t>
            </a:r>
          </a:p>
          <a:p>
            <a:pPr marL="651510" indent="-514350">
              <a:buFont typeface="+mj-lt"/>
              <a:buAutoNum type="alphaLcParenR"/>
            </a:pP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1 байт.</a:t>
            </a:r>
            <a:endParaRPr lang="ru-RU" sz="40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Проверь себя</a:t>
            </a:r>
            <a:endParaRPr lang="ru-RU" sz="6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С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А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С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В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А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А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D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4" name="Picture 33" descr="j00900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14800" y="1447800"/>
            <a:ext cx="4606020" cy="2947853"/>
          </a:xfrm>
          <a:prstGeom prst="rect">
            <a:avLst/>
          </a:prstGeom>
        </p:spPr>
      </p:pic>
      <p:pic>
        <p:nvPicPr>
          <p:cNvPr id="5" name="Picture 48" descr="j01953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733800" y="3352800"/>
            <a:ext cx="5012389" cy="2970487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143000" y="2133600"/>
            <a:ext cx="1600200" cy="16002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80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24600" y="2133600"/>
            <a:ext cx="1600200" cy="16764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8000" b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10000" y="2209800"/>
            <a:ext cx="1600200" cy="16764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8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29200" y="2133600"/>
            <a:ext cx="1600200" cy="16764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80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-228600" y="2209800"/>
            <a:ext cx="1600200" cy="16002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543800" y="2209800"/>
            <a:ext cx="1600200" cy="16764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438400" y="2209800"/>
            <a:ext cx="1600200" cy="160020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7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4" grpId="0" animBg="1"/>
      <p:bldP spid="10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38400" cy="1143000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>
              <a:buFont typeface="Wingdings" pitchFamily="2" charset="2"/>
              <a:buChar char="§"/>
            </a:pPr>
            <a:r>
              <a:rPr lang="ru-RU" sz="3600" dirty="0" smtClean="0"/>
              <a:t>изучение технологии работы с графической информацией;</a:t>
            </a:r>
          </a:p>
          <a:p>
            <a:pPr marL="651510" indent="-514350">
              <a:buFont typeface="Wingdings" pitchFamily="2" charset="2"/>
              <a:buChar char="§"/>
            </a:pPr>
            <a:r>
              <a:rPr lang="ru-RU" sz="3600" dirty="0" smtClean="0"/>
              <a:t>изучение систем компьютерной графики.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228600"/>
            <a:ext cx="777240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Компьютерная графика 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8839200" cy="6096000"/>
          </a:xfrm>
        </p:spPr>
        <p:txBody>
          <a:bodyPr>
            <a:normAutofit fontScale="92500"/>
          </a:bodyPr>
          <a:lstStyle/>
          <a:p>
            <a:pPr algn="just">
              <a:buNone/>
              <a:tabLst>
                <a:tab pos="530225" algn="l"/>
              </a:tabLst>
            </a:pPr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</a:t>
            </a:r>
            <a:r>
              <a:rPr lang="ru-RU" sz="24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История компьютерной графики. </a:t>
            </a:r>
            <a:r>
              <a:rPr lang="ru-RU" sz="2400" dirty="0" smtClean="0"/>
              <a:t>Результатами расчётов на первых компьютерах являлись  длинные колонки чисел , напечатанных  на бумаге. Человек брал бумагу, карандаши, линейки и другие чертёжные инструменты и чертил графики, диаграммы,  чертежи рассчитанных конструкций. Иначе говоря, человек вручную производил графическую обработку результатов вычислений.  В графическом виде такие результаты  становятся более наглядными и понятными. Таково уж  свойство  человеческой  психики: наглядность- важнейшее условие для понимания.   </a:t>
            </a:r>
          </a:p>
          <a:p>
            <a:pPr algn="just">
              <a:buNone/>
            </a:pPr>
            <a:r>
              <a:rPr lang="ru-RU" sz="2400" dirty="0" smtClean="0"/>
              <a:t>             Впервые представление данных </a:t>
            </a:r>
            <a:r>
              <a:rPr lang="ru-RU" sz="2400" b="1" dirty="0" smtClean="0"/>
              <a:t>в графическом виде </a:t>
            </a:r>
            <a:r>
              <a:rPr lang="ru-RU" sz="2400" dirty="0" smtClean="0"/>
              <a:t>было реализовано в середине 50-х годов ХХ века для больших ЭВМ, которые применялись в научных и военных исследованиях. </a:t>
            </a:r>
          </a:p>
          <a:p>
            <a:pPr algn="just">
              <a:buNone/>
            </a:pPr>
            <a:r>
              <a:rPr lang="ru-RU" sz="2400" dirty="0" smtClean="0"/>
              <a:t>             Особенно интенсивно технология обработки графической информации с помощью компьютера стала развиваться в 80-х годах .  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534400" y="6096000"/>
            <a:ext cx="609600" cy="76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Научная графика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7091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Это направление появилось самым первым. Назначение- визуализация ( т.е наглядное изображение) объектов научных исследований, графическая обработка результатов расчётов, проведение вычислительных экспериментов с   наглядным представлением их результатов.        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29540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Наталия\Рабочий стол\рис\Новая папка\index-earth_l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125913"/>
            <a:ext cx="2982913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dirty="0" smtClean="0"/>
              <a:t>Деловая графика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219200"/>
            <a:ext cx="5486400" cy="48463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Эта область компьютерной графики предназначена для создания иллюстраций, часто используемых в работе различных учреждений. Плановые показатели, отчётная документация, статистические сводки- вот объекты, для которых с помощью деловой графики создаются иллюстративные материалы.</a:t>
            </a:r>
          </a:p>
          <a:p>
            <a:pPr>
              <a:buNone/>
            </a:pPr>
            <a:r>
              <a:rPr lang="ru-RU" dirty="0" smtClean="0"/>
              <a:t>Программные средства деловой графики обычно включаются  в состав табличных  процессоров (электронных таблиц).        </a:t>
            </a:r>
            <a:endParaRPr lang="ru-RU" dirty="0"/>
          </a:p>
        </p:txBody>
      </p:sp>
      <p:pic>
        <p:nvPicPr>
          <p:cNvPr id="4" name="Picture 2" descr="диаграмм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1066800"/>
            <a:ext cx="3333167" cy="2762250"/>
          </a:xfrm>
          <a:prstGeom prst="rect">
            <a:avLst/>
          </a:prstGeom>
          <a:noFill/>
        </p:spPr>
      </p:pic>
      <p:pic>
        <p:nvPicPr>
          <p:cNvPr id="5" name="Picture 8" descr="bs019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810000"/>
            <a:ext cx="2819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Конструкторская графика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447800"/>
            <a:ext cx="472440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Она используется в работе инженеров-конструкторов, изобретателей новой техники. Этот вид компьютерной графики является обязательным элементом </a:t>
            </a:r>
            <a:r>
              <a:rPr lang="ru-RU" i="1" dirty="0" smtClean="0"/>
              <a:t>систем автоматизации проектирования (САПР).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4" name="Picture 3" descr="Чертеж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447800"/>
            <a:ext cx="2971800" cy="2438400"/>
          </a:xfrm>
          <a:prstGeom prst="rect">
            <a:avLst/>
          </a:prstGeom>
          <a:solidFill>
            <a:srgbClr val="66FFCC"/>
          </a:solidFill>
        </p:spPr>
      </p:pic>
      <p:pic>
        <p:nvPicPr>
          <p:cNvPr id="5" name="Picture 5" descr="C:\Documents and Settings\Наталия\Рабочий стол\рис\Новая папка\484359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3886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Иллюстративная графика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70916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Программные средства иллюстративной графики  позволяют человеку использовать компьютер для произвольного рисования, черчения подобно тому, как он это делает на бумаге  с помощью карандашей, кисточек, красок,  циркулей, линеек и других инструментов.</a:t>
            </a:r>
          </a:p>
          <a:p>
            <a:pPr>
              <a:buNone/>
            </a:pPr>
            <a:r>
              <a:rPr lang="ru-RU" dirty="0" smtClean="0"/>
              <a:t>Простейшие программные средства иллюстративной графики называются </a:t>
            </a:r>
            <a:r>
              <a:rPr lang="ru-RU" i="1" dirty="0" smtClean="0"/>
              <a:t>графическими редакторами. </a:t>
            </a:r>
            <a:r>
              <a:rPr lang="ru-RU" dirty="0" smtClean="0"/>
              <a:t>   </a:t>
            </a:r>
            <a:endParaRPr lang="ru-RU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800600" y="1219200"/>
            <a:ext cx="2362200" cy="2590800"/>
            <a:chOff x="1284" y="1176"/>
            <a:chExt cx="2424" cy="4788"/>
          </a:xfrm>
        </p:grpSpPr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1284" y="1320"/>
              <a:ext cx="1212" cy="2076"/>
            </a:xfrm>
            <a:prstGeom prst="ellipse">
              <a:avLst/>
            </a:prstGeom>
            <a:gradFill rotWithShape="0">
              <a:gsLst>
                <a:gs pos="0">
                  <a:srgbClr val="FFA9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2220" y="1176"/>
              <a:ext cx="1488" cy="1488"/>
            </a:xfrm>
            <a:prstGeom prst="ellipse">
              <a:avLst/>
            </a:prstGeom>
            <a:gradFill rotWithShape="0">
              <a:gsLst>
                <a:gs pos="0">
                  <a:srgbClr val="BACBF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 rot="1434213">
              <a:off x="2532" y="1932"/>
              <a:ext cx="1092" cy="2100"/>
            </a:xfrm>
            <a:prstGeom prst="ellipse">
              <a:avLst/>
            </a:prstGeom>
            <a:gradFill rotWithShape="0">
              <a:gsLst>
                <a:gs pos="0">
                  <a:srgbClr val="FFFFD4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1764" y="3384"/>
              <a:ext cx="309" cy="336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1770175">
              <a:off x="2376" y="3888"/>
              <a:ext cx="309" cy="33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881" y="3732"/>
              <a:ext cx="323" cy="1994"/>
            </a:xfrm>
            <a:custGeom>
              <a:avLst/>
              <a:gdLst>
                <a:gd name="T0" fmla="*/ 39 w 323"/>
                <a:gd name="T1" fmla="*/ 0 h 1994"/>
                <a:gd name="T2" fmla="*/ 3 w 323"/>
                <a:gd name="T3" fmla="*/ 504 h 1994"/>
                <a:gd name="T4" fmla="*/ 15 w 323"/>
                <a:gd name="T5" fmla="*/ 804 h 1994"/>
                <a:gd name="T6" fmla="*/ 99 w 323"/>
                <a:gd name="T7" fmla="*/ 948 h 1994"/>
                <a:gd name="T8" fmla="*/ 135 w 323"/>
                <a:gd name="T9" fmla="*/ 972 h 1994"/>
                <a:gd name="T10" fmla="*/ 291 w 323"/>
                <a:gd name="T11" fmla="*/ 1248 h 1994"/>
                <a:gd name="T12" fmla="*/ 255 w 323"/>
                <a:gd name="T13" fmla="*/ 1884 h 1994"/>
                <a:gd name="T14" fmla="*/ 291 w 323"/>
                <a:gd name="T15" fmla="*/ 1968 h 1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3"/>
                <a:gd name="T25" fmla="*/ 0 h 1994"/>
                <a:gd name="T26" fmla="*/ 323 w 323"/>
                <a:gd name="T27" fmla="*/ 1994 h 19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3" h="1994">
                  <a:moveTo>
                    <a:pt x="39" y="0"/>
                  </a:moveTo>
                  <a:cubicBezTo>
                    <a:pt x="32" y="208"/>
                    <a:pt x="21" y="320"/>
                    <a:pt x="3" y="504"/>
                  </a:cubicBezTo>
                  <a:cubicBezTo>
                    <a:pt x="7" y="604"/>
                    <a:pt x="0" y="705"/>
                    <a:pt x="15" y="804"/>
                  </a:cubicBezTo>
                  <a:cubicBezTo>
                    <a:pt x="19" y="831"/>
                    <a:pt x="71" y="920"/>
                    <a:pt x="99" y="948"/>
                  </a:cubicBezTo>
                  <a:cubicBezTo>
                    <a:pt x="109" y="958"/>
                    <a:pt x="125" y="961"/>
                    <a:pt x="135" y="972"/>
                  </a:cubicBezTo>
                  <a:cubicBezTo>
                    <a:pt x="217" y="1063"/>
                    <a:pt x="254" y="1137"/>
                    <a:pt x="291" y="1248"/>
                  </a:cubicBezTo>
                  <a:cubicBezTo>
                    <a:pt x="302" y="1460"/>
                    <a:pt x="323" y="1679"/>
                    <a:pt x="255" y="1884"/>
                  </a:cubicBezTo>
                  <a:cubicBezTo>
                    <a:pt x="268" y="1989"/>
                    <a:pt x="238" y="1994"/>
                    <a:pt x="291" y="196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100" y="4188"/>
              <a:ext cx="348" cy="1776"/>
            </a:xfrm>
            <a:custGeom>
              <a:avLst/>
              <a:gdLst>
                <a:gd name="T0" fmla="*/ 348 w 348"/>
                <a:gd name="T1" fmla="*/ 0 h 1776"/>
                <a:gd name="T2" fmla="*/ 276 w 348"/>
                <a:gd name="T3" fmla="*/ 84 h 1776"/>
                <a:gd name="T4" fmla="*/ 132 w 348"/>
                <a:gd name="T5" fmla="*/ 132 h 1776"/>
                <a:gd name="T6" fmla="*/ 96 w 348"/>
                <a:gd name="T7" fmla="*/ 156 h 1776"/>
                <a:gd name="T8" fmla="*/ 120 w 348"/>
                <a:gd name="T9" fmla="*/ 384 h 1776"/>
                <a:gd name="T10" fmla="*/ 156 w 348"/>
                <a:gd name="T11" fmla="*/ 420 h 1776"/>
                <a:gd name="T12" fmla="*/ 252 w 348"/>
                <a:gd name="T13" fmla="*/ 708 h 1776"/>
                <a:gd name="T14" fmla="*/ 216 w 348"/>
                <a:gd name="T15" fmla="*/ 1092 h 1776"/>
                <a:gd name="T16" fmla="*/ 168 w 348"/>
                <a:gd name="T17" fmla="*/ 1176 h 1776"/>
                <a:gd name="T18" fmla="*/ 96 w 348"/>
                <a:gd name="T19" fmla="*/ 1332 h 1776"/>
                <a:gd name="T20" fmla="*/ 72 w 348"/>
                <a:gd name="T21" fmla="*/ 1440 h 1776"/>
                <a:gd name="T22" fmla="*/ 36 w 348"/>
                <a:gd name="T23" fmla="*/ 1512 h 1776"/>
                <a:gd name="T24" fmla="*/ 12 w 348"/>
                <a:gd name="T25" fmla="*/ 1608 h 1776"/>
                <a:gd name="T26" fmla="*/ 0 w 348"/>
                <a:gd name="T27" fmla="*/ 1776 h 177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8"/>
                <a:gd name="T43" fmla="*/ 0 h 1776"/>
                <a:gd name="T44" fmla="*/ 348 w 348"/>
                <a:gd name="T45" fmla="*/ 1776 h 177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8" h="1776">
                  <a:moveTo>
                    <a:pt x="348" y="0"/>
                  </a:moveTo>
                  <a:cubicBezTo>
                    <a:pt x="324" y="28"/>
                    <a:pt x="307" y="65"/>
                    <a:pt x="276" y="84"/>
                  </a:cubicBezTo>
                  <a:cubicBezTo>
                    <a:pt x="233" y="110"/>
                    <a:pt x="179" y="113"/>
                    <a:pt x="132" y="132"/>
                  </a:cubicBezTo>
                  <a:cubicBezTo>
                    <a:pt x="119" y="137"/>
                    <a:pt x="108" y="148"/>
                    <a:pt x="96" y="156"/>
                  </a:cubicBezTo>
                  <a:cubicBezTo>
                    <a:pt x="101" y="232"/>
                    <a:pt x="82" y="318"/>
                    <a:pt x="120" y="384"/>
                  </a:cubicBezTo>
                  <a:cubicBezTo>
                    <a:pt x="128" y="399"/>
                    <a:pt x="146" y="406"/>
                    <a:pt x="156" y="420"/>
                  </a:cubicBezTo>
                  <a:cubicBezTo>
                    <a:pt x="213" y="500"/>
                    <a:pt x="233" y="614"/>
                    <a:pt x="252" y="708"/>
                  </a:cubicBezTo>
                  <a:cubicBezTo>
                    <a:pt x="247" y="814"/>
                    <a:pt x="254" y="979"/>
                    <a:pt x="216" y="1092"/>
                  </a:cubicBezTo>
                  <a:cubicBezTo>
                    <a:pt x="201" y="1136"/>
                    <a:pt x="189" y="1139"/>
                    <a:pt x="168" y="1176"/>
                  </a:cubicBezTo>
                  <a:cubicBezTo>
                    <a:pt x="140" y="1225"/>
                    <a:pt x="118" y="1280"/>
                    <a:pt x="96" y="1332"/>
                  </a:cubicBezTo>
                  <a:cubicBezTo>
                    <a:pt x="63" y="1409"/>
                    <a:pt x="112" y="1321"/>
                    <a:pt x="72" y="1440"/>
                  </a:cubicBezTo>
                  <a:cubicBezTo>
                    <a:pt x="64" y="1465"/>
                    <a:pt x="45" y="1487"/>
                    <a:pt x="36" y="1512"/>
                  </a:cubicBezTo>
                  <a:cubicBezTo>
                    <a:pt x="25" y="1543"/>
                    <a:pt x="12" y="1608"/>
                    <a:pt x="12" y="1608"/>
                  </a:cubicBezTo>
                  <a:cubicBezTo>
                    <a:pt x="8" y="1664"/>
                    <a:pt x="0" y="1776"/>
                    <a:pt x="0" y="1776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145" y="3408"/>
              <a:ext cx="267" cy="1836"/>
            </a:xfrm>
            <a:custGeom>
              <a:avLst/>
              <a:gdLst>
                <a:gd name="T0" fmla="*/ 267 w 267"/>
                <a:gd name="T1" fmla="*/ 0 h 1836"/>
                <a:gd name="T2" fmla="*/ 75 w 267"/>
                <a:gd name="T3" fmla="*/ 540 h 1836"/>
                <a:gd name="T4" fmla="*/ 27 w 267"/>
                <a:gd name="T5" fmla="*/ 780 h 1836"/>
                <a:gd name="T6" fmla="*/ 63 w 267"/>
                <a:gd name="T7" fmla="*/ 1320 h 1836"/>
                <a:gd name="T8" fmla="*/ 87 w 267"/>
                <a:gd name="T9" fmla="*/ 1836 h 1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1836"/>
                <a:gd name="T17" fmla="*/ 267 w 267"/>
                <a:gd name="T18" fmla="*/ 1836 h 1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1836">
                  <a:moveTo>
                    <a:pt x="267" y="0"/>
                  </a:moveTo>
                  <a:cubicBezTo>
                    <a:pt x="167" y="167"/>
                    <a:pt x="160" y="371"/>
                    <a:pt x="75" y="540"/>
                  </a:cubicBezTo>
                  <a:cubicBezTo>
                    <a:pt x="62" y="619"/>
                    <a:pt x="52" y="705"/>
                    <a:pt x="27" y="780"/>
                  </a:cubicBezTo>
                  <a:cubicBezTo>
                    <a:pt x="0" y="971"/>
                    <a:pt x="2" y="1136"/>
                    <a:pt x="63" y="1320"/>
                  </a:cubicBezTo>
                  <a:cubicBezTo>
                    <a:pt x="84" y="1492"/>
                    <a:pt x="87" y="1663"/>
                    <a:pt x="87" y="1836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248400" y="2895600"/>
            <a:ext cx="3429000" cy="37338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1758</TotalTime>
  <Words>1864</Words>
  <Application>Microsoft Office PowerPoint</Application>
  <PresentationFormat>Экран (4:3)</PresentationFormat>
  <Paragraphs>198</Paragraphs>
  <Slides>34</Slides>
  <Notes>2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51" baseType="lpstr">
      <vt:lpstr>80</vt:lpstr>
      <vt:lpstr>Aharoni</vt:lpstr>
      <vt:lpstr>AngsanaUPC</vt:lpstr>
      <vt:lpstr>Arial</vt:lpstr>
      <vt:lpstr>Arial Black</vt:lpstr>
      <vt:lpstr>Arial Narrow</vt:lpstr>
      <vt:lpstr>Book Antiqua</vt:lpstr>
      <vt:lpstr>Calibri</vt:lpstr>
      <vt:lpstr>Courier New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CorelDRAW</vt:lpstr>
      <vt:lpstr>  Графическая информация и компьютер  </vt:lpstr>
      <vt:lpstr>Содержание</vt:lpstr>
      <vt:lpstr>Введение </vt:lpstr>
      <vt:lpstr>Цель:</vt:lpstr>
      <vt:lpstr>Компьютерная графика </vt:lpstr>
      <vt:lpstr>Научная графика</vt:lpstr>
      <vt:lpstr>Деловая графика</vt:lpstr>
      <vt:lpstr>Конструкторская графика</vt:lpstr>
      <vt:lpstr>Иллюстративная графика</vt:lpstr>
      <vt:lpstr>Художественная и рекламная графика</vt:lpstr>
      <vt:lpstr>Компьютерная анимация</vt:lpstr>
      <vt:lpstr>Программные средства  </vt:lpstr>
      <vt:lpstr> Графический редакторы</vt:lpstr>
      <vt:lpstr>Растровые графические редакторы</vt:lpstr>
      <vt:lpstr>Растровые изображения</vt:lpstr>
      <vt:lpstr>Векторные графические редакторы</vt:lpstr>
      <vt:lpstr>Векторное изображение </vt:lpstr>
      <vt:lpstr>Достоинства векторной графики </vt:lpstr>
      <vt:lpstr>Недостатки векторной графики  </vt:lpstr>
      <vt:lpstr>Фрактальная графика</vt:lpstr>
      <vt:lpstr> Как кодируется изображение</vt:lpstr>
      <vt:lpstr>Шестнадцатицветная  палитра</vt:lpstr>
      <vt:lpstr>Объём видеопамяти</vt:lpstr>
      <vt:lpstr>Технические  средства компьютерной  графики </vt:lpstr>
      <vt:lpstr>Вывод изображения</vt:lpstr>
      <vt:lpstr>Тест</vt:lpstr>
      <vt:lpstr>2.Элементарным объектом, используемым в растровом графическом редакторе, является:  </vt:lpstr>
      <vt:lpstr>3. Сетка которую на экране образуют пиксели, называются:</vt:lpstr>
      <vt:lpstr>4.Графика с представлением изображения в виде совокупностей точек называется:</vt:lpstr>
      <vt:lpstr>5.Видеоадаптер-это:</vt:lpstr>
      <vt:lpstr>6. Видеопамять- это:  </vt:lpstr>
      <vt:lpstr>7.Для хранения 256- цветного изображения на кодирование одного пикселя выделяется:</vt:lpstr>
      <vt:lpstr>Проверь себя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графика. Технические средства графики.</dc:title>
  <dc:creator>Макс</dc:creator>
  <cp:lastModifiedBy>Екатерина Мендекина</cp:lastModifiedBy>
  <cp:revision>159</cp:revision>
  <dcterms:created xsi:type="dcterms:W3CDTF">2012-03-17T14:02:49Z</dcterms:created>
  <dcterms:modified xsi:type="dcterms:W3CDTF">2021-03-22T21:45:08Z</dcterms:modified>
</cp:coreProperties>
</file>