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88" r:id="rId3"/>
    <p:sldId id="259" r:id="rId4"/>
    <p:sldId id="258" r:id="rId5"/>
    <p:sldId id="261" r:id="rId6"/>
    <p:sldId id="262" r:id="rId7"/>
    <p:sldId id="275" r:id="rId8"/>
    <p:sldId id="260" r:id="rId9"/>
    <p:sldId id="276" r:id="rId10"/>
    <p:sldId id="263" r:id="rId11"/>
    <p:sldId id="277" r:id="rId12"/>
    <p:sldId id="264" r:id="rId13"/>
    <p:sldId id="278" r:id="rId14"/>
    <p:sldId id="265" r:id="rId15"/>
    <p:sldId id="279" r:id="rId16"/>
    <p:sldId id="266" r:id="rId17"/>
    <p:sldId id="280" r:id="rId18"/>
    <p:sldId id="267" r:id="rId19"/>
    <p:sldId id="281" r:id="rId20"/>
    <p:sldId id="268" r:id="rId21"/>
    <p:sldId id="282" r:id="rId22"/>
    <p:sldId id="269" r:id="rId23"/>
    <p:sldId id="283" r:id="rId24"/>
    <p:sldId id="270" r:id="rId25"/>
    <p:sldId id="284" r:id="rId26"/>
    <p:sldId id="271" r:id="rId27"/>
    <p:sldId id="285" r:id="rId28"/>
    <p:sldId id="272" r:id="rId29"/>
    <p:sldId id="286" r:id="rId30"/>
    <p:sldId id="273" r:id="rId31"/>
    <p:sldId id="287" r:id="rId32"/>
    <p:sldId id="27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AC042079-6367-4808-9A5C-BCE69F71C8A8}">
          <p14:sldIdLst>
            <p14:sldId id="289"/>
            <p14:sldId id="288"/>
            <p14:sldId id="259"/>
            <p14:sldId id="258"/>
            <p14:sldId id="261"/>
            <p14:sldId id="262"/>
            <p14:sldId id="275"/>
            <p14:sldId id="260"/>
            <p14:sldId id="276"/>
            <p14:sldId id="263"/>
            <p14:sldId id="277"/>
            <p14:sldId id="264"/>
            <p14:sldId id="278"/>
            <p14:sldId id="265"/>
            <p14:sldId id="279"/>
            <p14:sldId id="266"/>
            <p14:sldId id="280"/>
            <p14:sldId id="267"/>
            <p14:sldId id="281"/>
            <p14:sldId id="268"/>
            <p14:sldId id="282"/>
            <p14:sldId id="269"/>
            <p14:sldId id="283"/>
            <p14:sldId id="270"/>
            <p14:sldId id="284"/>
            <p14:sldId id="271"/>
            <p14:sldId id="285"/>
            <p14:sldId id="272"/>
            <p14:sldId id="286"/>
            <p14:sldId id="273"/>
            <p14:sldId id="287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62" autoAdjust="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2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0748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9138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0521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068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9263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0125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227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0135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2716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8654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229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348880"/>
            <a:ext cx="5493296" cy="1224136"/>
          </a:xfrm>
        </p:spPr>
        <p:txBody>
          <a:bodyPr>
            <a:normAutofit/>
          </a:bodyPr>
          <a:lstStyle>
            <a:lvl1pPr>
              <a:defRPr sz="3500" baseline="0">
                <a:latin typeface="Open Sen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2987824" y="4653136"/>
            <a:ext cx="3312368" cy="43204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Узнать 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5153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ельный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492896"/>
            <a:ext cx="4896544" cy="1143000"/>
          </a:xfrm>
        </p:spPr>
        <p:txBody>
          <a:bodyPr>
            <a:normAutofit/>
          </a:bodyPr>
          <a:lstStyle>
            <a:lvl1pPr>
              <a:defRPr sz="3500" baseline="0">
                <a:latin typeface="Open Sen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 userDrawn="1"/>
        </p:nvSpPr>
        <p:spPr>
          <a:xfrm>
            <a:off x="3059832" y="4725144"/>
            <a:ext cx="3240360" cy="3600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 к выбору тем</a:t>
            </a:r>
            <a:r>
              <a:rPr lang="ru-RU" baseline="0" dirty="0" smtClean="0"/>
              <a:t> </a:t>
            </a:r>
            <a:r>
              <a:rPr lang="en-US" baseline="0" dirty="0" smtClean="0"/>
              <a:t>---&gt;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8073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A764E-EC08-4F3B-AD51-BD2AEAE5E77E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F7F6B-ED54-4A0E-AEBA-EAEB6C449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4034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2" Type="http://schemas.openxmlformats.org/officeDocument/2006/relationships/slide" Target="slide3.xml"/><Relationship Id="rId16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Autofit/>
          </a:bodyPr>
          <a:lstStyle/>
          <a:p>
            <a:r>
              <a:rPr lang="ru-RU" sz="10000" dirty="0" smtClean="0">
                <a:solidFill>
                  <a:schemeClr val="bg1"/>
                </a:solidFill>
              </a:rPr>
              <a:t>Викторина</a:t>
            </a:r>
            <a:endParaRPr lang="ru-RU" sz="10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9000" dirty="0" err="1" smtClean="0">
                <a:solidFill>
                  <a:srgbClr val="FFFF00"/>
                </a:solidFill>
              </a:rPr>
              <a:t>З</a:t>
            </a:r>
            <a:r>
              <a:rPr lang="ru-RU" sz="9000" dirty="0" err="1" smtClean="0">
                <a:solidFill>
                  <a:srgbClr val="7030A0"/>
                </a:solidFill>
              </a:rPr>
              <a:t>а</a:t>
            </a:r>
            <a:r>
              <a:rPr lang="ru-RU" sz="9000" dirty="0" err="1" smtClean="0">
                <a:solidFill>
                  <a:srgbClr val="FFC000"/>
                </a:solidFill>
              </a:rPr>
              <a:t>б</a:t>
            </a:r>
            <a:r>
              <a:rPr lang="ru-RU" sz="9000" dirty="0" err="1" smtClean="0">
                <a:solidFill>
                  <a:srgbClr val="92D050"/>
                </a:solidFill>
              </a:rPr>
              <a:t>а</a:t>
            </a:r>
            <a:r>
              <a:rPr lang="ru-RU" sz="9000" dirty="0" err="1" smtClean="0">
                <a:solidFill>
                  <a:srgbClr val="00B050"/>
                </a:solidFill>
              </a:rPr>
              <a:t>в</a:t>
            </a:r>
            <a:r>
              <a:rPr lang="ru-RU" sz="9000" dirty="0" err="1" smtClean="0">
                <a:solidFill>
                  <a:srgbClr val="00B0F0"/>
                </a:solidFill>
              </a:rPr>
              <a:t>у</a:t>
            </a:r>
            <a:r>
              <a:rPr lang="ru-RU" sz="9000" dirty="0" err="1" smtClean="0">
                <a:solidFill>
                  <a:srgbClr val="0070C0"/>
                </a:solidFill>
              </a:rPr>
              <a:t>ш</a:t>
            </a:r>
            <a:r>
              <a:rPr lang="ru-RU" sz="9000" dirty="0" err="1" smtClean="0">
                <a:solidFill>
                  <a:srgbClr val="002060"/>
                </a:solidFill>
              </a:rPr>
              <a:t>к</a:t>
            </a:r>
            <a:r>
              <a:rPr lang="ru-RU" sz="9000" dirty="0" err="1" smtClean="0">
                <a:solidFill>
                  <a:srgbClr val="FFFF00"/>
                </a:solidFill>
              </a:rPr>
              <a:t>а</a:t>
            </a:r>
            <a:endParaRPr lang="ru-RU" sz="9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661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Канва.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906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Какие нити используют для вышивания?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453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Мулине.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57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Мелкие бусины, используемые для вышивания картин или отдельных элементов?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899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Бисер.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3476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Какие материалы необходимы для </a:t>
            </a:r>
            <a:r>
              <a:rPr lang="ru-RU" dirty="0" smtClean="0">
                <a:solidFill>
                  <a:schemeClr val="bg1"/>
                </a:solidFill>
              </a:rPr>
              <a:t>росписи в технике «холодный батик</a:t>
            </a:r>
            <a:r>
              <a:rPr lang="ru-RU" dirty="0" smtClean="0">
                <a:solidFill>
                  <a:schemeClr val="bg1"/>
                </a:solidFill>
              </a:rPr>
              <a:t>»?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6726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Модульный подрамник, шёлк.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670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Контуры рисунка обводят чем?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9739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Аппликатором.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8842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Что делают с шёлком перед натягиванием?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6946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0320647"/>
              </p:ext>
            </p:extLst>
          </p:nvPr>
        </p:nvGraphicFramePr>
        <p:xfrm>
          <a:off x="-1" y="-27384"/>
          <a:ext cx="9144001" cy="6885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8955"/>
                <a:gridCol w="1689190"/>
                <a:gridCol w="1728192"/>
                <a:gridCol w="1547664"/>
              </a:tblGrid>
              <a:tr h="1407856">
                <a:tc>
                  <a:txBody>
                    <a:bodyPr/>
                    <a:lstStyle/>
                    <a:p>
                      <a:pPr algn="ctr"/>
                      <a:r>
                        <a:rPr lang="ru-RU" sz="3500" baseline="0" dirty="0" smtClean="0">
                          <a:solidFill>
                            <a:schemeClr val="bg1"/>
                          </a:solidFill>
                          <a:latin typeface="Open Sens"/>
                        </a:rPr>
                        <a:t>ЛОСКУТНОЕ ШИТЬЁ</a:t>
                      </a:r>
                      <a:endParaRPr lang="ru-RU" sz="3500" baseline="0" dirty="0">
                        <a:solidFill>
                          <a:schemeClr val="bg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ens"/>
                          <a:hlinkClick r:id="rId2" action="ppaction://hlinksldjump"/>
                        </a:rPr>
                        <a:t>10</a:t>
                      </a:r>
                      <a:endParaRPr lang="ru-RU" sz="3500" baseline="0" dirty="0">
                        <a:solidFill>
                          <a:schemeClr val="tx2">
                            <a:lumMod val="50000"/>
                          </a:schemeClr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3" action="ppaction://hlinksldjump"/>
                        </a:rPr>
                        <a:t>20</a:t>
                      </a:r>
                      <a:endParaRPr lang="ru-RU" sz="3500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4" action="ppaction://hlinksldjump"/>
                        </a:rPr>
                        <a:t>30</a:t>
                      </a:r>
                      <a:endParaRPr lang="ru-RU" sz="3500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1369382"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bg1"/>
                          </a:solidFill>
                          <a:latin typeface="Open Sens"/>
                        </a:rPr>
                        <a:t>ВЫШИВКА</a:t>
                      </a:r>
                      <a:endParaRPr lang="ru-RU" sz="3500" b="1" baseline="0" dirty="0">
                        <a:solidFill>
                          <a:schemeClr val="bg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5" action="ppaction://hlinksldjump"/>
                        </a:rPr>
                        <a:t>10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6" action="ppaction://hlinksldjump"/>
                        </a:rPr>
                        <a:t>20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7" action="ppaction://hlinksldjump"/>
                        </a:rPr>
                        <a:t>30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1369382"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bg1"/>
                          </a:solidFill>
                          <a:latin typeface="Open Sens"/>
                        </a:rPr>
                        <a:t>РОСПИСЬ ТКАНЕЙ</a:t>
                      </a:r>
                      <a:endParaRPr lang="ru-RU" sz="3500" b="1" baseline="0" dirty="0">
                        <a:solidFill>
                          <a:schemeClr val="bg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8" action="ppaction://hlinksldjump"/>
                        </a:rPr>
                        <a:t>10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9" action="ppaction://hlinksldjump"/>
                        </a:rPr>
                        <a:t>20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10" action="ppaction://hlinksldjump"/>
                        </a:rPr>
                        <a:t>30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1369382"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bg1"/>
                          </a:solidFill>
                          <a:latin typeface="Open Sens"/>
                        </a:rPr>
                        <a:t>ВЯЗЯНИЕ КРЮЧКОМ</a:t>
                      </a:r>
                      <a:endParaRPr lang="ru-RU" sz="3500" b="1" baseline="0" dirty="0">
                        <a:solidFill>
                          <a:schemeClr val="bg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11" action="ppaction://hlinksldjump"/>
                        </a:rPr>
                        <a:t>10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12" action="ppaction://hlinksldjump"/>
                        </a:rPr>
                        <a:t>20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13" action="ppaction://hlinksldjump"/>
                        </a:rPr>
                        <a:t>30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1369382"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bg1"/>
                          </a:solidFill>
                          <a:latin typeface="Open Sens"/>
                        </a:rPr>
                        <a:t>ДЕКУПАЖ</a:t>
                      </a:r>
                      <a:endParaRPr lang="ru-RU" sz="3500" b="1" baseline="0" dirty="0">
                        <a:solidFill>
                          <a:schemeClr val="bg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14" action="ppaction://hlinksldjump"/>
                        </a:rPr>
                        <a:t>10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15" action="ppaction://hlinksldjump"/>
                        </a:rPr>
                        <a:t>20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1" baseline="0" dirty="0" smtClean="0">
                          <a:solidFill>
                            <a:schemeClr val="tx1"/>
                          </a:solidFill>
                          <a:latin typeface="Open Sens"/>
                          <a:hlinkClick r:id="rId16" action="ppaction://hlinksldjump"/>
                        </a:rPr>
                        <a:t>30</a:t>
                      </a:r>
                      <a:endParaRPr lang="ru-RU" sz="3500" b="1" baseline="0" dirty="0">
                        <a:solidFill>
                          <a:schemeClr val="tx1"/>
                        </a:solidFill>
                        <a:latin typeface="Open Sen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23735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Стирают.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6863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Цепочка это ряд из…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8020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Воздушных петель.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3323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На что указывает номер пряжи?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615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На толщину нити.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379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Для чего нужна петля подъёма?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122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Для перехода от одного ряда к другому.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5442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Что означает слово –</a:t>
            </a:r>
            <a:r>
              <a:rPr lang="ru-RU" dirty="0" err="1" smtClean="0">
                <a:solidFill>
                  <a:schemeClr val="bg1"/>
                </a:solidFill>
              </a:rPr>
              <a:t>декупаж</a:t>
            </a:r>
            <a:r>
              <a:rPr lang="ru-RU" dirty="0" smtClean="0">
                <a:solidFill>
                  <a:schemeClr val="bg1"/>
                </a:solidFill>
              </a:rPr>
              <a:t>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11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Вырезать.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72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Для чего используется салфеточная техника?</a:t>
            </a:r>
          </a:p>
        </p:txBody>
      </p:sp>
    </p:spTree>
    <p:extLst>
      <p:ext uri="{BB962C8B-B14F-4D97-AF65-F5344CB8AC3E}">
        <p14:creationId xmlns:p14="http://schemas.microsoft.com/office/powerpoint/2010/main" xmlns="" val="1953398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Виды лоскутного шитья?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777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Для украшения.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240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При помощи чего соединяют детали в </a:t>
            </a:r>
            <a:r>
              <a:rPr lang="ru-RU" dirty="0" smtClean="0">
                <a:solidFill>
                  <a:schemeClr val="bg1"/>
                </a:solidFill>
              </a:rPr>
              <a:t>аппликации?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474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При помощи клея.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818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Лоскутная мозаика и аппликация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809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492896"/>
            <a:ext cx="5493296" cy="12241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Какие </a:t>
            </a:r>
            <a:r>
              <a:rPr lang="ru-RU" dirty="0" smtClean="0">
                <a:solidFill>
                  <a:schemeClr val="bg1"/>
                </a:solidFill>
              </a:rPr>
              <a:t>ткани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можно применять для изготовления изделий в технике лоскутного шитья?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9585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  <a:r>
              <a:rPr lang="ru-RU" dirty="0" smtClean="0">
                <a:solidFill>
                  <a:schemeClr val="bg1"/>
                </a:solidFill>
              </a:rPr>
              <a:t>ьняные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r>
              <a:rPr lang="ru-RU" dirty="0" smtClean="0">
                <a:solidFill>
                  <a:schemeClr val="bg1"/>
                </a:solidFill>
              </a:rPr>
              <a:t> х/б, шерстяные, вискозные, синтетические, искусственные.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10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каком веке встречается первое упоминание об искусстве соединения различных тканей?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402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Х</a:t>
            </a:r>
            <a:r>
              <a:rPr lang="en-US" dirty="0" smtClean="0">
                <a:solidFill>
                  <a:schemeClr val="bg1"/>
                </a:solidFill>
              </a:rPr>
              <a:t>I </a:t>
            </a:r>
            <a:r>
              <a:rPr lang="ru-RU" dirty="0" smtClean="0">
                <a:solidFill>
                  <a:schemeClr val="bg1"/>
                </a:solidFill>
              </a:rPr>
              <a:t>веке.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064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Специальная ткань для вышивания крестиком?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518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</TotalTime>
  <Words>195</Words>
  <Application>Microsoft Office PowerPoint</Application>
  <PresentationFormat>Экран (4:3)</PresentationFormat>
  <Paragraphs>52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Викторина</vt:lpstr>
      <vt:lpstr>Слайд 2</vt:lpstr>
      <vt:lpstr>Виды лоскутного шитья?</vt:lpstr>
      <vt:lpstr>Лоскутная мозаика и аппликация</vt:lpstr>
      <vt:lpstr>Какие ткани можно применять для изготовления изделий в технике лоскутного шитья?</vt:lpstr>
      <vt:lpstr>Льняные, х/б, шерстяные, вискозные, синтетические, искусственные.</vt:lpstr>
      <vt:lpstr>В каком веке встречается первое упоминание об искусстве соединения различных тканей?</vt:lpstr>
      <vt:lpstr>ХI веке.</vt:lpstr>
      <vt:lpstr>Специальная ткань для вышивания крестиком?</vt:lpstr>
      <vt:lpstr>Канва.</vt:lpstr>
      <vt:lpstr>Какие нити используют для вышивания? </vt:lpstr>
      <vt:lpstr>Мулине.</vt:lpstr>
      <vt:lpstr>Мелкие бусины, используемые для вышивания картин или отдельных элементов?</vt:lpstr>
      <vt:lpstr>Бисер.</vt:lpstr>
      <vt:lpstr>Какие материалы необходимы для росписи в технике «холодный батик»?</vt:lpstr>
      <vt:lpstr>Модульный подрамник, шёлк.</vt:lpstr>
      <vt:lpstr>Контуры рисунка обводят чем?</vt:lpstr>
      <vt:lpstr>Аппликатором.</vt:lpstr>
      <vt:lpstr>Что делают с шёлком перед натягиванием?</vt:lpstr>
      <vt:lpstr>Стирают.</vt:lpstr>
      <vt:lpstr>Цепочка это ряд из…</vt:lpstr>
      <vt:lpstr>Воздушных петель.</vt:lpstr>
      <vt:lpstr>На что указывает номер пряжи?</vt:lpstr>
      <vt:lpstr>На толщину нити.</vt:lpstr>
      <vt:lpstr>Для чего нужна петля подъёма?</vt:lpstr>
      <vt:lpstr>Для перехода от одного ряда к другому.</vt:lpstr>
      <vt:lpstr>Что означает слово –декупаж?</vt:lpstr>
      <vt:lpstr>Вырезать.</vt:lpstr>
      <vt:lpstr>Для чего используется салфеточная техника?</vt:lpstr>
      <vt:lpstr>Для украшения.</vt:lpstr>
      <vt:lpstr>При помощи чего соединяют детали в аппликации?</vt:lpstr>
      <vt:lpstr>При помощи клея.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ГладышеваВИ</cp:lastModifiedBy>
  <cp:revision>28</cp:revision>
  <dcterms:created xsi:type="dcterms:W3CDTF">2021-04-23T07:12:27Z</dcterms:created>
  <dcterms:modified xsi:type="dcterms:W3CDTF">2021-04-29T10:01:45Z</dcterms:modified>
</cp:coreProperties>
</file>