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58" r:id="rId5"/>
    <p:sldId id="261" r:id="rId6"/>
    <p:sldId id="267" r:id="rId7"/>
    <p:sldId id="268" r:id="rId8"/>
    <p:sldId id="269" r:id="rId9"/>
    <p:sldId id="262" r:id="rId10"/>
    <p:sldId id="270" r:id="rId11"/>
    <p:sldId id="271" r:id="rId12"/>
    <p:sldId id="264" r:id="rId13"/>
    <p:sldId id="265" r:id="rId14"/>
    <p:sldId id="272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74" autoAdjust="0"/>
    <p:restoredTop sz="94660"/>
  </p:normalViewPr>
  <p:slideViewPr>
    <p:cSldViewPr snapToGrid="0">
      <p:cViewPr varScale="1">
        <p:scale>
          <a:sx n="74" d="100"/>
          <a:sy n="74" d="100"/>
        </p:scale>
        <p:origin x="26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8F2C-7014-4F02-A558-6BBFE43094E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946B4-37E3-4225-9CDA-675BFC2B20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07284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8F2C-7014-4F02-A558-6BBFE43094E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946B4-37E3-4225-9CDA-675BFC2B20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3997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8F2C-7014-4F02-A558-6BBFE43094E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946B4-37E3-4225-9CDA-675BFC2B20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9815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8F2C-7014-4F02-A558-6BBFE43094E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946B4-37E3-4225-9CDA-675BFC2B20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71570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8F2C-7014-4F02-A558-6BBFE43094E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946B4-37E3-4225-9CDA-675BFC2B20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5106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8F2C-7014-4F02-A558-6BBFE43094E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946B4-37E3-4225-9CDA-675BFC2B20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706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8F2C-7014-4F02-A558-6BBFE43094E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946B4-37E3-4225-9CDA-675BFC2B20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0752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8F2C-7014-4F02-A558-6BBFE43094E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946B4-37E3-4225-9CDA-675BFC2B20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9377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8F2C-7014-4F02-A558-6BBFE43094E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946B4-37E3-4225-9CDA-675BFC2B20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66037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8F2C-7014-4F02-A558-6BBFE43094E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946B4-37E3-4225-9CDA-675BFC2B20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8049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8F2C-7014-4F02-A558-6BBFE43094E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946B4-37E3-4225-9CDA-675BFC2B20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0193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538F2C-7014-4F02-A558-6BBFE43094E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F946B4-37E3-4225-9CDA-675BFC2B20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3826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Past Simple</a:t>
            </a:r>
            <a:br>
              <a:rPr lang="en-US" dirty="0" smtClean="0">
                <a:solidFill>
                  <a:srgbClr val="00B050"/>
                </a:solidFill>
                <a:latin typeface="Comic Sans MS" panose="030F0702030302020204" pitchFamily="66" charset="0"/>
              </a:rPr>
            </a:br>
            <a:r>
              <a:rPr lang="en-US" sz="3600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(negative</a:t>
            </a:r>
            <a:r>
              <a:rPr lang="en-US" sz="3600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)</a:t>
            </a:r>
            <a:endParaRPr lang="ru-RU" sz="3600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509963"/>
            <a:ext cx="9144000" cy="1655762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95026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8303" y="593379"/>
            <a:ext cx="11452383" cy="5433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5531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1822" y="718040"/>
            <a:ext cx="11370102" cy="5412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8029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latin typeface="Comic Sans MS" panose="030F0702030302020204" pitchFamily="66" charset="0"/>
              </a:rPr>
              <a:t>Заполни пропусками глаголы в </a:t>
            </a:r>
            <a:r>
              <a:rPr lang="en-US" sz="3600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past </a:t>
            </a:r>
            <a:r>
              <a:rPr lang="en-US" sz="3600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simple(negative)</a:t>
            </a:r>
            <a:endParaRPr lang="ru-RU" sz="3600" dirty="0">
              <a:solidFill>
                <a:schemeClr val="accent6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dirty="0" smtClean="0">
                <a:latin typeface="Comic Sans MS" panose="030F0702030302020204" pitchFamily="66" charset="0"/>
              </a:rPr>
              <a:t>On Sunday</a:t>
            </a:r>
          </a:p>
          <a:p>
            <a:pPr marL="0" indent="0" algn="ctr">
              <a:buNone/>
            </a:pPr>
            <a:endParaRPr lang="en-US" sz="4000" dirty="0" smtClean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en-US" sz="4000" dirty="0" smtClean="0">
                <a:latin typeface="Comic Sans MS" panose="030F0702030302020204" pitchFamily="66" charset="0"/>
              </a:rPr>
              <a:t>We   </a:t>
            </a:r>
            <a:r>
              <a:rPr lang="en-US" sz="4000" b="1" u="sng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didn’t talk </a:t>
            </a:r>
            <a:r>
              <a:rPr lang="en-US" sz="4000" dirty="0" smtClean="0">
                <a:latin typeface="Comic Sans MS" panose="030F0702030302020204" pitchFamily="66" charset="0"/>
              </a:rPr>
              <a:t>(</a:t>
            </a:r>
            <a:r>
              <a:rPr lang="en-US" sz="4000" dirty="0" smtClean="0">
                <a:latin typeface="Comic Sans MS" panose="030F0702030302020204" pitchFamily="66" charset="0"/>
              </a:rPr>
              <a:t>talk),</a:t>
            </a:r>
          </a:p>
          <a:p>
            <a:pPr marL="0" indent="0" algn="ctr">
              <a:buNone/>
            </a:pPr>
            <a:r>
              <a:rPr lang="en-US" sz="4000" dirty="0" smtClean="0">
                <a:latin typeface="Comic Sans MS" panose="030F0702030302020204" pitchFamily="66" charset="0"/>
              </a:rPr>
              <a:t>We   _____ (play),</a:t>
            </a:r>
          </a:p>
          <a:p>
            <a:pPr marL="0" indent="0" algn="ctr">
              <a:buNone/>
            </a:pPr>
            <a:r>
              <a:rPr lang="en-US" sz="4000" dirty="0" smtClean="0">
                <a:latin typeface="Comic Sans MS" panose="030F0702030302020204" pitchFamily="66" charset="0"/>
              </a:rPr>
              <a:t>We_____ (jump),</a:t>
            </a:r>
          </a:p>
          <a:p>
            <a:pPr marL="0" indent="0" algn="ctr">
              <a:buNone/>
            </a:pPr>
            <a:r>
              <a:rPr lang="en-US" sz="4000" dirty="0" smtClean="0">
                <a:latin typeface="Comic Sans MS" panose="030F0702030302020204" pitchFamily="66" charset="0"/>
              </a:rPr>
              <a:t>We _______ (walk).</a:t>
            </a:r>
            <a:endParaRPr lang="ru-RU" sz="4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1062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>
                <a:latin typeface="Comic Sans MS" panose="030F0702030302020204" pitchFamily="66" charset="0"/>
              </a:rPr>
              <a:t>Заполни пропусками глаголы в </a:t>
            </a:r>
            <a:r>
              <a:rPr lang="en-US" sz="36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past simple(negative)</a:t>
            </a:r>
            <a:endParaRPr lang="ru-RU" dirty="0">
              <a:solidFill>
                <a:schemeClr val="accent6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199" y="1825625"/>
            <a:ext cx="11010363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sz="4000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US" sz="4000" dirty="0" smtClean="0">
                <a:latin typeface="Comic Sans MS" panose="030F0702030302020204" pitchFamily="66" charset="0"/>
              </a:rPr>
              <a:t>On Wednesday we </a:t>
            </a:r>
            <a:r>
              <a:rPr lang="en-US" sz="4000" b="1" u="sng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didn’t walk</a:t>
            </a:r>
            <a:r>
              <a:rPr lang="en-US" sz="4000" dirty="0" smtClean="0">
                <a:latin typeface="Comic Sans MS" panose="030F0702030302020204" pitchFamily="66" charset="0"/>
              </a:rPr>
              <a:t>,</a:t>
            </a:r>
            <a:endParaRPr lang="en-US" sz="4000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US" sz="4000" dirty="0" smtClean="0">
                <a:latin typeface="Comic Sans MS" panose="030F0702030302020204" pitchFamily="66" charset="0"/>
              </a:rPr>
              <a:t>On Thursday we   _____ (talk),</a:t>
            </a:r>
          </a:p>
          <a:p>
            <a:pPr marL="0" indent="0">
              <a:buNone/>
            </a:pPr>
            <a:r>
              <a:rPr lang="en-US" sz="4000" dirty="0" smtClean="0">
                <a:latin typeface="Comic Sans MS" panose="030F0702030302020204" pitchFamily="66" charset="0"/>
              </a:rPr>
              <a:t>On Friday _____ (dance),</a:t>
            </a:r>
          </a:p>
          <a:p>
            <a:pPr marL="0" indent="0">
              <a:buNone/>
            </a:pPr>
            <a:r>
              <a:rPr lang="en-US" sz="4000" dirty="0" smtClean="0">
                <a:latin typeface="Comic Sans MS" panose="030F0702030302020204" pitchFamily="66" charset="0"/>
              </a:rPr>
              <a:t>On Saturday  we _______ (laugh),</a:t>
            </a:r>
          </a:p>
          <a:p>
            <a:pPr marL="0" indent="0">
              <a:buNone/>
            </a:pPr>
            <a:r>
              <a:rPr lang="en-US" sz="4000" dirty="0" smtClean="0">
                <a:latin typeface="Comic Sans MS" panose="030F0702030302020204" pitchFamily="66" charset="0"/>
              </a:rPr>
              <a:t>On Sunday we _____(dream) about Monday.</a:t>
            </a:r>
            <a:endParaRPr lang="ru-RU" sz="4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93277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Список  литературы</a:t>
            </a:r>
          </a:p>
          <a:p>
            <a:pPr marL="0" indent="0">
              <a:buNone/>
            </a:pPr>
            <a:r>
              <a:rPr lang="ru-RU" dirty="0" smtClean="0"/>
              <a:t>1.Практическая грамматика английского языка для начальной школы , Стюарт </a:t>
            </a:r>
            <a:r>
              <a:rPr lang="ru-RU" dirty="0" err="1" smtClean="0"/>
              <a:t>Кокрейн</a:t>
            </a:r>
            <a:r>
              <a:rPr lang="ru-RU" dirty="0" smtClean="0"/>
              <a:t>, </a:t>
            </a:r>
            <a:r>
              <a:rPr lang="en-US" dirty="0" smtClean="0"/>
              <a:t>Macmillan</a:t>
            </a:r>
            <a:r>
              <a:rPr lang="ru-RU" dirty="0" smtClean="0"/>
              <a:t> 2008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2708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</a:t>
            </a:r>
            <a:r>
              <a:rPr lang="en-US" b="1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PAST SIMPLE</a:t>
            </a:r>
            <a:endParaRPr lang="ru-RU" b="1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>
                <a:latin typeface="Comic Sans MS" panose="030F0702030302020204" pitchFamily="66" charset="0"/>
              </a:rPr>
              <a:t>Отрицательные предложения в </a:t>
            </a:r>
            <a:r>
              <a:rPr lang="en-US" dirty="0" smtClean="0">
                <a:latin typeface="Comic Sans MS" panose="030F0702030302020204" pitchFamily="66" charset="0"/>
              </a:rPr>
              <a:t>Past </a:t>
            </a:r>
            <a:r>
              <a:rPr lang="en-US" dirty="0" smtClean="0">
                <a:latin typeface="Comic Sans MS" panose="030F0702030302020204" pitchFamily="66" charset="0"/>
              </a:rPr>
              <a:t>simple </a:t>
            </a:r>
            <a:r>
              <a:rPr lang="ru-RU" dirty="0" smtClean="0">
                <a:latin typeface="Comic Sans MS" panose="030F0702030302020204" pitchFamily="66" charset="0"/>
              </a:rPr>
              <a:t>образуются при помощи вспомогательного глагола </a:t>
            </a:r>
            <a:r>
              <a:rPr lang="en-US" b="1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did</a:t>
            </a:r>
            <a:r>
              <a:rPr lang="en-US" dirty="0" smtClean="0">
                <a:latin typeface="Comic Sans MS" panose="030F0702030302020204" pitchFamily="66" charset="0"/>
              </a:rPr>
              <a:t> </a:t>
            </a:r>
            <a:r>
              <a:rPr lang="ru-RU" dirty="0" smtClean="0">
                <a:latin typeface="Comic Sans MS" panose="030F0702030302020204" pitchFamily="66" charset="0"/>
              </a:rPr>
              <a:t>и отрицания </a:t>
            </a:r>
            <a:r>
              <a:rPr lang="en-US" b="1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not</a:t>
            </a:r>
            <a:r>
              <a:rPr lang="en-US" dirty="0" smtClean="0">
                <a:latin typeface="Comic Sans MS" panose="030F0702030302020204" pitchFamily="66" charset="0"/>
              </a:rPr>
              <a:t>.</a:t>
            </a:r>
            <a:r>
              <a:rPr lang="ru-RU" dirty="0" smtClean="0">
                <a:latin typeface="Comic Sans MS" panose="030F0702030302020204" pitchFamily="66" charset="0"/>
              </a:rPr>
              <a:t> Мы ставим </a:t>
            </a:r>
            <a:r>
              <a:rPr lang="en-US" b="1" dirty="0">
                <a:solidFill>
                  <a:srgbClr val="00B050"/>
                </a:solidFill>
                <a:latin typeface="Comic Sans MS" panose="030F0702030302020204" pitchFamily="66" charset="0"/>
              </a:rPr>
              <a:t>did</a:t>
            </a:r>
            <a:r>
              <a:rPr lang="ru-RU" dirty="0" smtClean="0">
                <a:latin typeface="Comic Sans MS" panose="030F0702030302020204" pitchFamily="66" charset="0"/>
              </a:rPr>
              <a:t> </a:t>
            </a:r>
            <a:r>
              <a:rPr lang="en-US" b="1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not </a:t>
            </a:r>
            <a:r>
              <a:rPr lang="ru-RU" b="1" i="1" dirty="0" smtClean="0">
                <a:latin typeface="Comic Sans MS" panose="030F0702030302020204" pitchFamily="66" charset="0"/>
              </a:rPr>
              <a:t> </a:t>
            </a:r>
            <a:r>
              <a:rPr lang="ru-RU" dirty="0" smtClean="0">
                <a:latin typeface="Comic Sans MS" panose="030F0702030302020204" pitchFamily="66" charset="0"/>
              </a:rPr>
              <a:t>перед смысловым глаголом .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!!!</a:t>
            </a:r>
            <a:r>
              <a:rPr lang="ru-RU" dirty="0" smtClean="0">
                <a:latin typeface="Comic Sans MS" panose="030F0702030302020204" pitchFamily="66" charset="0"/>
              </a:rPr>
              <a:t> Окончание – </a:t>
            </a:r>
            <a:r>
              <a:rPr lang="en-US" dirty="0" err="1" smtClean="0">
                <a:latin typeface="Comic Sans MS" panose="030F0702030302020204" pitchFamily="66" charset="0"/>
              </a:rPr>
              <a:t>ed</a:t>
            </a:r>
            <a:r>
              <a:rPr lang="en-US" dirty="0" smtClean="0">
                <a:latin typeface="Comic Sans MS" panose="030F0702030302020204" pitchFamily="66" charset="0"/>
              </a:rPr>
              <a:t> (-d)  </a:t>
            </a:r>
            <a:r>
              <a:rPr lang="ru-RU" dirty="0" smtClean="0">
                <a:latin typeface="Comic Sans MS" panose="030F0702030302020204" pitchFamily="66" charset="0"/>
              </a:rPr>
              <a:t>к смысловому глаголу не прибавляется.</a:t>
            </a:r>
            <a:endParaRPr lang="ru-RU" dirty="0" smtClean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Yesterday</a:t>
            </a:r>
            <a:r>
              <a:rPr lang="en-US" sz="3200" b="1" dirty="0" smtClean="0">
                <a:latin typeface="Comic Sans MS" panose="030F0702030302020204" pitchFamily="66" charset="0"/>
              </a:rPr>
              <a:t>  </a:t>
            </a:r>
            <a:r>
              <a:rPr lang="en-US" sz="3200" b="1" dirty="0" smtClean="0">
                <a:latin typeface="Comic Sans MS" panose="030F0702030302020204" pitchFamily="66" charset="0"/>
              </a:rPr>
              <a:t>my dad </a:t>
            </a:r>
            <a:r>
              <a:rPr lang="en-US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cooked</a:t>
            </a:r>
            <a:r>
              <a:rPr lang="en-US" sz="3200" b="1" dirty="0" smtClean="0">
                <a:latin typeface="Comic Sans MS" panose="030F0702030302020204" pitchFamily="66" charset="0"/>
              </a:rPr>
              <a:t> dinner</a:t>
            </a:r>
            <a:r>
              <a:rPr lang="en-US" sz="3200" b="1" dirty="0" smtClean="0">
                <a:latin typeface="Comic Sans MS" panose="030F0702030302020204" pitchFamily="66" charset="0"/>
              </a:rPr>
              <a:t>.</a:t>
            </a:r>
            <a:endParaRPr lang="ru-RU" sz="3200" b="1" dirty="0" smtClean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Yesterday</a:t>
            </a:r>
            <a:r>
              <a:rPr lang="en-US" sz="3200" b="1" dirty="0">
                <a:latin typeface="Comic Sans MS" panose="030F0702030302020204" pitchFamily="66" charset="0"/>
              </a:rPr>
              <a:t>  my </a:t>
            </a:r>
            <a:r>
              <a:rPr lang="en-US" sz="3200" b="1" dirty="0" smtClean="0">
                <a:latin typeface="Comic Sans MS" panose="030F0702030302020204" pitchFamily="66" charset="0"/>
              </a:rPr>
              <a:t>dad</a:t>
            </a:r>
            <a:r>
              <a:rPr lang="ru-RU" sz="3200" b="1" dirty="0" smtClean="0">
                <a:latin typeface="Comic Sans MS" panose="030F0702030302020204" pitchFamily="66" charset="0"/>
              </a:rPr>
              <a:t> </a:t>
            </a:r>
            <a:r>
              <a:rPr lang="en-US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did not cook </a:t>
            </a:r>
            <a:r>
              <a:rPr lang="en-US" sz="3200" b="1" dirty="0">
                <a:latin typeface="Comic Sans MS" panose="030F0702030302020204" pitchFamily="66" charset="0"/>
              </a:rPr>
              <a:t>dinner</a:t>
            </a:r>
            <a:r>
              <a:rPr lang="en-US" sz="3200" b="1" dirty="0" smtClean="0">
                <a:latin typeface="Comic Sans MS" panose="030F0702030302020204" pitchFamily="66" charset="0"/>
              </a:rPr>
              <a:t>.</a:t>
            </a:r>
          </a:p>
          <a:p>
            <a:pPr marL="0" indent="0" algn="ctr">
              <a:buNone/>
            </a:pPr>
            <a:endParaRPr lang="ru-RU" sz="3200" b="1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US" sz="3500" b="1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Yesterday</a:t>
            </a:r>
            <a:r>
              <a:rPr lang="en-US" sz="3500" b="1" dirty="0" smtClean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  </a:t>
            </a:r>
            <a:r>
              <a:rPr lang="en-US" sz="3500" b="1" dirty="0" smtClean="0">
                <a:latin typeface="Comic Sans MS" panose="030F0702030302020204" pitchFamily="66" charset="0"/>
              </a:rPr>
              <a:t>Ben</a:t>
            </a:r>
            <a:r>
              <a:rPr lang="en-US" sz="3500" b="1" dirty="0" smtClean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US" sz="35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played</a:t>
            </a:r>
            <a:r>
              <a:rPr lang="en-US" sz="3500" b="1" dirty="0" smtClean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US" sz="3500" b="1" dirty="0" smtClean="0">
                <a:latin typeface="Comic Sans MS" panose="030F0702030302020204" pitchFamily="66" charset="0"/>
              </a:rPr>
              <a:t>football</a:t>
            </a:r>
            <a:r>
              <a:rPr lang="en-US" sz="3500" b="1" dirty="0" smtClean="0">
                <a:latin typeface="Comic Sans MS" panose="030F0702030302020204" pitchFamily="66" charset="0"/>
              </a:rPr>
              <a:t>.</a:t>
            </a:r>
          </a:p>
          <a:p>
            <a:pPr marL="0" indent="0" algn="ctr">
              <a:buNone/>
            </a:pPr>
            <a:r>
              <a:rPr lang="en-US" sz="3500" b="1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US" sz="3500" b="1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Yesterday</a:t>
            </a:r>
            <a:r>
              <a:rPr lang="en-US" sz="3500" b="1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  </a:t>
            </a:r>
            <a:r>
              <a:rPr lang="en-US" sz="3500" b="1" dirty="0">
                <a:latin typeface="Comic Sans MS" panose="030F0702030302020204" pitchFamily="66" charset="0"/>
              </a:rPr>
              <a:t>Ben</a:t>
            </a:r>
            <a:r>
              <a:rPr lang="en-US" sz="3500" b="1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US" sz="3500" b="1" dirty="0">
                <a:solidFill>
                  <a:srgbClr val="FF0000"/>
                </a:solidFill>
                <a:latin typeface="Comic Sans MS" panose="030F0702030302020204" pitchFamily="66" charset="0"/>
              </a:rPr>
              <a:t>did not</a:t>
            </a:r>
            <a:r>
              <a:rPr lang="en-US" sz="3500" b="1" dirty="0" smtClean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US" sz="35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play</a:t>
            </a:r>
            <a:r>
              <a:rPr lang="en-US" sz="3500" b="1" dirty="0" smtClean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US" sz="3500" b="1" dirty="0">
                <a:latin typeface="Comic Sans MS" panose="030F0702030302020204" pitchFamily="66" charset="0"/>
              </a:rPr>
              <a:t>football.</a:t>
            </a:r>
            <a:endParaRPr lang="ru-RU" sz="3500" b="1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sz="3600" b="1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ru-RU" sz="36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16318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В устной речи  употребляем краткую форму  </a:t>
            </a:r>
            <a:r>
              <a:rPr lang="en-US" sz="4400" b="1" dirty="0" smtClean="0">
                <a:solidFill>
                  <a:schemeClr val="accent6">
                    <a:lumMod val="75000"/>
                  </a:schemeClr>
                </a:solidFill>
              </a:rPr>
              <a:t>didn’t</a:t>
            </a:r>
          </a:p>
          <a:p>
            <a:pPr marL="0" indent="0">
              <a:buNone/>
            </a:pP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Yesterday</a:t>
            </a:r>
            <a:r>
              <a:rPr lang="en-US" sz="3200" b="1" dirty="0">
                <a:latin typeface="Comic Sans MS" panose="030F0702030302020204" pitchFamily="66" charset="0"/>
              </a:rPr>
              <a:t>  my dad</a:t>
            </a:r>
            <a:r>
              <a:rPr lang="ru-RU" sz="3200" b="1" dirty="0">
                <a:latin typeface="Comic Sans MS" panose="030F0702030302020204" pitchFamily="66" charset="0"/>
              </a:rPr>
              <a:t> </a:t>
            </a:r>
            <a:r>
              <a:rPr lang="en-US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didn’t </a:t>
            </a:r>
            <a:r>
              <a:rPr lang="en-US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cook </a:t>
            </a:r>
            <a:r>
              <a:rPr lang="en-US" sz="3200" b="1" dirty="0" smtClean="0">
                <a:latin typeface="Comic Sans MS" panose="030F0702030302020204" pitchFamily="66" charset="0"/>
              </a:rPr>
              <a:t>dinner.</a:t>
            </a:r>
          </a:p>
          <a:p>
            <a:pPr marL="0" indent="0">
              <a:buNone/>
            </a:pP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Yesterday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  </a:t>
            </a:r>
            <a:r>
              <a:rPr lang="en-US" sz="3200" b="1" dirty="0">
                <a:latin typeface="Comic Sans MS" panose="030F0702030302020204" pitchFamily="66" charset="0"/>
              </a:rPr>
              <a:t>Ben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US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didn’t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US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play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US" sz="3200" b="1" dirty="0">
                <a:latin typeface="Comic Sans MS" panose="030F0702030302020204" pitchFamily="66" charset="0"/>
              </a:rPr>
              <a:t>football</a:t>
            </a:r>
            <a:r>
              <a:rPr lang="en-US" sz="3200" b="1" dirty="0" smtClean="0"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Yesterday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  </a:t>
            </a:r>
            <a:r>
              <a:rPr lang="en-US" sz="3200" b="1" dirty="0" smtClean="0">
                <a:latin typeface="Comic Sans MS" panose="030F0702030302020204" pitchFamily="66" charset="0"/>
              </a:rPr>
              <a:t>I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US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didn’t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US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listen to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US" sz="3200" b="1" dirty="0" smtClean="0">
                <a:latin typeface="Comic Sans MS" panose="030F0702030302020204" pitchFamily="66" charset="0"/>
              </a:rPr>
              <a:t>music.</a:t>
            </a:r>
          </a:p>
          <a:p>
            <a:pPr marL="0" indent="0">
              <a:buNone/>
            </a:pPr>
            <a:r>
              <a:rPr lang="en-US" sz="3200" b="1" dirty="0" smtClean="0">
                <a:latin typeface="Comic Sans MS" panose="030F0702030302020204" pitchFamily="66" charset="0"/>
              </a:rPr>
              <a:t>They </a:t>
            </a:r>
            <a:r>
              <a:rPr lang="en-US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didn’t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US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play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US" sz="3200" b="1" dirty="0" smtClean="0">
                <a:latin typeface="Comic Sans MS" panose="030F0702030302020204" pitchFamily="66" charset="0"/>
              </a:rPr>
              <a:t>tennis  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yesterday</a:t>
            </a:r>
            <a:r>
              <a:rPr lang="en-US" sz="3200" b="1" dirty="0" smtClean="0"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r>
              <a:rPr lang="en-US" sz="3200" b="1" dirty="0" smtClean="0">
                <a:latin typeface="Comic Sans MS" panose="030F0702030302020204" pitchFamily="66" charset="0"/>
              </a:rPr>
              <a:t>We </a:t>
            </a:r>
            <a:r>
              <a:rPr lang="en-US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didn’t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US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clean </a:t>
            </a:r>
            <a:r>
              <a:rPr lang="en-US" sz="3200" b="1" dirty="0" smtClean="0">
                <a:latin typeface="Comic Sans MS" panose="030F0702030302020204" pitchFamily="66" charset="0"/>
              </a:rPr>
              <a:t>the bedroom 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yesterday</a:t>
            </a:r>
            <a:r>
              <a:rPr lang="en-US" sz="3200" b="1" dirty="0" smtClean="0">
                <a:latin typeface="Comic Sans MS" panose="030F0702030302020204" pitchFamily="66" charset="0"/>
              </a:rPr>
              <a:t>. </a:t>
            </a:r>
            <a:endParaRPr lang="ru-RU" sz="3200" b="1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US" sz="3200" b="1" dirty="0" smtClean="0">
                <a:latin typeface="Comic Sans MS" panose="030F0702030302020204" pitchFamily="66" charset="0"/>
              </a:rPr>
              <a:t>She </a:t>
            </a:r>
            <a:r>
              <a:rPr lang="en-US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didn’t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US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cook </a:t>
            </a:r>
            <a:r>
              <a:rPr lang="en-US" sz="3200" b="1" dirty="0" smtClean="0">
                <a:latin typeface="Comic Sans MS" panose="030F0702030302020204" pitchFamily="66" charset="0"/>
              </a:rPr>
              <a:t>a pizza 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yesterday</a:t>
            </a:r>
            <a:r>
              <a:rPr lang="en-US" sz="3200" b="1" dirty="0" smtClean="0">
                <a:latin typeface="Comic Sans MS" panose="030F0702030302020204" pitchFamily="66" charset="0"/>
              </a:rPr>
              <a:t>. </a:t>
            </a:r>
            <a:endParaRPr lang="ru-RU" sz="3200" b="1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7143449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В предложениях в </a:t>
            </a:r>
            <a:r>
              <a:rPr lang="en-US" dirty="0" smtClean="0"/>
              <a:t>past simple</a:t>
            </a:r>
            <a:r>
              <a:rPr lang="ru-RU" dirty="0" smtClean="0"/>
              <a:t>  мы употребляем указатели времени:</a:t>
            </a:r>
          </a:p>
          <a:p>
            <a:pPr marL="0" indent="0" algn="ctr">
              <a:buNone/>
            </a:pPr>
            <a:r>
              <a:rPr lang="en-US" sz="4000" b="1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on Monday</a:t>
            </a:r>
          </a:p>
          <a:p>
            <a:pPr marL="0" indent="0" algn="ctr">
              <a:buNone/>
            </a:pPr>
            <a:r>
              <a:rPr lang="en-US" sz="4000" b="1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last week</a:t>
            </a:r>
          </a:p>
          <a:p>
            <a:pPr marL="0" indent="0" algn="ctr">
              <a:buNone/>
            </a:pPr>
            <a:r>
              <a:rPr lang="en-US" sz="4000" b="1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last year</a:t>
            </a:r>
          </a:p>
          <a:p>
            <a:pPr marL="0" indent="0" algn="ctr">
              <a:buNone/>
            </a:pPr>
            <a:r>
              <a:rPr lang="en-US" sz="4000" b="1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ten years ago</a:t>
            </a:r>
          </a:p>
          <a:p>
            <a:pPr marL="0" indent="0" algn="ctr">
              <a:buNone/>
            </a:pPr>
            <a:r>
              <a:rPr lang="en-US" sz="4000" b="1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at ten o’clock</a:t>
            </a:r>
          </a:p>
          <a:p>
            <a:pPr marL="0" indent="0" algn="ctr">
              <a:buNone/>
            </a:pPr>
            <a:r>
              <a:rPr lang="en-US" sz="4000" b="1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yesterday</a:t>
            </a:r>
            <a:endParaRPr lang="ru-RU" sz="4000" b="1" dirty="0">
              <a:solidFill>
                <a:schemeClr val="accent6">
                  <a:lumMod val="75000"/>
                </a:schemeClr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35815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latin typeface="Comic Sans MS" panose="030F0702030302020204" pitchFamily="66" charset="0"/>
              </a:rPr>
              <a:t>Заполни пропуски в предложениях, следуя образцу</a:t>
            </a:r>
            <a:endParaRPr lang="ru-RU" sz="3200" dirty="0"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en-US" sz="3600" dirty="0" smtClean="0">
                <a:latin typeface="Comic Sans MS" panose="030F0702030302020204" pitchFamily="66" charset="0"/>
              </a:rPr>
              <a:t>My granny  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cooked</a:t>
            </a:r>
            <a:r>
              <a:rPr lang="en-US" sz="3600" b="1" dirty="0" smtClean="0">
                <a:latin typeface="Comic Sans MS" panose="030F0702030302020204" pitchFamily="66" charset="0"/>
              </a:rPr>
              <a:t>    </a:t>
            </a:r>
            <a:r>
              <a:rPr lang="en-US" sz="3600" dirty="0" smtClean="0">
                <a:latin typeface="Comic Sans MS" panose="030F0702030302020204" pitchFamily="66" charset="0"/>
              </a:rPr>
              <a:t>dinner </a:t>
            </a:r>
            <a:r>
              <a:rPr lang="en-US" sz="3600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yesterday</a:t>
            </a:r>
            <a:r>
              <a:rPr lang="en-US" sz="3600" dirty="0" smtClean="0">
                <a:latin typeface="Comic Sans MS" panose="030F0702030302020204" pitchFamily="66" charset="0"/>
              </a:rPr>
              <a:t>.</a:t>
            </a:r>
            <a:endParaRPr lang="ru-RU" sz="3600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ru-RU" sz="3600" dirty="0">
                <a:latin typeface="Comic Sans MS" panose="030F0702030302020204" pitchFamily="66" charset="0"/>
              </a:rPr>
              <a:t> </a:t>
            </a:r>
            <a:r>
              <a:rPr lang="ru-RU" sz="3600" dirty="0" smtClean="0">
                <a:latin typeface="Comic Sans MS" panose="030F0702030302020204" pitchFamily="66" charset="0"/>
              </a:rPr>
              <a:t>    </a:t>
            </a:r>
            <a:r>
              <a:rPr lang="en-US" sz="3600" dirty="0" smtClean="0">
                <a:latin typeface="Comic Sans MS" panose="030F0702030302020204" pitchFamily="66" charset="0"/>
              </a:rPr>
              <a:t>My granny  </a:t>
            </a:r>
            <a:r>
              <a:rPr lang="en-US" sz="3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didn’t cook  </a:t>
            </a:r>
            <a:r>
              <a:rPr lang="en-US" sz="3600" dirty="0" smtClean="0">
                <a:latin typeface="Comic Sans MS" panose="030F0702030302020204" pitchFamily="66" charset="0"/>
              </a:rPr>
              <a:t>dinner </a:t>
            </a:r>
            <a:r>
              <a:rPr lang="en-US" sz="3600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yesterday</a:t>
            </a:r>
            <a:r>
              <a:rPr lang="en-US" dirty="0" smtClean="0"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US" sz="3600" dirty="0" smtClean="0">
                <a:latin typeface="Comic Sans MS" panose="030F0702030302020204" pitchFamily="66" charset="0"/>
              </a:rPr>
              <a:t>2. They 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moved</a:t>
            </a:r>
            <a:r>
              <a:rPr lang="en-US" sz="3600" dirty="0" smtClean="0">
                <a:latin typeface="Comic Sans MS" panose="030F0702030302020204" pitchFamily="66" charset="0"/>
              </a:rPr>
              <a:t> </a:t>
            </a:r>
            <a:r>
              <a:rPr lang="en-US" sz="3600" dirty="0" smtClean="0">
                <a:latin typeface="Comic Sans MS" panose="030F0702030302020204" pitchFamily="66" charset="0"/>
              </a:rPr>
              <a:t>to Moscow </a:t>
            </a:r>
            <a:r>
              <a:rPr lang="en-US" sz="3600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three years ago</a:t>
            </a:r>
            <a:r>
              <a:rPr lang="en-US" sz="3600" dirty="0" smtClean="0"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r>
              <a:rPr lang="en-US" sz="3600" dirty="0">
                <a:latin typeface="Comic Sans MS" panose="030F0702030302020204" pitchFamily="66" charset="0"/>
              </a:rPr>
              <a:t>     They </a:t>
            </a:r>
            <a:r>
              <a:rPr lang="en-US" sz="3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didn’t</a:t>
            </a:r>
            <a:r>
              <a:rPr lang="en-US" sz="36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US" sz="3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move</a:t>
            </a:r>
            <a:r>
              <a:rPr lang="en-US" sz="36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US" sz="3600" dirty="0">
                <a:latin typeface="Comic Sans MS" panose="030F0702030302020204" pitchFamily="66" charset="0"/>
              </a:rPr>
              <a:t>to Moscow </a:t>
            </a:r>
            <a:r>
              <a:rPr lang="en-US" sz="3600" dirty="0">
                <a:solidFill>
                  <a:srgbClr val="00B050"/>
                </a:solidFill>
                <a:latin typeface="Comic Sans MS" panose="030F0702030302020204" pitchFamily="66" charset="0"/>
              </a:rPr>
              <a:t>three years ago</a:t>
            </a:r>
            <a:r>
              <a:rPr lang="en-US" sz="3600" dirty="0"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endParaRPr lang="en-US" sz="3600" dirty="0" smtClean="0">
              <a:latin typeface="Comic Sans MS" panose="030F0702030302020204" pitchFamily="66" charset="0"/>
            </a:endParaRPr>
          </a:p>
          <a:p>
            <a:pPr marL="514350" indent="-514350">
              <a:buAutoNum type="arabicPeriod" startAt="3"/>
            </a:pPr>
            <a:r>
              <a:rPr lang="en-US" sz="3200" dirty="0" smtClean="0">
                <a:latin typeface="Comic Sans MS" panose="030F0702030302020204" pitchFamily="66" charset="0"/>
              </a:rPr>
              <a:t>I 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danced</a:t>
            </a:r>
            <a:r>
              <a:rPr lang="en-US" sz="3200" dirty="0" smtClean="0">
                <a:latin typeface="Comic Sans MS" panose="030F0702030302020204" pitchFamily="66" charset="0"/>
              </a:rPr>
              <a:t> </a:t>
            </a:r>
            <a:r>
              <a:rPr lang="en-US" sz="3200" dirty="0" smtClean="0">
                <a:latin typeface="Comic Sans MS" panose="030F0702030302020204" pitchFamily="66" charset="0"/>
              </a:rPr>
              <a:t>at the party  </a:t>
            </a:r>
            <a:r>
              <a:rPr lang="en-US" sz="3200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on Sunday</a:t>
            </a:r>
            <a:r>
              <a:rPr lang="en-US" sz="3200" dirty="0" smtClean="0"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r>
              <a:rPr lang="en-US" sz="3200" dirty="0" smtClean="0">
                <a:latin typeface="Comic Sans MS" panose="030F0702030302020204" pitchFamily="66" charset="0"/>
              </a:rPr>
              <a:t>    I  </a:t>
            </a:r>
            <a:r>
              <a:rPr lang="en-US" sz="3200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________</a:t>
            </a:r>
            <a:r>
              <a:rPr lang="en-US" sz="3200" dirty="0" smtClean="0">
                <a:latin typeface="Comic Sans MS" panose="030F0702030302020204" pitchFamily="66" charset="0"/>
              </a:rPr>
              <a:t> </a:t>
            </a:r>
            <a:r>
              <a:rPr lang="en-US" sz="3200" dirty="0">
                <a:latin typeface="Comic Sans MS" panose="030F0702030302020204" pitchFamily="66" charset="0"/>
              </a:rPr>
              <a:t>at the party  </a:t>
            </a:r>
            <a:r>
              <a:rPr lang="en-US" sz="3200" dirty="0">
                <a:solidFill>
                  <a:srgbClr val="00B050"/>
                </a:solidFill>
                <a:latin typeface="Comic Sans MS" panose="030F0702030302020204" pitchFamily="66" charset="0"/>
              </a:rPr>
              <a:t>on Sunday</a:t>
            </a:r>
            <a:r>
              <a:rPr lang="en-US" sz="3200" dirty="0"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endParaRPr lang="en-US" dirty="0" smtClean="0">
              <a:latin typeface="Comic Sans MS" panose="030F0702030302020204" pitchFamily="66" charset="0"/>
            </a:endParaRPr>
          </a:p>
          <a:p>
            <a:pPr marL="514350" indent="-514350">
              <a:buAutoNum type="arabicPeriod"/>
            </a:pPr>
            <a:endParaRPr lang="ru-RU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70635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latin typeface="Comic Sans MS" panose="030F0702030302020204" pitchFamily="66" charset="0"/>
              </a:rPr>
              <a:t>Заполни пропуски в предложениях, следуя образцу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3600" dirty="0" smtClean="0">
                <a:latin typeface="Comic Sans MS" panose="030F0702030302020204" pitchFamily="66" charset="0"/>
              </a:rPr>
              <a:t>4. Sam 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tidied</a:t>
            </a:r>
            <a:r>
              <a:rPr lang="en-US" sz="3600" dirty="0" smtClean="0">
                <a:latin typeface="Comic Sans MS" panose="030F0702030302020204" pitchFamily="66" charset="0"/>
              </a:rPr>
              <a:t>  </a:t>
            </a:r>
            <a:r>
              <a:rPr lang="en-US" sz="3600" dirty="0">
                <a:latin typeface="Comic Sans MS" panose="030F0702030302020204" pitchFamily="66" charset="0"/>
              </a:rPr>
              <a:t>his room  </a:t>
            </a:r>
            <a:r>
              <a:rPr lang="en-US" sz="3600" dirty="0">
                <a:solidFill>
                  <a:srgbClr val="00B050"/>
                </a:solidFill>
                <a:latin typeface="Comic Sans MS" panose="030F0702030302020204" pitchFamily="66" charset="0"/>
              </a:rPr>
              <a:t>this afternoon</a:t>
            </a:r>
            <a:r>
              <a:rPr lang="en-US" sz="3600" dirty="0" smtClean="0"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r>
              <a:rPr lang="en-US" sz="3600" dirty="0" smtClean="0">
                <a:latin typeface="Comic Sans MS" panose="030F0702030302020204" pitchFamily="66" charset="0"/>
              </a:rPr>
              <a:t>    Sam </a:t>
            </a:r>
            <a:r>
              <a:rPr lang="en-US" sz="3600" b="1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______</a:t>
            </a:r>
            <a:r>
              <a:rPr lang="en-US" sz="3600" dirty="0" smtClean="0">
                <a:latin typeface="Comic Sans MS" panose="030F0702030302020204" pitchFamily="66" charset="0"/>
              </a:rPr>
              <a:t>  </a:t>
            </a:r>
            <a:r>
              <a:rPr lang="en-US" sz="3600" dirty="0">
                <a:latin typeface="Comic Sans MS" panose="030F0702030302020204" pitchFamily="66" charset="0"/>
              </a:rPr>
              <a:t>his room  </a:t>
            </a:r>
            <a:r>
              <a:rPr lang="en-US" sz="3600" dirty="0">
                <a:solidFill>
                  <a:srgbClr val="00B050"/>
                </a:solidFill>
                <a:latin typeface="Comic Sans MS" panose="030F0702030302020204" pitchFamily="66" charset="0"/>
              </a:rPr>
              <a:t>this afternoon</a:t>
            </a:r>
            <a:r>
              <a:rPr lang="en-US" sz="3600" dirty="0"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endParaRPr lang="en-US" sz="3600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US" sz="3600" dirty="0" smtClean="0">
                <a:latin typeface="Comic Sans MS" panose="030F0702030302020204" pitchFamily="66" charset="0"/>
              </a:rPr>
              <a:t>5. It   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rained</a:t>
            </a:r>
            <a:r>
              <a:rPr lang="en-US" sz="3600" dirty="0" smtClean="0">
                <a:latin typeface="Comic Sans MS" panose="030F0702030302020204" pitchFamily="66" charset="0"/>
              </a:rPr>
              <a:t>    </a:t>
            </a:r>
            <a:r>
              <a:rPr lang="en-US" sz="3600" dirty="0">
                <a:solidFill>
                  <a:srgbClr val="00B050"/>
                </a:solidFill>
                <a:latin typeface="Comic Sans MS" panose="030F0702030302020204" pitchFamily="66" charset="0"/>
              </a:rPr>
              <a:t>in the evening</a:t>
            </a:r>
            <a:r>
              <a:rPr lang="en-US" sz="3600" dirty="0" smtClean="0"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r>
              <a:rPr lang="en-US" sz="3600" dirty="0" smtClean="0">
                <a:latin typeface="Comic Sans MS" panose="030F0702030302020204" pitchFamily="66" charset="0"/>
              </a:rPr>
              <a:t>     </a:t>
            </a:r>
            <a:r>
              <a:rPr lang="en-US" sz="3600" dirty="0">
                <a:latin typeface="Comic Sans MS" panose="030F0702030302020204" pitchFamily="66" charset="0"/>
              </a:rPr>
              <a:t>It   </a:t>
            </a:r>
            <a:r>
              <a:rPr lang="en-US" sz="3600" b="1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_____</a:t>
            </a:r>
            <a:r>
              <a:rPr lang="en-US" sz="3600" dirty="0" smtClean="0">
                <a:latin typeface="Comic Sans MS" panose="030F0702030302020204" pitchFamily="66" charset="0"/>
              </a:rPr>
              <a:t>    </a:t>
            </a:r>
            <a:r>
              <a:rPr lang="en-US" sz="3600" dirty="0">
                <a:solidFill>
                  <a:srgbClr val="00B050"/>
                </a:solidFill>
                <a:latin typeface="Comic Sans MS" panose="030F0702030302020204" pitchFamily="66" charset="0"/>
              </a:rPr>
              <a:t>in the evening</a:t>
            </a:r>
            <a:r>
              <a:rPr lang="en-US" sz="3600" dirty="0"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endParaRPr lang="en-US" dirty="0" smtClean="0">
              <a:latin typeface="Comic Sans MS" panose="030F0702030302020204" pitchFamily="66" charset="0"/>
            </a:endParaRPr>
          </a:p>
          <a:p>
            <a:pPr marL="514350" indent="-514350">
              <a:buAutoNum type="arabicPeriod" startAt="6"/>
            </a:pPr>
            <a:r>
              <a:rPr lang="en-US" dirty="0" smtClean="0">
                <a:latin typeface="Comic Sans MS" panose="030F0702030302020204" pitchFamily="66" charset="0"/>
              </a:rPr>
              <a:t>It  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snowed</a:t>
            </a:r>
            <a:r>
              <a:rPr lang="en-US" dirty="0" smtClean="0">
                <a:latin typeface="Comic Sans MS" panose="030F0702030302020204" pitchFamily="66" charset="0"/>
              </a:rPr>
              <a:t>  </a:t>
            </a:r>
            <a:r>
              <a:rPr lang="en-US" dirty="0">
                <a:solidFill>
                  <a:srgbClr val="00B050"/>
                </a:solidFill>
                <a:latin typeface="Comic Sans MS" panose="030F0702030302020204" pitchFamily="66" charset="0"/>
              </a:rPr>
              <a:t>last weekend</a:t>
            </a:r>
            <a:r>
              <a:rPr lang="en-US" dirty="0" smtClean="0"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r>
              <a:rPr lang="en-US" dirty="0" smtClean="0">
                <a:latin typeface="Comic Sans MS" panose="030F0702030302020204" pitchFamily="66" charset="0"/>
              </a:rPr>
              <a:t>     It   </a:t>
            </a:r>
            <a:r>
              <a:rPr lang="en-US" b="1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_____</a:t>
            </a:r>
            <a:r>
              <a:rPr lang="en-US" dirty="0" smtClean="0">
                <a:latin typeface="Comic Sans MS" panose="030F0702030302020204" pitchFamily="66" charset="0"/>
              </a:rPr>
              <a:t>  </a:t>
            </a:r>
            <a:r>
              <a:rPr lang="en-US" dirty="0">
                <a:solidFill>
                  <a:srgbClr val="00B050"/>
                </a:solidFill>
                <a:latin typeface="Comic Sans MS" panose="030F0702030302020204" pitchFamily="66" charset="0"/>
              </a:rPr>
              <a:t>last weekend</a:t>
            </a:r>
            <a:r>
              <a:rPr lang="en-US" dirty="0">
                <a:latin typeface="Comic Sans MS" panose="030F0702030302020204" pitchFamily="66" charset="0"/>
              </a:rPr>
              <a:t>.</a:t>
            </a:r>
          </a:p>
          <a:p>
            <a:pPr marL="514350" indent="-514350">
              <a:buAutoNum type="arabicPeriod" startAt="6"/>
            </a:pPr>
            <a:endParaRPr lang="en-US" dirty="0" smtClean="0">
              <a:latin typeface="Comic Sans MS" panose="030F0702030302020204" pitchFamily="66" charset="0"/>
            </a:endParaRPr>
          </a:p>
          <a:p>
            <a:pPr marL="514350" indent="-514350">
              <a:buAutoNum type="arabicPeriod" startAt="6"/>
            </a:pPr>
            <a:endParaRPr lang="en-US" dirty="0" smtClean="0">
              <a:latin typeface="Comic Sans MS" panose="030F0702030302020204" pitchFamily="66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02006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latin typeface="Comic Sans MS" panose="030F0702030302020204" pitchFamily="66" charset="0"/>
              </a:rPr>
              <a:t>Заполни пропуски в предложениях, следуя образцу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AutoNum type="arabicPeriod" startAt="7"/>
            </a:pPr>
            <a:r>
              <a:rPr lang="en-US" sz="3200" dirty="0" smtClean="0">
                <a:latin typeface="Comic Sans MS" panose="030F0702030302020204" pitchFamily="66" charset="0"/>
              </a:rPr>
              <a:t>He 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finished</a:t>
            </a:r>
            <a:r>
              <a:rPr lang="en-US" sz="3200" dirty="0" smtClean="0">
                <a:latin typeface="Comic Sans MS" panose="030F0702030302020204" pitchFamily="66" charset="0"/>
              </a:rPr>
              <a:t> </a:t>
            </a:r>
            <a:r>
              <a:rPr lang="en-US" sz="3200" dirty="0">
                <a:latin typeface="Comic Sans MS" panose="030F0702030302020204" pitchFamily="66" charset="0"/>
              </a:rPr>
              <a:t>the project </a:t>
            </a:r>
            <a:r>
              <a:rPr lang="en-US" sz="3200" dirty="0">
                <a:solidFill>
                  <a:srgbClr val="00B050"/>
                </a:solidFill>
                <a:latin typeface="Comic Sans MS" panose="030F0702030302020204" pitchFamily="66" charset="0"/>
              </a:rPr>
              <a:t>last night</a:t>
            </a:r>
            <a:r>
              <a:rPr lang="en-US" sz="3200" dirty="0" smtClean="0"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r>
              <a:rPr lang="en-US" sz="3200" dirty="0" smtClean="0">
                <a:latin typeface="Comic Sans MS" panose="030F0702030302020204" pitchFamily="66" charset="0"/>
              </a:rPr>
              <a:t>    He 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______</a:t>
            </a:r>
            <a:r>
              <a:rPr lang="en-US" sz="3200" dirty="0" smtClean="0">
                <a:latin typeface="Comic Sans MS" panose="030F0702030302020204" pitchFamily="66" charset="0"/>
              </a:rPr>
              <a:t> </a:t>
            </a:r>
            <a:r>
              <a:rPr lang="en-US" sz="3200" dirty="0">
                <a:latin typeface="Comic Sans MS" panose="030F0702030302020204" pitchFamily="66" charset="0"/>
              </a:rPr>
              <a:t>the project </a:t>
            </a:r>
            <a:r>
              <a:rPr lang="en-US" sz="3200" dirty="0">
                <a:solidFill>
                  <a:srgbClr val="00B050"/>
                </a:solidFill>
                <a:latin typeface="Comic Sans MS" panose="030F0702030302020204" pitchFamily="66" charset="0"/>
              </a:rPr>
              <a:t>last night</a:t>
            </a:r>
            <a:r>
              <a:rPr lang="en-US" sz="3200" dirty="0">
                <a:latin typeface="Comic Sans MS" panose="030F0702030302020204" pitchFamily="66" charset="0"/>
              </a:rPr>
              <a:t>.</a:t>
            </a:r>
          </a:p>
          <a:p>
            <a:pPr marL="514350" indent="-514350">
              <a:buAutoNum type="arabicPeriod" startAt="7"/>
            </a:pPr>
            <a:endParaRPr lang="en-US" sz="3200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US" sz="3200" dirty="0" smtClean="0">
                <a:latin typeface="Comic Sans MS" panose="030F0702030302020204" pitchFamily="66" charset="0"/>
              </a:rPr>
              <a:t>8. The </a:t>
            </a:r>
            <a:r>
              <a:rPr lang="en-US" sz="3200" dirty="0">
                <a:latin typeface="Comic Sans MS" panose="030F0702030302020204" pitchFamily="66" charset="0"/>
              </a:rPr>
              <a:t>baby 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cried</a:t>
            </a:r>
            <a:r>
              <a:rPr lang="en-US" sz="3200" dirty="0" smtClean="0">
                <a:latin typeface="Comic Sans MS" panose="030F0702030302020204" pitchFamily="66" charset="0"/>
              </a:rPr>
              <a:t> </a:t>
            </a:r>
            <a:r>
              <a:rPr lang="en-US" sz="3200" dirty="0">
                <a:solidFill>
                  <a:srgbClr val="00B050"/>
                </a:solidFill>
                <a:latin typeface="Comic Sans MS" panose="030F0702030302020204" pitchFamily="66" charset="0"/>
              </a:rPr>
              <a:t>all night</a:t>
            </a:r>
            <a:r>
              <a:rPr lang="en-US" sz="3200" dirty="0"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r>
              <a:rPr lang="en-US" sz="3200" dirty="0" smtClean="0">
                <a:latin typeface="Comic Sans MS" panose="030F0702030302020204" pitchFamily="66" charset="0"/>
              </a:rPr>
              <a:t>    The </a:t>
            </a:r>
            <a:r>
              <a:rPr lang="en-US" sz="3200" dirty="0">
                <a:latin typeface="Comic Sans MS" panose="030F0702030302020204" pitchFamily="66" charset="0"/>
              </a:rPr>
              <a:t>baby </a:t>
            </a:r>
            <a:r>
              <a:rPr lang="en-US" sz="3200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____ </a:t>
            </a:r>
            <a:r>
              <a:rPr lang="en-US" sz="3200" dirty="0">
                <a:solidFill>
                  <a:srgbClr val="00B050"/>
                </a:solidFill>
                <a:latin typeface="Comic Sans MS" panose="030F0702030302020204" pitchFamily="66" charset="0"/>
              </a:rPr>
              <a:t>all night</a:t>
            </a:r>
            <a:r>
              <a:rPr lang="en-US" sz="3200" dirty="0" smtClean="0">
                <a:latin typeface="Comic Sans MS" panose="030F0702030302020204" pitchFamily="66" charset="0"/>
              </a:rPr>
              <a:t>.</a:t>
            </a:r>
            <a:endParaRPr lang="en-US" sz="1200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sz="3200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US" dirty="0" smtClean="0">
                <a:latin typeface="Comic Sans MS" panose="030F0702030302020204" pitchFamily="66" charset="0"/>
              </a:rPr>
              <a:t>9. </a:t>
            </a:r>
            <a:r>
              <a:rPr lang="en-US" dirty="0">
                <a:latin typeface="Comic Sans MS" panose="030F0702030302020204" pitchFamily="66" charset="0"/>
              </a:rPr>
              <a:t>My </a:t>
            </a:r>
            <a:r>
              <a:rPr lang="en-US" dirty="0" smtClean="0">
                <a:latin typeface="Comic Sans MS" panose="030F0702030302020204" pitchFamily="66" charset="0"/>
              </a:rPr>
              <a:t>brother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carried</a:t>
            </a:r>
            <a:r>
              <a:rPr lang="en-US" dirty="0" smtClean="0">
                <a:latin typeface="Comic Sans MS" panose="030F0702030302020204" pitchFamily="66" charset="0"/>
              </a:rPr>
              <a:t> the </a:t>
            </a:r>
            <a:r>
              <a:rPr lang="en-US" dirty="0">
                <a:latin typeface="Comic Sans MS" panose="030F0702030302020204" pitchFamily="66" charset="0"/>
              </a:rPr>
              <a:t>boxes from the shop </a:t>
            </a:r>
            <a:r>
              <a:rPr lang="en-US" dirty="0">
                <a:solidFill>
                  <a:srgbClr val="00B050"/>
                </a:solidFill>
                <a:latin typeface="Comic Sans MS" panose="030F0702030302020204" pitchFamily="66" charset="0"/>
              </a:rPr>
              <a:t>on  Monday</a:t>
            </a:r>
            <a:r>
              <a:rPr lang="en-US" dirty="0"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r>
              <a:rPr lang="en-US" sz="3200" dirty="0" smtClean="0">
                <a:latin typeface="Comic Sans MS" panose="030F0702030302020204" pitchFamily="66" charset="0"/>
              </a:rPr>
              <a:t>    </a:t>
            </a:r>
            <a:r>
              <a:rPr lang="en-US" dirty="0">
                <a:latin typeface="Comic Sans MS" panose="030F0702030302020204" pitchFamily="66" charset="0"/>
              </a:rPr>
              <a:t>My brother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_____</a:t>
            </a:r>
            <a:r>
              <a:rPr lang="en-US" dirty="0" smtClean="0">
                <a:latin typeface="Comic Sans MS" panose="030F0702030302020204" pitchFamily="66" charset="0"/>
              </a:rPr>
              <a:t> </a:t>
            </a:r>
            <a:r>
              <a:rPr lang="en-US" dirty="0">
                <a:latin typeface="Comic Sans MS" panose="030F0702030302020204" pitchFamily="66" charset="0"/>
              </a:rPr>
              <a:t>the boxes from the shop </a:t>
            </a:r>
            <a:r>
              <a:rPr lang="en-US" dirty="0">
                <a:solidFill>
                  <a:srgbClr val="00B050"/>
                </a:solidFill>
                <a:latin typeface="Comic Sans MS" panose="030F0702030302020204" pitchFamily="66" charset="0"/>
              </a:rPr>
              <a:t>on  Monday</a:t>
            </a:r>
            <a:r>
              <a:rPr lang="en-US" dirty="0"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endParaRPr lang="en-US" sz="3600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sz="3200" dirty="0">
              <a:latin typeface="Comic Sans MS" panose="030F0702030302020204" pitchFamily="66" charset="0"/>
            </a:endParaRPr>
          </a:p>
          <a:p>
            <a:pPr marL="514350" indent="-514350">
              <a:buAutoNum type="arabicPeriod"/>
            </a:pPr>
            <a:endParaRPr lang="en-US" dirty="0">
              <a:latin typeface="Comic Sans MS" panose="030F0702030302020204" pitchFamily="66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00797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latin typeface="Comic Sans MS" panose="030F0702030302020204" pitchFamily="66" charset="0"/>
              </a:rPr>
              <a:t>Заполни пропуски в предложениях, следуя образцу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latin typeface="Comic Sans MS" panose="030F0702030302020204" pitchFamily="66" charset="0"/>
              </a:rPr>
              <a:t>10. She   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played</a:t>
            </a:r>
            <a:r>
              <a:rPr lang="en-US" dirty="0" smtClean="0">
                <a:latin typeface="Comic Sans MS" panose="030F0702030302020204" pitchFamily="66" charset="0"/>
              </a:rPr>
              <a:t>  </a:t>
            </a:r>
            <a:r>
              <a:rPr lang="en-US" dirty="0">
                <a:latin typeface="Comic Sans MS" panose="030F0702030302020204" pitchFamily="66" charset="0"/>
              </a:rPr>
              <a:t>the piano </a:t>
            </a:r>
            <a:r>
              <a:rPr lang="en-US" dirty="0">
                <a:solidFill>
                  <a:srgbClr val="00B050"/>
                </a:solidFill>
                <a:latin typeface="Comic Sans MS" panose="030F0702030302020204" pitchFamily="66" charset="0"/>
              </a:rPr>
              <a:t>yesterday</a:t>
            </a:r>
            <a:r>
              <a:rPr lang="en-US" dirty="0" smtClean="0"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r>
              <a:rPr lang="en-US" dirty="0" smtClean="0">
                <a:latin typeface="Comic Sans MS" panose="030F0702030302020204" pitchFamily="66" charset="0"/>
              </a:rPr>
              <a:t>      </a:t>
            </a:r>
            <a:r>
              <a:rPr lang="en-US" dirty="0">
                <a:latin typeface="Comic Sans MS" panose="030F0702030302020204" pitchFamily="66" charset="0"/>
              </a:rPr>
              <a:t>She   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_____</a:t>
            </a:r>
            <a:r>
              <a:rPr lang="en-US" dirty="0" smtClean="0">
                <a:latin typeface="Comic Sans MS" panose="030F0702030302020204" pitchFamily="66" charset="0"/>
              </a:rPr>
              <a:t>  </a:t>
            </a:r>
            <a:r>
              <a:rPr lang="en-US" dirty="0">
                <a:latin typeface="Comic Sans MS" panose="030F0702030302020204" pitchFamily="66" charset="0"/>
              </a:rPr>
              <a:t>the piano </a:t>
            </a:r>
            <a:r>
              <a:rPr lang="en-US" dirty="0">
                <a:solidFill>
                  <a:srgbClr val="00B050"/>
                </a:solidFill>
                <a:latin typeface="Comic Sans MS" panose="030F0702030302020204" pitchFamily="66" charset="0"/>
              </a:rPr>
              <a:t>yesterday</a:t>
            </a:r>
            <a:r>
              <a:rPr lang="en-US" dirty="0"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US" dirty="0">
                <a:latin typeface="Comic Sans MS" panose="030F0702030302020204" pitchFamily="66" charset="0"/>
              </a:rPr>
              <a:t>11. They 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cooked</a:t>
            </a:r>
            <a:r>
              <a:rPr lang="en-US" dirty="0" smtClean="0">
                <a:latin typeface="Comic Sans MS" panose="030F0702030302020204" pitchFamily="66" charset="0"/>
              </a:rPr>
              <a:t>  </a:t>
            </a:r>
            <a:r>
              <a:rPr lang="en-US" dirty="0">
                <a:latin typeface="Comic Sans MS" panose="030F0702030302020204" pitchFamily="66" charset="0"/>
              </a:rPr>
              <a:t>a pizza </a:t>
            </a:r>
            <a:r>
              <a:rPr lang="en-US" dirty="0">
                <a:solidFill>
                  <a:srgbClr val="00B050"/>
                </a:solidFill>
                <a:latin typeface="Comic Sans MS" panose="030F0702030302020204" pitchFamily="66" charset="0"/>
              </a:rPr>
              <a:t>last Sunday</a:t>
            </a:r>
            <a:r>
              <a:rPr lang="en-US" dirty="0" smtClean="0"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r>
              <a:rPr lang="en-US" dirty="0" smtClean="0">
                <a:latin typeface="Comic Sans MS" panose="030F0702030302020204" pitchFamily="66" charset="0"/>
              </a:rPr>
              <a:t>      </a:t>
            </a:r>
            <a:r>
              <a:rPr lang="en-US" dirty="0">
                <a:latin typeface="Comic Sans MS" panose="030F0702030302020204" pitchFamily="66" charset="0"/>
              </a:rPr>
              <a:t>They 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_____</a:t>
            </a:r>
            <a:r>
              <a:rPr lang="en-US" dirty="0" smtClean="0">
                <a:latin typeface="Comic Sans MS" panose="030F0702030302020204" pitchFamily="66" charset="0"/>
              </a:rPr>
              <a:t>  </a:t>
            </a:r>
            <a:r>
              <a:rPr lang="en-US" dirty="0">
                <a:latin typeface="Comic Sans MS" panose="030F0702030302020204" pitchFamily="66" charset="0"/>
              </a:rPr>
              <a:t>a pizza </a:t>
            </a:r>
            <a:r>
              <a:rPr lang="en-US" dirty="0">
                <a:solidFill>
                  <a:srgbClr val="00B050"/>
                </a:solidFill>
                <a:latin typeface="Comic Sans MS" panose="030F0702030302020204" pitchFamily="66" charset="0"/>
              </a:rPr>
              <a:t>last Sunday</a:t>
            </a:r>
            <a:r>
              <a:rPr lang="en-US" dirty="0"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US" dirty="0">
                <a:latin typeface="Comic Sans MS" panose="030F0702030302020204" pitchFamily="66" charset="0"/>
              </a:rPr>
              <a:t>12. Susan 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helped </a:t>
            </a:r>
            <a:r>
              <a:rPr lang="en-US" dirty="0" smtClean="0">
                <a:latin typeface="Comic Sans MS" panose="030F0702030302020204" pitchFamily="66" charset="0"/>
              </a:rPr>
              <a:t> </a:t>
            </a:r>
            <a:r>
              <a:rPr lang="en-US" dirty="0">
                <a:latin typeface="Comic Sans MS" panose="030F0702030302020204" pitchFamily="66" charset="0"/>
              </a:rPr>
              <a:t>her  dad  </a:t>
            </a:r>
            <a:r>
              <a:rPr lang="en-US" dirty="0">
                <a:solidFill>
                  <a:srgbClr val="00B050"/>
                </a:solidFill>
                <a:latin typeface="Comic Sans MS" panose="030F0702030302020204" pitchFamily="66" charset="0"/>
              </a:rPr>
              <a:t>this afternoon</a:t>
            </a:r>
            <a:r>
              <a:rPr lang="en-US" dirty="0"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</a:t>
            </a:r>
            <a:r>
              <a:rPr lang="en-US" dirty="0">
                <a:latin typeface="Comic Sans MS" panose="030F0702030302020204" pitchFamily="66" charset="0"/>
              </a:rPr>
              <a:t>Susan 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helped </a:t>
            </a:r>
            <a:r>
              <a:rPr lang="en-US" dirty="0">
                <a:latin typeface="Comic Sans MS" panose="030F0702030302020204" pitchFamily="66" charset="0"/>
              </a:rPr>
              <a:t> her  dad  </a:t>
            </a:r>
            <a:r>
              <a:rPr lang="en-US" dirty="0">
                <a:solidFill>
                  <a:srgbClr val="00B050"/>
                </a:solidFill>
                <a:latin typeface="Comic Sans MS" panose="030F0702030302020204" pitchFamily="66" charset="0"/>
              </a:rPr>
              <a:t>this afternoon</a:t>
            </a:r>
            <a:r>
              <a:rPr lang="en-US" dirty="0"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80948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>
                <a:latin typeface="Comic Sans MS" panose="030F0702030302020204" pitchFamily="66" charset="0"/>
              </a:rPr>
              <a:t>Заполни пропуски в предложениях, следуя образцу</a:t>
            </a:r>
            <a:endParaRPr lang="ru-RU" sz="3200" b="1" dirty="0">
              <a:solidFill>
                <a:schemeClr val="accent6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6670" y="1825625"/>
            <a:ext cx="11346288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3200" dirty="0" smtClean="0">
                <a:latin typeface="Comic Sans MS" panose="030F0702030302020204" pitchFamily="66" charset="0"/>
              </a:rPr>
              <a:t>13</a:t>
            </a:r>
            <a:r>
              <a:rPr lang="en-US" sz="3200" dirty="0" smtClean="0">
                <a:latin typeface="Comic Sans MS" panose="030F0702030302020204" pitchFamily="66" charset="0"/>
              </a:rPr>
              <a:t>. It 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rained</a:t>
            </a:r>
            <a:r>
              <a:rPr lang="en-US" sz="3200" dirty="0" smtClean="0">
                <a:latin typeface="Comic Sans MS" panose="030F0702030302020204" pitchFamily="66" charset="0"/>
              </a:rPr>
              <a:t>  </a:t>
            </a:r>
            <a:r>
              <a:rPr lang="en-US" sz="3200" dirty="0" smtClean="0">
                <a:latin typeface="Comic Sans MS" panose="030F0702030302020204" pitchFamily="66" charset="0"/>
              </a:rPr>
              <a:t>a lot here </a:t>
            </a:r>
            <a:r>
              <a:rPr lang="en-US" sz="3200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yesterday</a:t>
            </a:r>
            <a:r>
              <a:rPr lang="en-US" sz="3200" dirty="0" smtClean="0"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r>
              <a:rPr lang="en-US" sz="3200" dirty="0">
                <a:latin typeface="Comic Sans MS" panose="030F0702030302020204" pitchFamily="66" charset="0"/>
              </a:rPr>
              <a:t>      It </a:t>
            </a:r>
            <a:r>
              <a:rPr lang="en-US" sz="3200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_____</a:t>
            </a:r>
            <a:r>
              <a:rPr lang="en-US" sz="3200" dirty="0" smtClean="0">
                <a:latin typeface="Comic Sans MS" panose="030F0702030302020204" pitchFamily="66" charset="0"/>
              </a:rPr>
              <a:t>  </a:t>
            </a:r>
            <a:r>
              <a:rPr lang="en-US" sz="3200" dirty="0">
                <a:latin typeface="Comic Sans MS" panose="030F0702030302020204" pitchFamily="66" charset="0"/>
              </a:rPr>
              <a:t>a lot here </a:t>
            </a:r>
            <a:r>
              <a:rPr lang="en-US" sz="3200" dirty="0">
                <a:solidFill>
                  <a:srgbClr val="00B050"/>
                </a:solidFill>
                <a:latin typeface="Comic Sans MS" panose="030F0702030302020204" pitchFamily="66" charset="0"/>
              </a:rPr>
              <a:t>yesterday</a:t>
            </a:r>
            <a:r>
              <a:rPr lang="en-US" sz="3200" dirty="0"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endParaRPr lang="en-US" sz="3200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US" sz="3200" dirty="0" smtClean="0">
                <a:latin typeface="Comic Sans MS" panose="030F0702030302020204" pitchFamily="66" charset="0"/>
              </a:rPr>
              <a:t>14. We  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stay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ed</a:t>
            </a:r>
            <a:r>
              <a:rPr lang="en-US" sz="3200" dirty="0" smtClean="0">
                <a:latin typeface="Comic Sans MS" panose="030F0702030302020204" pitchFamily="66" charset="0"/>
              </a:rPr>
              <a:t>  at </a:t>
            </a:r>
            <a:r>
              <a:rPr lang="en-US" sz="3200" dirty="0" smtClean="0">
                <a:latin typeface="Comic Sans MS" panose="030F0702030302020204" pitchFamily="66" charset="0"/>
              </a:rPr>
              <a:t>a hotel in  Sochi </a:t>
            </a:r>
            <a:r>
              <a:rPr lang="en-US" sz="3200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last summer</a:t>
            </a:r>
            <a:r>
              <a:rPr lang="en-US" sz="3200" dirty="0" smtClean="0"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r>
              <a:rPr lang="en-US" sz="3200" dirty="0">
                <a:latin typeface="Comic Sans MS" panose="030F0702030302020204" pitchFamily="66" charset="0"/>
              </a:rPr>
              <a:t>      We  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_____</a:t>
            </a:r>
            <a:r>
              <a:rPr lang="en-US" sz="3200" dirty="0" smtClean="0">
                <a:latin typeface="Comic Sans MS" panose="030F0702030302020204" pitchFamily="66" charset="0"/>
              </a:rPr>
              <a:t>  </a:t>
            </a:r>
            <a:r>
              <a:rPr lang="en-US" sz="3200" dirty="0">
                <a:latin typeface="Comic Sans MS" panose="030F0702030302020204" pitchFamily="66" charset="0"/>
              </a:rPr>
              <a:t>at a hotel in  Sochi </a:t>
            </a:r>
            <a:r>
              <a:rPr lang="en-US" sz="3200" dirty="0">
                <a:solidFill>
                  <a:srgbClr val="00B050"/>
                </a:solidFill>
                <a:latin typeface="Comic Sans MS" panose="030F0702030302020204" pitchFamily="66" charset="0"/>
              </a:rPr>
              <a:t>last summer</a:t>
            </a:r>
            <a:r>
              <a:rPr lang="en-US" sz="3200" dirty="0"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endParaRPr lang="en-US" sz="3200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US" sz="3200" dirty="0" smtClean="0">
                <a:latin typeface="Comic Sans MS" panose="030F0702030302020204" pitchFamily="66" charset="0"/>
              </a:rPr>
              <a:t>15</a:t>
            </a:r>
            <a:r>
              <a:rPr lang="en-US" sz="3200" dirty="0" smtClean="0">
                <a:latin typeface="Comic Sans MS" panose="030F0702030302020204" pitchFamily="66" charset="0"/>
              </a:rPr>
              <a:t>. I </a:t>
            </a:r>
            <a:r>
              <a:rPr lang="en-US" sz="3200" dirty="0" smtClean="0">
                <a:latin typeface="Comic Sans MS" panose="030F0702030302020204" pitchFamily="66" charset="0"/>
              </a:rPr>
              <a:t> 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talked</a:t>
            </a:r>
            <a:r>
              <a:rPr lang="en-US" sz="3200" dirty="0" smtClean="0">
                <a:latin typeface="Comic Sans MS" panose="030F0702030302020204" pitchFamily="66" charset="0"/>
              </a:rPr>
              <a:t> </a:t>
            </a:r>
            <a:r>
              <a:rPr lang="en-US" sz="3200" dirty="0" smtClean="0">
                <a:latin typeface="Comic Sans MS" panose="030F0702030302020204" pitchFamily="66" charset="0"/>
              </a:rPr>
              <a:t>to Nick </a:t>
            </a:r>
            <a:r>
              <a:rPr lang="en-US" sz="3200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last </a:t>
            </a:r>
            <a:r>
              <a:rPr lang="en-US" sz="3200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night</a:t>
            </a:r>
            <a:r>
              <a:rPr lang="en-US" sz="3200" dirty="0" smtClean="0"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r>
              <a:rPr lang="en-US" sz="3200" dirty="0">
                <a:latin typeface="Comic Sans MS" panose="030F0702030302020204" pitchFamily="66" charset="0"/>
              </a:rPr>
              <a:t> </a:t>
            </a:r>
            <a:r>
              <a:rPr lang="en-US" sz="3200" dirty="0" smtClean="0">
                <a:latin typeface="Comic Sans MS" panose="030F0702030302020204" pitchFamily="66" charset="0"/>
              </a:rPr>
              <a:t>    I  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_____</a:t>
            </a:r>
            <a:r>
              <a:rPr lang="en-US" sz="3200" dirty="0" smtClean="0">
                <a:latin typeface="Comic Sans MS" panose="030F0702030302020204" pitchFamily="66" charset="0"/>
              </a:rPr>
              <a:t> </a:t>
            </a:r>
            <a:r>
              <a:rPr lang="en-US" sz="3200" dirty="0">
                <a:latin typeface="Comic Sans MS" panose="030F0702030302020204" pitchFamily="66" charset="0"/>
              </a:rPr>
              <a:t>to Nick </a:t>
            </a:r>
            <a:r>
              <a:rPr lang="en-US" sz="3200" dirty="0">
                <a:solidFill>
                  <a:srgbClr val="00B050"/>
                </a:solidFill>
                <a:latin typeface="Comic Sans MS" panose="030F0702030302020204" pitchFamily="66" charset="0"/>
              </a:rPr>
              <a:t>last night</a:t>
            </a:r>
            <a:r>
              <a:rPr lang="en-US" sz="3200" dirty="0">
                <a:latin typeface="Comic Sans MS" panose="030F0702030302020204" pitchFamily="66" charset="0"/>
              </a:rPr>
              <a:t>.</a:t>
            </a:r>
          </a:p>
          <a:p>
            <a:pPr marL="514350" indent="-514350">
              <a:buAutoNum type="arabicPeriod"/>
            </a:pPr>
            <a:endParaRPr lang="ru-RU" sz="32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494541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520</Words>
  <Application>Microsoft Office PowerPoint</Application>
  <PresentationFormat>Широкоэкранный</PresentationFormat>
  <Paragraphs>87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Comic Sans MS</vt:lpstr>
      <vt:lpstr>Тема Office</vt:lpstr>
      <vt:lpstr>Past Simple (negative)</vt:lpstr>
      <vt:lpstr>                    PAST SIMPLE</vt:lpstr>
      <vt:lpstr>Презентация PowerPoint</vt:lpstr>
      <vt:lpstr>Презентация PowerPoint</vt:lpstr>
      <vt:lpstr>Заполни пропуски в предложениях, следуя образцу</vt:lpstr>
      <vt:lpstr>Заполни пропуски в предложениях, следуя образцу</vt:lpstr>
      <vt:lpstr>Заполни пропуски в предложениях, следуя образцу</vt:lpstr>
      <vt:lpstr>Заполни пропуски в предложениях, следуя образцу</vt:lpstr>
      <vt:lpstr>Заполни пропуски в предложениях, следуя образцу</vt:lpstr>
      <vt:lpstr>Презентация PowerPoint</vt:lpstr>
      <vt:lpstr>Презентация PowerPoint</vt:lpstr>
      <vt:lpstr>Заполни пропусками глаголы в past simple(negative)</vt:lpstr>
      <vt:lpstr>Заполни пропусками глаголы в past simple(negative)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Past Simple</dc:title>
  <dc:creator>Viktor</dc:creator>
  <cp:lastModifiedBy>Viktor</cp:lastModifiedBy>
  <cp:revision>22</cp:revision>
  <dcterms:created xsi:type="dcterms:W3CDTF">2022-09-24T17:12:29Z</dcterms:created>
  <dcterms:modified xsi:type="dcterms:W3CDTF">2022-09-25T18:14:39Z</dcterms:modified>
</cp:coreProperties>
</file>