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9" r:id="rId6"/>
    <p:sldId id="260" r:id="rId7"/>
    <p:sldId id="264" r:id="rId8"/>
    <p:sldId id="265" r:id="rId9"/>
    <p:sldId id="263" r:id="rId10"/>
    <p:sldId id="266" r:id="rId11"/>
    <p:sldId id="270" r:id="rId12"/>
    <p:sldId id="272" r:id="rId13"/>
    <p:sldId id="271" r:id="rId14"/>
    <p:sldId id="268" r:id="rId15"/>
    <p:sldId id="269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9775FD-D741-40E0-9C22-900C2D579CD3}" v="10" dt="2021-03-15T17:37:31.065"/>
    <p1510:client id="{9C6C32A5-72D2-4C33-9276-F15B59818C8F}" v="25" dt="2021-03-15T14:40:42.355"/>
    <p1510:client id="{B2716290-1048-479D-A376-BA225A01F893}" v="116" dt="2021-03-15T17:16:20.3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052736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/>
                <a:cs typeface="Calibri Light"/>
              </a:rPr>
              <a:t>Эмигранты из России, которые добились успеха в США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429000"/>
            <a:ext cx="3592488" cy="2304256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  <a:r>
              <a:rPr lang="ru-RU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3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Валанчус</a:t>
            </a:r>
            <a:r>
              <a:rPr lang="ru-RU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Марина,</a:t>
            </a:r>
          </a:p>
          <a:p>
            <a:pPr algn="r"/>
            <a:r>
              <a:rPr lang="ru-RU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Учащаяся 9Б класса</a:t>
            </a:r>
          </a:p>
          <a:p>
            <a:pPr algn="r"/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3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Обросова</a:t>
            </a:r>
            <a:r>
              <a:rPr lang="ru-RU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Наталья</a:t>
            </a:r>
          </a:p>
          <a:p>
            <a:pPr algn="r"/>
            <a:r>
              <a:rPr lang="ru-RU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Александровна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74202" y="428594"/>
            <a:ext cx="6838528" cy="1010543"/>
          </a:xfrm>
        </p:spPr>
        <p:txBody>
          <a:bodyPr/>
          <a:lstStyle/>
          <a:p>
            <a:r>
              <a:rPr lang="ru-RU" dirty="0"/>
              <a:t>Максим Факторов</a:t>
            </a:r>
          </a:p>
        </p:txBody>
      </p:sp>
      <p:pic>
        <p:nvPicPr>
          <p:cNvPr id="4" name="Рисунок 4" descr="Изображение выглядит как текст, человек, очки, мужч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9D66A71-DA47-4683-A1D8-F3BB02583EA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78" y="78626"/>
            <a:ext cx="3964565" cy="4909614"/>
          </a:xfrm>
          <a:prstGeom prst="rect">
            <a:avLst/>
          </a:prstGeom>
        </p:spPr>
      </p:pic>
      <p:pic>
        <p:nvPicPr>
          <p:cNvPr id="3" name="Рисунок 4" descr="Изображение выглядит как текст, внутренний, другой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xmlns="" id="{B158E216-432C-420E-AF70-868DBC31519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75" y="4463950"/>
            <a:ext cx="6043612" cy="23163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121770-0605-4AE3-B7D9-CCABDBAC8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Times New Roman"/>
                <a:cs typeface="Calibri"/>
              </a:rPr>
              <a:t>Warner</a:t>
            </a:r>
            <a:r>
              <a:rPr lang="ru-RU" dirty="0">
                <a:latin typeface="Times New Roman"/>
                <a:cs typeface="Calibri"/>
              </a:rPr>
              <a:t> </a:t>
            </a:r>
            <a:r>
              <a:rPr lang="ru-RU" dirty="0" err="1">
                <a:latin typeface="Times New Roman"/>
                <a:cs typeface="Calibri"/>
              </a:rPr>
              <a:t>Brothers</a:t>
            </a:r>
            <a:endParaRPr lang="ru-RU">
              <a:latin typeface="Times New Roman"/>
              <a:cs typeface="Calibri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F1377318-6132-4146-8EC7-21E11DA9E4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322" y="1600200"/>
            <a:ext cx="8274756" cy="4654550"/>
          </a:xfrm>
        </p:spPr>
      </p:pic>
    </p:spTree>
    <p:extLst>
      <p:ext uri="{BB962C8B-B14F-4D97-AF65-F5344CB8AC3E}">
        <p14:creationId xmlns:p14="http://schemas.microsoft.com/office/powerpoint/2010/main" xmlns="" val="957158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822339-183A-4B7A-A7BD-84C142C4B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Times New Roman"/>
                <a:cs typeface="Calibri"/>
              </a:rPr>
              <a:t>Metro</a:t>
            </a:r>
            <a:r>
              <a:rPr lang="ru-RU" dirty="0">
                <a:latin typeface="Times New Roman"/>
                <a:cs typeface="Calibri"/>
              </a:rPr>
              <a:t> </a:t>
            </a:r>
            <a:r>
              <a:rPr lang="ru-RU" dirty="0" err="1">
                <a:latin typeface="Times New Roman"/>
                <a:cs typeface="Calibri"/>
              </a:rPr>
              <a:t>Goldwyn</a:t>
            </a:r>
            <a:r>
              <a:rPr lang="ru-RU" dirty="0">
                <a:latin typeface="Times New Roman"/>
                <a:cs typeface="Calibri"/>
              </a:rPr>
              <a:t> </a:t>
            </a:r>
            <a:r>
              <a:rPr lang="ru-RU" dirty="0" err="1">
                <a:latin typeface="Times New Roman"/>
                <a:cs typeface="Calibri"/>
              </a:rPr>
              <a:t>Mayer</a:t>
            </a:r>
            <a:endParaRPr lang="ru-RU" dirty="0" err="1">
              <a:latin typeface="Times New Roman"/>
              <a:cs typeface="Times New Roman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39CC1D6B-8DDA-4C1C-81A0-47F64972FC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313" y="1758156"/>
            <a:ext cx="6429375" cy="4595812"/>
          </a:xfrm>
        </p:spPr>
      </p:pic>
    </p:spTree>
    <p:extLst>
      <p:ext uri="{BB962C8B-B14F-4D97-AF65-F5344CB8AC3E}">
        <p14:creationId xmlns:p14="http://schemas.microsoft.com/office/powerpoint/2010/main" xmlns="" val="2679008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3702DA-4DBB-46D0-9D56-90F29C804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Calibri"/>
              </a:rPr>
              <a:t>"Жёлтое такси"</a:t>
            </a:r>
            <a:endParaRPr lang="ru-RU" dirty="0"/>
          </a:p>
        </p:txBody>
      </p:sp>
      <p:pic>
        <p:nvPicPr>
          <p:cNvPr id="4" name="Рисунок 4" descr="Изображение выглядит как грузовик, желтый, автомобиль,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xmlns="" id="{38565929-D966-4D73-992B-C091F89A09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5375" y="1615281"/>
            <a:ext cx="6953250" cy="4495800"/>
          </a:xfrm>
        </p:spPr>
      </p:pic>
    </p:spTree>
    <p:extLst>
      <p:ext uri="{BB962C8B-B14F-4D97-AF65-F5344CB8AC3E}">
        <p14:creationId xmlns:p14="http://schemas.microsoft.com/office/powerpoint/2010/main" xmlns="" val="1913188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ED2EF06B-39A7-461C-84DE-2FA95D5FE6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5498" y="921327"/>
            <a:ext cx="8142167" cy="4816908"/>
          </a:xfrm>
        </p:spPr>
      </p:pic>
    </p:spTree>
    <p:extLst>
      <p:ext uri="{BB962C8B-B14F-4D97-AF65-F5344CB8AC3E}">
        <p14:creationId xmlns:p14="http://schemas.microsoft.com/office/powerpoint/2010/main" xmlns="" val="815964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B1582C06-3ED6-4BD5-8FB1-DE4CDA5F7F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41510" y="1004455"/>
            <a:ext cx="7300761" cy="5426507"/>
          </a:xfrm>
        </p:spPr>
      </p:pic>
    </p:spTree>
    <p:extLst>
      <p:ext uri="{BB962C8B-B14F-4D97-AF65-F5344CB8AC3E}">
        <p14:creationId xmlns:p14="http://schemas.microsoft.com/office/powerpoint/2010/main" xmlns="" val="1207845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пол, внутренний, комна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688EB7B-F4C4-47A5-9931-44B6CB62E69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8" y="72103"/>
            <a:ext cx="4914900" cy="3270505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85CC861C-6D4F-4A73-BD54-62D876BBDA2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71925" y="3358134"/>
            <a:ext cx="5129213" cy="3427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dirty="0">
                <a:latin typeface="Times New Roman"/>
                <a:cs typeface="Calibri"/>
              </a:rPr>
              <a:t>Актуальность исследовательской работы :</a:t>
            </a:r>
            <a:r>
              <a:rPr lang="ru-RU" sz="2800" b="1" dirty="0">
                <a:latin typeface="Times New Roman"/>
                <a:ea typeface="+mn-lt"/>
                <a:cs typeface="+mn-lt"/>
              </a:rPr>
              <a:t/>
            </a:r>
            <a:br>
              <a:rPr lang="ru-RU" sz="2800" b="1" dirty="0">
                <a:latin typeface="Times New Roman"/>
                <a:ea typeface="+mn-lt"/>
                <a:cs typeface="+mn-lt"/>
              </a:rPr>
            </a:br>
            <a:r>
              <a:rPr lang="ru-RU" sz="2800" dirty="0">
                <a:latin typeface="Times New Roman"/>
                <a:ea typeface="+mn-lt"/>
                <a:cs typeface="+mn-lt"/>
              </a:rPr>
              <a:t/>
            </a:r>
            <a:br>
              <a:rPr lang="ru-RU" sz="2800" dirty="0">
                <a:latin typeface="Times New Roman"/>
                <a:ea typeface="+mn-lt"/>
                <a:cs typeface="+mn-lt"/>
              </a:rPr>
            </a:br>
            <a:r>
              <a:rPr lang="ru-RU" sz="2800" dirty="0">
                <a:latin typeface="Times New Roman"/>
                <a:ea typeface="+mn-lt"/>
                <a:cs typeface="+mn-lt"/>
              </a:rPr>
              <a:t>      Проблема эмиграции в России существовала всегда. Вне зависимости от того, запрещалась она или разрешалась, являлась ли принудительной, она всегда оказывала большое влияние на развитие страны и российского общества.</a:t>
            </a:r>
            <a:r>
              <a:rPr lang="ru-RU" sz="2800" dirty="0">
                <a:latin typeface="Times New Roman"/>
                <a:cs typeface="Calibri"/>
              </a:rPr>
              <a:t/>
            </a:r>
            <a:br>
              <a:rPr lang="ru-RU" sz="2800" dirty="0">
                <a:latin typeface="Times New Roman"/>
                <a:cs typeface="Calibri"/>
              </a:rPr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88840"/>
            <a:ext cx="7772400" cy="1470025"/>
          </a:xfrm>
        </p:spPr>
        <p:txBody>
          <a:bodyPr>
            <a:noAutofit/>
          </a:bodyPr>
          <a:lstStyle/>
          <a:p>
            <a:pPr marL="0" indent="0" algn="l"/>
            <a:r>
              <a:rPr lang="ru-RU" sz="3200" b="1" dirty="0">
                <a:latin typeface="Times New Roman"/>
                <a:cs typeface="Calibri"/>
              </a:rPr>
              <a:t>Цель:</a:t>
            </a:r>
            <a:r>
              <a:rPr lang="ru-RU" sz="3200" dirty="0">
                <a:latin typeface="Times New Roman"/>
                <a:cs typeface="Calibri"/>
              </a:rPr>
              <a:t/>
            </a:r>
            <a:br>
              <a:rPr lang="ru-RU" sz="3200" dirty="0">
                <a:latin typeface="Times New Roman"/>
                <a:cs typeface="Calibri"/>
              </a:rPr>
            </a:br>
            <a:r>
              <a:rPr lang="ru-RU" sz="3200" dirty="0">
                <a:latin typeface="Times New Roman"/>
                <a:ea typeface="+mn-lt"/>
                <a:cs typeface="+mn-lt"/>
              </a:rPr>
              <a:t>Изучение причин эмиграции россиян за границу и определение роли русских эмигрантов в истории США.</a:t>
            </a:r>
            <a:r>
              <a:rPr lang="ru-RU" sz="3200" dirty="0">
                <a:latin typeface="Times New Roman"/>
                <a:cs typeface="Calibri" panose="020F0502020204030204"/>
              </a:rPr>
              <a:t/>
            </a:r>
            <a:br>
              <a:rPr lang="ru-RU" sz="3200" dirty="0">
                <a:latin typeface="Times New Roman"/>
                <a:cs typeface="Calibri" panose="020F0502020204030204"/>
              </a:rPr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marL="0" indent="0" algn="l"/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Задачи: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latin typeface="Times New Roman"/>
                <a:ea typeface="+mn-lt"/>
                <a:cs typeface="+mn-lt"/>
              </a:rPr>
              <a:t>1) проанализировать информацию о причинах отъезда соотечественников за границу;</a:t>
            </a:r>
            <a:r>
              <a:rPr lang="ru-RU" sz="3200" dirty="0">
                <a:latin typeface="Times New Roman"/>
                <a:cs typeface="Calibri" panose="020F0502020204030204"/>
              </a:rPr>
              <a:t/>
            </a:r>
            <a:br>
              <a:rPr lang="ru-RU" sz="3200" dirty="0">
                <a:latin typeface="Times New Roman"/>
                <a:cs typeface="Calibri" panose="020F0502020204030204"/>
              </a:rPr>
            </a:br>
            <a:r>
              <a:rPr lang="ru-RU" sz="3200" dirty="0">
                <a:latin typeface="Times New Roman"/>
                <a:ea typeface="+mn-lt"/>
                <a:cs typeface="+mn-lt"/>
              </a:rPr>
              <a:t>2) познакомиться с жизнью и достижениями россиян в разных сферах заграницей;</a:t>
            </a:r>
            <a:r>
              <a:rPr lang="ru-RU" sz="3200" dirty="0">
                <a:latin typeface="Times New Roman"/>
                <a:cs typeface="Calibri" panose="020F0502020204030204"/>
              </a:rPr>
              <a:t/>
            </a:r>
            <a:br>
              <a:rPr lang="ru-RU" sz="3200" dirty="0">
                <a:latin typeface="Times New Roman"/>
                <a:cs typeface="Calibri" panose="020F0502020204030204"/>
              </a:rPr>
            </a:br>
            <a:r>
              <a:rPr lang="ru-RU" sz="3200" dirty="0">
                <a:latin typeface="Times New Roman"/>
                <a:ea typeface="+mn-lt"/>
                <a:cs typeface="+mn-lt"/>
              </a:rPr>
              <a:t>3) провести анкетирование среди учащихся, чтобы выяснить знают ли они известных эмигрантов;</a:t>
            </a:r>
            <a:r>
              <a:rPr lang="ru-RU" sz="3200" dirty="0">
                <a:latin typeface="Times New Roman"/>
                <a:cs typeface="Calibri" panose="020F0502020204030204"/>
              </a:rPr>
              <a:t/>
            </a:r>
            <a:br>
              <a:rPr lang="ru-RU" sz="3200" dirty="0">
                <a:latin typeface="Times New Roman"/>
                <a:cs typeface="Calibri" panose="020F0502020204030204"/>
              </a:rPr>
            </a:br>
            <a:r>
              <a:rPr lang="ru-RU" sz="3200" dirty="0">
                <a:latin typeface="Times New Roman"/>
                <a:ea typeface="+mn-lt"/>
                <a:cs typeface="+mn-lt"/>
              </a:rPr>
              <a:t>4) обобщить полученную информацию.</a:t>
            </a:r>
            <a:r>
              <a:rPr lang="ru-RU" sz="3200" dirty="0">
                <a:latin typeface="Times New Roman"/>
                <a:cs typeface="Calibri" panose="020F0502020204030204"/>
              </a:rPr>
              <a:t/>
            </a:r>
            <a:br>
              <a:rPr lang="ru-RU" sz="3200" dirty="0">
                <a:latin typeface="Times New Roman"/>
                <a:cs typeface="Calibri" panose="020F0502020204030204"/>
              </a:rPr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marL="0" indent="0" algn="l">
              <a:buFont typeface="Wingdings" pitchFamily="2" charset="2"/>
              <a:buChar char="§"/>
            </a:pPr>
            <a:r>
              <a:rPr lang="ru-RU" sz="3200" b="1" dirty="0">
                <a:latin typeface="Times New Roman"/>
                <a:cs typeface="Calibri"/>
              </a:rPr>
              <a:t/>
            </a:r>
            <a:br>
              <a:rPr lang="ru-RU" sz="3200" b="1" dirty="0">
                <a:latin typeface="Times New Roman"/>
                <a:cs typeface="Calibri"/>
              </a:rPr>
            </a:br>
            <a:r>
              <a:rPr lang="ru-RU" sz="3200" b="1">
                <a:latin typeface="Times New Roman"/>
                <a:cs typeface="Calibri"/>
              </a:rPr>
              <a:t/>
            </a:r>
            <a:br>
              <a:rPr lang="ru-RU" sz="3200" b="1">
                <a:latin typeface="Times New Roman"/>
                <a:cs typeface="Calibri"/>
              </a:rPr>
            </a:br>
            <a:r>
              <a:rPr lang="ru-RU" sz="3200" b="1">
                <a:latin typeface="Times New Roman"/>
                <a:cs typeface="Calibri"/>
              </a:rPr>
              <a:t/>
            </a:r>
            <a:br>
              <a:rPr lang="ru-RU" sz="3200" b="1">
                <a:latin typeface="Times New Roman"/>
                <a:cs typeface="Calibri"/>
              </a:rPr>
            </a:br>
            <a:r>
              <a:rPr lang="ru-RU" sz="3200" b="1">
                <a:latin typeface="Times New Roman"/>
                <a:cs typeface="Calibri"/>
              </a:rPr>
              <a:t>Объект </a:t>
            </a:r>
            <a:r>
              <a:rPr lang="ru-RU" sz="3200" b="1" dirty="0">
                <a:latin typeface="Times New Roman"/>
                <a:cs typeface="Calibri"/>
              </a:rPr>
              <a:t>исследования: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latin typeface="Times New Roman"/>
                <a:cs typeface="Calibri"/>
              </a:rPr>
              <a:t>Эмиграция в России.</a:t>
            </a:r>
            <a:br>
              <a:rPr lang="ru-RU" sz="3200" dirty="0">
                <a:latin typeface="Times New Roman"/>
                <a:cs typeface="Calibri"/>
              </a:rPr>
            </a:br>
            <a:r>
              <a:rPr lang="ru-RU" sz="3200" b="1" dirty="0">
                <a:latin typeface="Times New Roman"/>
                <a:cs typeface="Calibri"/>
              </a:rPr>
              <a:t/>
            </a:r>
            <a:br>
              <a:rPr lang="ru-RU" sz="3200" b="1" dirty="0">
                <a:latin typeface="Times New Roman"/>
                <a:cs typeface="Calibri"/>
              </a:rPr>
            </a:br>
            <a:r>
              <a:rPr lang="ru-RU" sz="3200" b="1" dirty="0">
                <a:latin typeface="Times New Roman"/>
                <a:cs typeface="Calibri"/>
              </a:rPr>
              <a:t>Предмет исследования:</a:t>
            </a:r>
            <a:r>
              <a:rPr lang="ru-RU" sz="3200" b="1" dirty="0">
                <a:cs typeface="Calibri"/>
              </a:rPr>
              <a:t/>
            </a:r>
            <a:br>
              <a:rPr lang="ru-RU" sz="3200" b="1" dirty="0">
                <a:cs typeface="Calibri"/>
              </a:rPr>
            </a:br>
            <a:r>
              <a:rPr lang="ru-RU" sz="3200" dirty="0">
                <a:latin typeface="Times New Roman"/>
                <a:ea typeface="+mn-lt"/>
                <a:cs typeface="+mn-lt"/>
              </a:rPr>
              <a:t>изучение жизни и достижений эмигрантов из России.</a:t>
            </a:r>
            <a:br>
              <a:rPr lang="ru-RU" sz="3200" dirty="0">
                <a:latin typeface="Times New Roman"/>
                <a:ea typeface="+mn-lt"/>
                <a:cs typeface="+mn-lt"/>
              </a:rPr>
            </a:br>
            <a:r>
              <a:rPr lang="ru-RU" sz="3200" dirty="0">
                <a:latin typeface="Times New Roman"/>
                <a:ea typeface="+mn-lt"/>
                <a:cs typeface="+mn-lt"/>
              </a:rPr>
              <a:t/>
            </a:r>
            <a:br>
              <a:rPr lang="ru-RU" sz="3200" dirty="0">
                <a:latin typeface="Times New Roman"/>
                <a:ea typeface="+mn-lt"/>
                <a:cs typeface="+mn-lt"/>
              </a:rPr>
            </a:br>
            <a:r>
              <a:rPr lang="ru-RU" sz="3200" b="1" dirty="0">
                <a:latin typeface="Times New Roman"/>
                <a:cs typeface="Calibri"/>
              </a:rPr>
              <a:t>Методы исследования:</a:t>
            </a:r>
            <a:br>
              <a:rPr lang="ru-RU" sz="3200" b="1" dirty="0">
                <a:latin typeface="Times New Roman"/>
                <a:cs typeface="Calibri"/>
              </a:rPr>
            </a:br>
            <a:r>
              <a:rPr lang="ru-RU" sz="3200" dirty="0">
                <a:latin typeface="Times New Roman"/>
                <a:ea typeface="+mn-lt"/>
                <a:cs typeface="+mn-lt"/>
              </a:rPr>
              <a:t>изучение и анализ собранной информации, анкетирование учащихся</a:t>
            </a:r>
            <a:r>
              <a:rPr lang="ru-RU" sz="3200" dirty="0">
                <a:latin typeface="Times New Roman"/>
                <a:cs typeface="Calibri"/>
              </a:rPr>
              <a:t/>
            </a:r>
            <a:br>
              <a:rPr lang="ru-RU" sz="3200" dirty="0">
                <a:latin typeface="Times New Roman"/>
                <a:cs typeface="Calibri"/>
              </a:rPr>
            </a:br>
            <a:r>
              <a:rPr lang="ru-RU" sz="3200" dirty="0">
                <a:latin typeface="Times New Roman"/>
                <a:cs typeface="Times New Roman"/>
              </a:rPr>
              <a:t/>
            </a:r>
            <a:br>
              <a:rPr lang="ru-RU" sz="3200" dirty="0">
                <a:latin typeface="Times New Roman"/>
                <a:cs typeface="Times New Roman"/>
              </a:rPr>
            </a:b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b="1" dirty="0">
                <a:cs typeface="Calibri Light"/>
              </a:rPr>
              <a:t>Гипотеза: </a:t>
            </a:r>
            <a:br>
              <a:rPr lang="ru-RU" sz="3600" b="1" dirty="0">
                <a:cs typeface="Calibri Light"/>
              </a:rPr>
            </a:br>
            <a:r>
              <a:rPr lang="ru-RU" sz="3600" dirty="0">
                <a:cs typeface="Calibri Light"/>
              </a:rPr>
              <a:t>я считаю, что за процессом эмиграции из России стоят исторические условия, вынуждающие талантливых и умных людей покидать свою Родину и реализовываться заграницей.</a:t>
            </a:r>
            <a:endParaRPr lang="ru-RU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7772400" cy="2664296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>
                <a:latin typeface="Times New Roman"/>
                <a:cs typeface="Calibri"/>
              </a:rPr>
              <a:t>             </a:t>
            </a:r>
            <a:br>
              <a:rPr lang="ru-RU" sz="3100" b="1" dirty="0">
                <a:latin typeface="Times New Roman"/>
                <a:cs typeface="Calibri"/>
              </a:rPr>
            </a:br>
            <a:r>
              <a:rPr lang="ru-RU" sz="3100" b="1" dirty="0">
                <a:latin typeface="Times New Roman"/>
                <a:cs typeface="Calibri"/>
              </a:rPr>
              <a:t>                 Этапы эмиграции в Росси</a:t>
            </a:r>
            <a:br>
              <a:rPr lang="ru-RU" sz="3100" b="1" dirty="0">
                <a:latin typeface="Times New Roman"/>
                <a:cs typeface="Calibri"/>
              </a:rPr>
            </a:br>
            <a:r>
              <a:rPr lang="ru-RU" sz="4000" dirty="0">
                <a:latin typeface="Times New Roman"/>
                <a:cs typeface="Calibri"/>
              </a:rPr>
              <a:t/>
            </a:r>
            <a:br>
              <a:rPr lang="ru-RU" sz="4000" dirty="0">
                <a:latin typeface="Times New Roman"/>
                <a:cs typeface="Calibri"/>
              </a:rPr>
            </a:br>
            <a:r>
              <a:rPr lang="ru-RU" sz="4000" dirty="0">
                <a:latin typeface="Times New Roman"/>
                <a:cs typeface="Calibri"/>
              </a:rPr>
              <a:t>Эмиграция первой волны: 1917-1923</a:t>
            </a:r>
            <a:r>
              <a:rPr lang="ru-RU" sz="4000" dirty="0">
                <a:cs typeface="Calibri"/>
              </a:rPr>
              <a:t/>
            </a:r>
            <a:br>
              <a:rPr lang="ru-RU" sz="4000" dirty="0">
                <a:cs typeface="Calibri"/>
              </a:rPr>
            </a:br>
            <a:r>
              <a:rPr lang="ru-RU" sz="4000" dirty="0">
                <a:latin typeface="Times New Roman"/>
                <a:cs typeface="Calibri"/>
              </a:rPr>
              <a:t>Эмиграция второй волны 1941-1945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>
                <a:latin typeface="Times New Roman"/>
                <a:cs typeface="Calibri"/>
              </a:rPr>
              <a:t>Эмиграция третьей волны 1948-1990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>
                <a:latin typeface="Times New Roman"/>
                <a:cs typeface="Times New Roman"/>
              </a:rPr>
              <a:t>Эмиграция пятой волны</a:t>
            </a:r>
            <a:r>
              <a:rPr lang="ru-RU" dirty="0">
                <a:cs typeface="Calibri"/>
              </a:rPr>
              <a:t/>
            </a:r>
            <a:br>
              <a:rPr lang="ru-RU" dirty="0">
                <a:cs typeface="Calibri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661248"/>
            <a:ext cx="7772400" cy="677937"/>
          </a:xfrm>
        </p:spPr>
        <p:txBody>
          <a:bodyPr>
            <a:noAutofit/>
          </a:bodyPr>
          <a:lstStyle/>
          <a:p>
            <a:r>
              <a:rPr lang="ru-RU" sz="2400" dirty="0"/>
              <a:t>Данные - Федеральная служба государственной статистики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47664" y="1268760"/>
          <a:ext cx="6264696" cy="4057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23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323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1502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Год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Количество эмигрантов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6368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2012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123000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6368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2013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187000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368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2014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309000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6368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2015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353300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6368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2016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253500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6368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2017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306309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6368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2018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440830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6368"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2019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</a:endParaRPr>
                    </a:p>
                    <a:p>
                      <a:pPr indent="269875" algn="ctr">
                        <a:lnSpc>
                          <a:spcPts val="164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416130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539552" y="332656"/>
            <a:ext cx="7772400" cy="677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476672"/>
            <a:ext cx="7772400" cy="6779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Пятая</a:t>
            </a:r>
            <a:r>
              <a:rPr kumimoji="0" lang="ru-RU" sz="3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волна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/>
              <a:t>Владимир Ипатьев</a:t>
            </a:r>
          </a:p>
        </p:txBody>
      </p:sp>
      <p:pic>
        <p:nvPicPr>
          <p:cNvPr id="4" name="Рисунок 4" descr="Изображение выглядит как человек, мужчина, внутренний, стар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FA561D22-93DF-444A-8B13-22A7E0B301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8784" b="15712"/>
          <a:stretch/>
        </p:blipFill>
        <p:spPr>
          <a:xfrm>
            <a:off x="755576" y="1556792"/>
            <a:ext cx="4824536" cy="27138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73</Words>
  <Application>Microsoft Office PowerPoint</Application>
  <PresentationFormat>Экран (4:3)</PresentationFormat>
  <Paragraphs>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Эмигранты из России, которые добились успеха в США</vt:lpstr>
      <vt:lpstr>Актуальность исследовательской работы :        Проблема эмиграции в России существовала всегда. Вне зависимости от того, запрещалась она или разрешалась, являлась ли принудительной, она всегда оказывала большое влияние на развитие страны и российского общества. </vt:lpstr>
      <vt:lpstr>Цель: Изучение причин эмиграции россиян за границу и определение роли русских эмигрантов в истории США. </vt:lpstr>
      <vt:lpstr>  Задачи: 1) проанализировать информацию о причинах отъезда соотечественников за границу; 2) познакомиться с жизнью и достижениями россиян в разных сферах заграницей; 3) провести анкетирование среди учащихся, чтобы выяснить знают ли они известных эмигрантов; 4) обобщить полученную информацию. </vt:lpstr>
      <vt:lpstr>   Объект исследования: Эмиграция в России.  Предмет исследования: изучение жизни и достижений эмигрантов из России.  Методы исследования: изучение и анализ собранной информации, анкетирование учащихся  </vt:lpstr>
      <vt:lpstr>Гипотеза:  я считаю, что за процессом эмиграции из России стоят исторические условия, вынуждающие талантливых и умных людей покидать свою Родину и реализовываться заграницей.</vt:lpstr>
      <vt:lpstr>                               Этапы эмиграции в Росси  Эмиграция первой волны: 1917-1923 Эмиграция второй волны 1941-1945 Эмиграция третьей волны 1948-1990 Эмиграция пятой волны </vt:lpstr>
      <vt:lpstr>Данные - Федеральная служба государственной статистики</vt:lpstr>
      <vt:lpstr>Владимир Ипатьев</vt:lpstr>
      <vt:lpstr>Максим Факторов</vt:lpstr>
      <vt:lpstr>Warner Brothers</vt:lpstr>
      <vt:lpstr>Metro Goldwyn Mayer</vt:lpstr>
      <vt:lpstr>"Жёлтое такси"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НАТАША</cp:lastModifiedBy>
  <cp:revision>65</cp:revision>
  <dcterms:created xsi:type="dcterms:W3CDTF">2021-02-28T14:55:51Z</dcterms:created>
  <dcterms:modified xsi:type="dcterms:W3CDTF">2022-09-25T19:01:31Z</dcterms:modified>
</cp:coreProperties>
</file>