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95" r:id="rId3"/>
    <p:sldId id="258" r:id="rId4"/>
    <p:sldId id="285" r:id="rId5"/>
    <p:sldId id="288" r:id="rId6"/>
    <p:sldId id="287" r:id="rId7"/>
    <p:sldId id="282" r:id="rId8"/>
    <p:sldId id="283" r:id="rId9"/>
    <p:sldId id="284" r:id="rId10"/>
    <p:sldId id="276" r:id="rId11"/>
    <p:sldId id="286" r:id="rId12"/>
    <p:sldId id="290" r:id="rId13"/>
    <p:sldId id="291" r:id="rId14"/>
    <p:sldId id="292" r:id="rId15"/>
    <p:sldId id="273" r:id="rId16"/>
    <p:sldId id="274" r:id="rId17"/>
    <p:sldId id="275" r:id="rId18"/>
    <p:sldId id="277" r:id="rId19"/>
    <p:sldId id="278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076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6BBD672-DA4B-4970-9D11-009BD7BE32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879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  <a:solidFill>
            <a:schemeClr val="bg1"/>
          </a:solidFill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Домашнее задание.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59632"/>
            <a:ext cx="9144000" cy="3667546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Обязательно: </a:t>
            </a:r>
          </a:p>
          <a:p>
            <a:pPr marL="0" indent="0" algn="ctr">
              <a:buNone/>
            </a:pPr>
            <a:r>
              <a:rPr lang="ru-RU" sz="4800" dirty="0"/>
              <a:t>чит гл. 3 стр. 29-32, </a:t>
            </a:r>
          </a:p>
          <a:p>
            <a:pPr marL="0" indent="0" algn="ctr">
              <a:buNone/>
            </a:pPr>
            <a:r>
              <a:rPr lang="ru-RU" sz="4800" dirty="0"/>
              <a:t>уч. зап. в </a:t>
            </a:r>
            <a:r>
              <a:rPr lang="ru-RU" sz="4800" dirty="0" err="1"/>
              <a:t>тетр</a:t>
            </a:r>
            <a:r>
              <a:rPr lang="ru-RU" sz="4800" dirty="0"/>
              <a:t>. </a:t>
            </a:r>
          </a:p>
          <a:p>
            <a:pPr marL="0" indent="0" algn="ctr">
              <a:buNone/>
            </a:pPr>
            <a:r>
              <a:rPr lang="ru-RU" sz="4800" dirty="0" err="1"/>
              <a:t>Вып</a:t>
            </a:r>
            <a:r>
              <a:rPr lang="ru-RU" sz="4800" dirty="0"/>
              <a:t>. карточку на отдельном листе в клеточку.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319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179388" y="27082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4643438" y="34290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H="1">
            <a:off x="4140200" y="34290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133191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395288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H="1">
            <a:off x="874871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H="1">
            <a:off x="774065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>
            <a:off x="665956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H="1">
            <a:off x="565150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924300" y="2133600"/>
            <a:ext cx="26828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771775" y="21336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692275" y="2133600"/>
            <a:ext cx="436563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684213" y="21336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4932363" y="21336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5867400" y="21336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6948488" y="21336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8027988" y="2133600"/>
            <a:ext cx="4714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4643438" y="1341438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79388" y="1341438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3132138" y="32845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2051050" y="32845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971550" y="32845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0" y="32845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5292725" y="32845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6300788" y="32845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7380288" y="32845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>
            <a:off x="457200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49" name="Line 33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>
            <a:off x="241141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1" name="Line 35"/>
          <p:cNvSpPr>
            <a:spLocks noChangeShapeType="1"/>
          </p:cNvSpPr>
          <p:nvPr/>
        </p:nvSpPr>
        <p:spPr bwMode="auto">
          <a:xfrm>
            <a:off x="349250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3" name="AutoShape 37"/>
          <p:cNvSpPr>
            <a:spLocks noChangeAspect="1" noChangeArrowheads="1"/>
          </p:cNvSpPr>
          <p:nvPr/>
        </p:nvSpPr>
        <p:spPr bwMode="auto">
          <a:xfrm>
            <a:off x="8783638" y="27813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55" name="Line 39"/>
          <p:cNvSpPr>
            <a:spLocks noChangeShapeType="1"/>
          </p:cNvSpPr>
          <p:nvPr/>
        </p:nvSpPr>
        <p:spPr bwMode="auto">
          <a:xfrm>
            <a:off x="8964613" y="3141663"/>
            <a:ext cx="0" cy="9350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204211" y="4941888"/>
            <a:ext cx="2418168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effectLst/>
              </a:rPr>
              <a:t>250 г.</a:t>
            </a:r>
            <a:r>
              <a:rPr lang="en-US" sz="2800" b="1" dirty="0">
                <a:effectLst/>
              </a:rPr>
              <a:t> </a:t>
            </a:r>
            <a:r>
              <a:rPr lang="ru-RU" sz="2800" b="1" dirty="0">
                <a:effectLst/>
              </a:rPr>
              <a:t>до н.э.</a:t>
            </a:r>
          </a:p>
        </p:txBody>
      </p:sp>
      <p:sp>
        <p:nvSpPr>
          <p:cNvPr id="9259" name="AutoShape 43"/>
          <p:cNvSpPr>
            <a:spLocks noChangeAspect="1" noChangeArrowheads="1"/>
          </p:cNvSpPr>
          <p:nvPr/>
        </p:nvSpPr>
        <p:spPr bwMode="auto">
          <a:xfrm>
            <a:off x="1763713" y="27813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60" name="AutoShape 44"/>
          <p:cNvSpPr>
            <a:spLocks noChangeAspect="1" noChangeArrowheads="1"/>
          </p:cNvSpPr>
          <p:nvPr/>
        </p:nvSpPr>
        <p:spPr bwMode="auto">
          <a:xfrm>
            <a:off x="5867400" y="27813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>
            <a:off x="1908175" y="3141663"/>
            <a:ext cx="0" cy="9350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63" name="Line 47"/>
          <p:cNvSpPr>
            <a:spLocks noChangeShapeType="1"/>
          </p:cNvSpPr>
          <p:nvPr/>
        </p:nvSpPr>
        <p:spPr bwMode="auto">
          <a:xfrm>
            <a:off x="6011863" y="3141663"/>
            <a:ext cx="0" cy="9350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64" name="Text Box 48"/>
          <p:cNvSpPr txBox="1">
            <a:spLocks noChangeArrowheads="1"/>
          </p:cNvSpPr>
          <p:nvPr/>
        </p:nvSpPr>
        <p:spPr bwMode="auto">
          <a:xfrm>
            <a:off x="1547813" y="4076700"/>
            <a:ext cx="693737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250</a:t>
            </a:r>
          </a:p>
        </p:txBody>
      </p:sp>
      <p:sp>
        <p:nvSpPr>
          <p:cNvPr id="9265" name="Text Box 49"/>
          <p:cNvSpPr txBox="1">
            <a:spLocks noChangeArrowheads="1"/>
          </p:cNvSpPr>
          <p:nvPr/>
        </p:nvSpPr>
        <p:spPr bwMode="auto">
          <a:xfrm>
            <a:off x="5651500" y="4076700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122</a:t>
            </a:r>
          </a:p>
        </p:txBody>
      </p:sp>
      <p:sp>
        <p:nvSpPr>
          <p:cNvPr id="9267" name="AutoShape 51"/>
          <p:cNvSpPr>
            <a:spLocks noChangeArrowheads="1"/>
          </p:cNvSpPr>
          <p:nvPr/>
        </p:nvSpPr>
        <p:spPr bwMode="auto">
          <a:xfrm>
            <a:off x="2701925" y="5014913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68" name="Text Box 52"/>
          <p:cNvSpPr txBox="1">
            <a:spLocks noChangeArrowheads="1"/>
          </p:cNvSpPr>
          <p:nvPr/>
        </p:nvSpPr>
        <p:spPr bwMode="auto">
          <a:xfrm>
            <a:off x="3133725" y="4940300"/>
            <a:ext cx="865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250</a:t>
            </a:r>
          </a:p>
        </p:txBody>
      </p:sp>
      <p:sp>
        <p:nvSpPr>
          <p:cNvPr id="9269" name="Line 53"/>
          <p:cNvSpPr>
            <a:spLocks noChangeShapeType="1"/>
          </p:cNvSpPr>
          <p:nvPr/>
        </p:nvSpPr>
        <p:spPr bwMode="auto">
          <a:xfrm>
            <a:off x="3421063" y="5013325"/>
            <a:ext cx="503237" cy="288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0" name="AutoShape 54"/>
          <p:cNvSpPr>
            <a:spLocks noChangeArrowheads="1"/>
          </p:cNvSpPr>
          <p:nvPr/>
        </p:nvSpPr>
        <p:spPr bwMode="auto">
          <a:xfrm>
            <a:off x="3997325" y="50133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1" name="Text Box 55"/>
          <p:cNvSpPr txBox="1">
            <a:spLocks noChangeArrowheads="1"/>
          </p:cNvSpPr>
          <p:nvPr/>
        </p:nvSpPr>
        <p:spPr bwMode="auto">
          <a:xfrm>
            <a:off x="4500563" y="4941888"/>
            <a:ext cx="18653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 + 1 = 3</a:t>
            </a:r>
          </a:p>
        </p:txBody>
      </p:sp>
      <p:sp>
        <p:nvSpPr>
          <p:cNvPr id="9272" name="AutoShape 56"/>
          <p:cNvSpPr>
            <a:spLocks noChangeArrowheads="1"/>
          </p:cNvSpPr>
          <p:nvPr/>
        </p:nvSpPr>
        <p:spPr bwMode="auto">
          <a:xfrm>
            <a:off x="6373813" y="50133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3" name="Text Box 57"/>
          <p:cNvSpPr txBox="1">
            <a:spLocks noChangeArrowheads="1"/>
          </p:cNvSpPr>
          <p:nvPr/>
        </p:nvSpPr>
        <p:spPr bwMode="auto">
          <a:xfrm>
            <a:off x="6950075" y="4941888"/>
            <a:ext cx="20145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r>
              <a:rPr lang="ru-RU" sz="2400" b="1">
                <a:effectLst/>
                <a:latin typeface="Arial" charset="0"/>
              </a:rPr>
              <a:t> век до н.э</a:t>
            </a:r>
          </a:p>
        </p:txBody>
      </p:sp>
      <p:sp>
        <p:nvSpPr>
          <p:cNvPr id="9274" name="Text Box 58"/>
          <p:cNvSpPr txBox="1">
            <a:spLocks noChangeArrowheads="1"/>
          </p:cNvSpPr>
          <p:nvPr/>
        </p:nvSpPr>
        <p:spPr bwMode="auto">
          <a:xfrm>
            <a:off x="1044575" y="5589588"/>
            <a:ext cx="1228725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effectLst/>
              </a:rPr>
              <a:t>122 г.</a:t>
            </a:r>
          </a:p>
        </p:txBody>
      </p:sp>
      <p:sp>
        <p:nvSpPr>
          <p:cNvPr id="9275" name="AutoShape 59"/>
          <p:cNvSpPr>
            <a:spLocks noChangeArrowheads="1"/>
          </p:cNvSpPr>
          <p:nvPr/>
        </p:nvSpPr>
        <p:spPr bwMode="auto">
          <a:xfrm>
            <a:off x="2413000" y="56610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6" name="Text Box 60"/>
          <p:cNvSpPr txBox="1">
            <a:spLocks noChangeArrowheads="1"/>
          </p:cNvSpPr>
          <p:nvPr/>
        </p:nvSpPr>
        <p:spPr bwMode="auto">
          <a:xfrm>
            <a:off x="2917825" y="5588000"/>
            <a:ext cx="865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122</a:t>
            </a:r>
          </a:p>
        </p:txBody>
      </p:sp>
      <p:sp>
        <p:nvSpPr>
          <p:cNvPr id="9277" name="Line 61"/>
          <p:cNvSpPr>
            <a:spLocks noChangeShapeType="1"/>
          </p:cNvSpPr>
          <p:nvPr/>
        </p:nvSpPr>
        <p:spPr bwMode="auto">
          <a:xfrm>
            <a:off x="3205163" y="5661025"/>
            <a:ext cx="503237" cy="288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8" name="AutoShape 62"/>
          <p:cNvSpPr>
            <a:spLocks noChangeArrowheads="1"/>
          </p:cNvSpPr>
          <p:nvPr/>
        </p:nvSpPr>
        <p:spPr bwMode="auto">
          <a:xfrm>
            <a:off x="3781425" y="56610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9" name="Text Box 63"/>
          <p:cNvSpPr txBox="1">
            <a:spLocks noChangeArrowheads="1"/>
          </p:cNvSpPr>
          <p:nvPr/>
        </p:nvSpPr>
        <p:spPr bwMode="auto">
          <a:xfrm>
            <a:off x="4284663" y="5589588"/>
            <a:ext cx="18653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 + 1 = 2</a:t>
            </a:r>
          </a:p>
        </p:txBody>
      </p:sp>
      <p:sp>
        <p:nvSpPr>
          <p:cNvPr id="9280" name="AutoShape 64"/>
          <p:cNvSpPr>
            <a:spLocks noChangeArrowheads="1"/>
          </p:cNvSpPr>
          <p:nvPr/>
        </p:nvSpPr>
        <p:spPr bwMode="auto">
          <a:xfrm>
            <a:off x="6157913" y="56610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81" name="Text Box 65"/>
          <p:cNvSpPr txBox="1">
            <a:spLocks noChangeArrowheads="1"/>
          </p:cNvSpPr>
          <p:nvPr/>
        </p:nvSpPr>
        <p:spPr bwMode="auto">
          <a:xfrm>
            <a:off x="6734175" y="5589588"/>
            <a:ext cx="946150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r>
              <a:rPr lang="ru-RU" sz="2400" b="1">
                <a:effectLst/>
                <a:latin typeface="Arial" charset="0"/>
              </a:rPr>
              <a:t> век</a:t>
            </a:r>
          </a:p>
        </p:txBody>
      </p:sp>
      <p:sp>
        <p:nvSpPr>
          <p:cNvPr id="9282" name="Text Box 66"/>
          <p:cNvSpPr txBox="1">
            <a:spLocks noChangeArrowheads="1"/>
          </p:cNvSpPr>
          <p:nvPr/>
        </p:nvSpPr>
        <p:spPr bwMode="auto">
          <a:xfrm>
            <a:off x="8280400" y="4076700"/>
            <a:ext cx="863600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1384</a:t>
            </a:r>
          </a:p>
        </p:txBody>
      </p:sp>
      <p:sp>
        <p:nvSpPr>
          <p:cNvPr id="9283" name="Text Box 67"/>
          <p:cNvSpPr txBox="1">
            <a:spLocks noChangeArrowheads="1"/>
          </p:cNvSpPr>
          <p:nvPr/>
        </p:nvSpPr>
        <p:spPr bwMode="auto">
          <a:xfrm>
            <a:off x="203200" y="6165850"/>
            <a:ext cx="145573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effectLst/>
              </a:rPr>
              <a:t>1384 г.</a:t>
            </a:r>
          </a:p>
        </p:txBody>
      </p:sp>
      <p:sp>
        <p:nvSpPr>
          <p:cNvPr id="9284" name="AutoShape 68"/>
          <p:cNvSpPr>
            <a:spLocks noChangeArrowheads="1"/>
          </p:cNvSpPr>
          <p:nvPr/>
        </p:nvSpPr>
        <p:spPr bwMode="auto">
          <a:xfrm>
            <a:off x="1714500" y="623887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85" name="Text Box 69"/>
          <p:cNvSpPr txBox="1">
            <a:spLocks noChangeArrowheads="1"/>
          </p:cNvSpPr>
          <p:nvPr/>
        </p:nvSpPr>
        <p:spPr bwMode="auto">
          <a:xfrm>
            <a:off x="2146300" y="6165850"/>
            <a:ext cx="109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1384</a:t>
            </a:r>
          </a:p>
        </p:txBody>
      </p:sp>
      <p:sp>
        <p:nvSpPr>
          <p:cNvPr id="9286" name="Line 70"/>
          <p:cNvSpPr>
            <a:spLocks noChangeShapeType="1"/>
          </p:cNvSpPr>
          <p:nvPr/>
        </p:nvSpPr>
        <p:spPr bwMode="auto">
          <a:xfrm>
            <a:off x="2651125" y="6238875"/>
            <a:ext cx="503238" cy="288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7" name="AutoShape 71"/>
          <p:cNvSpPr>
            <a:spLocks noChangeArrowheads="1"/>
          </p:cNvSpPr>
          <p:nvPr/>
        </p:nvSpPr>
        <p:spPr bwMode="auto">
          <a:xfrm>
            <a:off x="3298825" y="6237288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88" name="Text Box 72"/>
          <p:cNvSpPr txBox="1">
            <a:spLocks noChangeArrowheads="1"/>
          </p:cNvSpPr>
          <p:nvPr/>
        </p:nvSpPr>
        <p:spPr bwMode="auto">
          <a:xfrm>
            <a:off x="3802063" y="6165850"/>
            <a:ext cx="2319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13 + 1 = 14</a:t>
            </a:r>
          </a:p>
        </p:txBody>
      </p:sp>
      <p:sp>
        <p:nvSpPr>
          <p:cNvPr id="9289" name="AutoShape 73"/>
          <p:cNvSpPr>
            <a:spLocks noChangeArrowheads="1"/>
          </p:cNvSpPr>
          <p:nvPr/>
        </p:nvSpPr>
        <p:spPr bwMode="auto">
          <a:xfrm>
            <a:off x="6178550" y="623887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90" name="Text Box 74"/>
          <p:cNvSpPr txBox="1">
            <a:spLocks noChangeArrowheads="1"/>
          </p:cNvSpPr>
          <p:nvPr/>
        </p:nvSpPr>
        <p:spPr bwMode="auto">
          <a:xfrm>
            <a:off x="6732588" y="6165850"/>
            <a:ext cx="1268412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XIV</a:t>
            </a:r>
            <a:r>
              <a:rPr lang="ru-RU" sz="2400" b="1">
                <a:effectLst/>
                <a:latin typeface="Arial" charset="0"/>
              </a:rPr>
              <a:t> 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9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3" grpId="0" animBg="1"/>
      <p:bldP spid="9255" grpId="0" animBg="1"/>
      <p:bldP spid="9258" grpId="0" animBg="1"/>
      <p:bldP spid="9259" grpId="0" animBg="1"/>
      <p:bldP spid="9260" grpId="0" animBg="1"/>
      <p:bldP spid="9262" grpId="0" animBg="1"/>
      <p:bldP spid="9263" grpId="0" animBg="1"/>
      <p:bldP spid="9264" grpId="0" animBg="1"/>
      <p:bldP spid="9265" grpId="0" animBg="1"/>
      <p:bldP spid="9267" grpId="0" animBg="1"/>
      <p:bldP spid="9268" grpId="0"/>
      <p:bldP spid="9269" grpId="0" animBg="1"/>
      <p:bldP spid="9270" grpId="0" animBg="1"/>
      <p:bldP spid="9271" grpId="0"/>
      <p:bldP spid="9272" grpId="0" animBg="1"/>
      <p:bldP spid="9273" grpId="0" animBg="1"/>
      <p:bldP spid="9274" grpId="0" animBg="1"/>
      <p:bldP spid="9275" grpId="0" animBg="1"/>
      <p:bldP spid="9276" grpId="0"/>
      <p:bldP spid="9277" grpId="0" animBg="1"/>
      <p:bldP spid="9278" grpId="0" animBg="1"/>
      <p:bldP spid="9279" grpId="0"/>
      <p:bldP spid="9280" grpId="0" animBg="1"/>
      <p:bldP spid="9281" grpId="0" animBg="1"/>
      <p:bldP spid="9282" grpId="0" animBg="1"/>
      <p:bldP spid="9283" grpId="0" animBg="1"/>
      <p:bldP spid="9284" grpId="0" animBg="1"/>
      <p:bldP spid="9285" grpId="0"/>
      <p:bldP spid="9286" grpId="0" animBg="1"/>
      <p:bldP spid="9287" grpId="0" animBg="1"/>
      <p:bldP spid="9288" grpId="0"/>
      <p:bldP spid="9289" grpId="0" animBg="1"/>
      <p:bldP spid="92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1951" y="3243599"/>
            <a:ext cx="691276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….. в поле не воин.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…. раз отмерь, …. раз отрежь.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Конь о …. ногах, и тот спотыкается</a:t>
            </a:r>
            <a:r>
              <a:rPr lang="ru-RU" sz="3200" i="1" dirty="0">
                <a:latin typeface="Times New Roman"/>
                <a:ea typeface="Calibri"/>
                <a:cs typeface="Times New Roman"/>
              </a:rPr>
              <a:t>.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365"/>
            <a:ext cx="908727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Задания «Составь дату» 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7704856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Задание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 -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составить дату (указать век) из всех цифр, пропущенных и упомянутых в пословицах.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5" name="Семиугольник 4"/>
          <p:cNvSpPr/>
          <p:nvPr/>
        </p:nvSpPr>
        <p:spPr>
          <a:xfrm>
            <a:off x="1284962" y="2492896"/>
            <a:ext cx="914400" cy="914400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5373216"/>
            <a:ext cx="4801058" cy="75540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1714 год (XVIII век)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4957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1951" y="3243599"/>
            <a:ext cx="6912768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Десять раз надо сказать,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на десятый только послушает</a:t>
            </a:r>
            <a:r>
              <a:rPr lang="ru-RU" sz="3200" i="1" dirty="0">
                <a:latin typeface="Times New Roman"/>
                <a:ea typeface="Calibri"/>
                <a:cs typeface="Times New Roman"/>
              </a:rPr>
              <a:t>.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365"/>
            <a:ext cx="908727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Задания «Составь дату» 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7704856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Задание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 -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составить дату (указать век) из всех цифр, пропущенных и упомянутых в пословицах.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5" name="Семиугольник 4"/>
          <p:cNvSpPr/>
          <p:nvPr/>
        </p:nvSpPr>
        <p:spPr>
          <a:xfrm>
            <a:off x="1284962" y="2492896"/>
            <a:ext cx="914400" cy="914400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69290" y="5373216"/>
            <a:ext cx="4030014" cy="75540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1010 год (XI век)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957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1951" y="3243599"/>
            <a:ext cx="6912768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…. голова хорошо, а ….. лучше.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У ….. нянек дитя без глазу.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Пошел на все ….. стороны.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365"/>
            <a:ext cx="908727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Задания «Составь дату» 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7704856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Задание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 -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составить дату (указать век) из всех цифр, пропущенных и упомянутых в пословицах.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5" name="Семиугольник 4"/>
          <p:cNvSpPr/>
          <p:nvPr/>
        </p:nvSpPr>
        <p:spPr>
          <a:xfrm>
            <a:off x="1284962" y="2492896"/>
            <a:ext cx="914400" cy="914400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68915" y="5373216"/>
            <a:ext cx="4430765" cy="75540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1274 год (</a:t>
            </a:r>
            <a:r>
              <a:rPr lang="en-US" sz="4000" b="1" dirty="0">
                <a:latin typeface="Times New Roman"/>
                <a:ea typeface="Calibri"/>
                <a:cs typeface="Times New Roman"/>
              </a:rPr>
              <a:t>XIII </a:t>
            </a:r>
            <a:r>
              <a:rPr lang="ru-RU" sz="4000" b="1" dirty="0">
                <a:latin typeface="Times New Roman"/>
                <a:ea typeface="Calibri"/>
                <a:cs typeface="Times New Roman"/>
              </a:rPr>
              <a:t>век)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643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1951" y="3243599"/>
            <a:ext cx="6912768" cy="285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За ….. зайцами погонишься - ни одного не поймаешь.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У ….. нянек дитя без глазу.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365"/>
            <a:ext cx="908727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Задания «Составь дату» 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7704856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Задание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 -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составить дату (указать век) из всех цифр, пропущенных и упомянутых в пословицах.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5" name="Семиугольник 4"/>
          <p:cNvSpPr/>
          <p:nvPr/>
        </p:nvSpPr>
        <p:spPr>
          <a:xfrm>
            <a:off x="1284962" y="2492896"/>
            <a:ext cx="914400" cy="914400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2302" y="5373216"/>
            <a:ext cx="3803990" cy="75540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217 год (</a:t>
            </a:r>
            <a:r>
              <a:rPr lang="en-US" sz="4000" b="1" dirty="0">
                <a:latin typeface="Times New Roman"/>
                <a:ea typeface="Calibri"/>
                <a:cs typeface="Times New Roman"/>
              </a:rPr>
              <a:t>III </a:t>
            </a:r>
            <a:r>
              <a:rPr lang="ru-RU" sz="4000" b="1" dirty="0">
                <a:latin typeface="Times New Roman"/>
                <a:ea typeface="Calibri"/>
                <a:cs typeface="Times New Roman"/>
              </a:rPr>
              <a:t>век)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5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6" name="WordArt 260"/>
          <p:cNvSpPr>
            <a:spLocks noChangeArrowheads="1" noChangeShapeType="1" noTextEdit="1"/>
          </p:cNvSpPr>
          <p:nvPr/>
        </p:nvSpPr>
        <p:spPr bwMode="auto">
          <a:xfrm>
            <a:off x="2411760" y="124438"/>
            <a:ext cx="4320480" cy="8309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Эра</a:t>
            </a:r>
          </a:p>
        </p:txBody>
      </p:sp>
      <p:sp>
        <p:nvSpPr>
          <p:cNvPr id="14597" name="Text Box 261"/>
          <p:cNvSpPr txBox="1">
            <a:spLocks noChangeArrowheads="1"/>
          </p:cNvSpPr>
          <p:nvPr/>
        </p:nvSpPr>
        <p:spPr bwMode="auto">
          <a:xfrm>
            <a:off x="0" y="983051"/>
            <a:ext cx="914400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/>
                <a:latin typeface="Arial" charset="0"/>
              </a:rPr>
              <a:t>Отсчет времени в нашем календаре</a:t>
            </a:r>
          </a:p>
          <a:p>
            <a:pPr algn="ctr"/>
            <a:r>
              <a:rPr lang="ru-RU" sz="2800" b="1" dirty="0">
                <a:effectLst/>
                <a:latin typeface="Arial" charset="0"/>
              </a:rPr>
              <a:t> начинается с рождения Иисуса Христа</a:t>
            </a:r>
            <a:r>
              <a:rPr lang="ru-RU" sz="2400" b="1" dirty="0">
                <a:effectLst/>
                <a:latin typeface="Arial" charset="0"/>
              </a:rPr>
              <a:t>.</a:t>
            </a:r>
          </a:p>
        </p:txBody>
      </p:sp>
      <p:sp>
        <p:nvSpPr>
          <p:cNvPr id="14599" name="Text Box 263"/>
          <p:cNvSpPr txBox="1">
            <a:spLocks noChangeArrowheads="1"/>
          </p:cNvSpPr>
          <p:nvPr/>
        </p:nvSpPr>
        <p:spPr bwMode="auto">
          <a:xfrm>
            <a:off x="0" y="5307446"/>
            <a:ext cx="4211638" cy="466725"/>
          </a:xfrm>
          <a:prstGeom prst="rect">
            <a:avLst/>
          </a:prstGeom>
          <a:solidFill>
            <a:srgbClr val="00B05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/>
                <a:latin typeface="Arial" charset="0"/>
              </a:rPr>
              <a:t>до нашей эры</a:t>
            </a:r>
          </a:p>
        </p:txBody>
      </p:sp>
      <p:sp>
        <p:nvSpPr>
          <p:cNvPr id="14600" name="Text Box 264"/>
          <p:cNvSpPr txBox="1">
            <a:spLocks noChangeArrowheads="1"/>
          </p:cNvSpPr>
          <p:nvPr/>
        </p:nvSpPr>
        <p:spPr bwMode="auto">
          <a:xfrm>
            <a:off x="4730750" y="5307446"/>
            <a:ext cx="4392143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/>
                <a:latin typeface="Arial" charset="0"/>
              </a:rPr>
              <a:t>наша эра</a:t>
            </a:r>
          </a:p>
        </p:txBody>
      </p:sp>
      <p:sp>
        <p:nvSpPr>
          <p:cNvPr id="14601" name="AutoShape 265"/>
          <p:cNvSpPr>
            <a:spLocks noChangeAspect="1" noChangeArrowheads="1"/>
          </p:cNvSpPr>
          <p:nvPr/>
        </p:nvSpPr>
        <p:spPr bwMode="auto">
          <a:xfrm>
            <a:off x="4105576" y="5289262"/>
            <a:ext cx="719137" cy="719137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Р.Х.</a:t>
            </a:r>
          </a:p>
        </p:txBody>
      </p:sp>
      <p:pic>
        <p:nvPicPr>
          <p:cNvPr id="14605" name="Picture 269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868741"/>
            <a:ext cx="2246637" cy="3431922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pic>
        <p:nvPicPr>
          <p:cNvPr id="14606" name="Picture 17" descr="D:\Work_Kat\_Уроки\52 Возникновение христианства МОЖНО ДЕЛАТЬ\Рождество Господа нашего Иисуиа Христа (Лук., гл. 2, ст.1-2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417" y="1868741"/>
            <a:ext cx="2795588" cy="3488938"/>
          </a:xfrm>
          <a:prstGeom prst="rect">
            <a:avLst/>
          </a:prstGeom>
          <a:noFill/>
          <a:ln w="57150" cmpd="thickThin" algn="ctr">
            <a:noFill/>
            <a:miter lim="800000"/>
            <a:headEnd/>
            <a:tailEnd/>
          </a:ln>
        </p:spPr>
      </p:pic>
      <p:pic>
        <p:nvPicPr>
          <p:cNvPr id="14607" name="Picture 18" descr="D:\Work_Kat\_Уроки\52 Возникновение христианства МОЖНО ДЕЛАТЬ\Картинки\ГОТОВО\Малая кар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5588" y="1868741"/>
            <a:ext cx="4058251" cy="3431922"/>
          </a:xfrm>
          <a:prstGeom prst="rect">
            <a:avLst/>
          </a:prstGeom>
          <a:noFill/>
          <a:ln w="57150" cmpd="thickThin" algn="ctr">
            <a:noFill/>
            <a:miter lim="800000"/>
            <a:headEnd/>
            <a:tailEnd/>
          </a:ln>
        </p:spPr>
      </p:pic>
      <p:sp>
        <p:nvSpPr>
          <p:cNvPr id="11277" name="AutoShape 13"/>
          <p:cNvSpPr>
            <a:spLocks noChangeArrowheads="1"/>
          </p:cNvSpPr>
          <p:nvPr/>
        </p:nvSpPr>
        <p:spPr bwMode="auto">
          <a:xfrm>
            <a:off x="4522788" y="2970213"/>
            <a:ext cx="415925" cy="355600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3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8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9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7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3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4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97" grpId="0" animBg="1"/>
      <p:bldP spid="14599" grpId="0" build="allAtOnce" animBg="1"/>
      <p:bldP spid="14599" grpId="1" build="allAtOnce" animBg="1"/>
      <p:bldP spid="14600" grpId="0" build="allAtOnce" animBg="1"/>
      <p:bldP spid="14600" grpId="1" build="allAtOnce" animBg="1"/>
      <p:bldP spid="14601" grpId="0" animBg="1"/>
      <p:bldP spid="14601" grpId="1" animBg="1"/>
      <p:bldP spid="11277" grpId="0" animBg="1"/>
      <p:bldP spid="1127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79388" y="29241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Лента времени</a:t>
            </a:r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4643438" y="36449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 flipH="1">
            <a:off x="4140200" y="36449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13319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>
            <a:off x="395288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 flipH="1">
            <a:off x="87487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 flipH="1">
            <a:off x="774065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 flipH="1">
            <a:off x="665956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 flipH="1">
            <a:off x="5651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3924300" y="2349500"/>
            <a:ext cx="26828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2771775" y="23495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1619250" y="2349500"/>
            <a:ext cx="436563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611188" y="23495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4932363" y="23495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5940425" y="23495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6948488" y="23495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7956550" y="2349500"/>
            <a:ext cx="47148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4643438" y="1557338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179388" y="1557338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3132138" y="35004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20510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2079" name="Text Box 31"/>
          <p:cNvSpPr txBox="1">
            <a:spLocks noChangeArrowheads="1"/>
          </p:cNvSpPr>
          <p:nvPr/>
        </p:nvSpPr>
        <p:spPr bwMode="auto">
          <a:xfrm>
            <a:off x="9715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2080" name="Text Box 32"/>
          <p:cNvSpPr txBox="1">
            <a:spLocks noChangeArrowheads="1"/>
          </p:cNvSpPr>
          <p:nvPr/>
        </p:nvSpPr>
        <p:spPr bwMode="auto">
          <a:xfrm>
            <a:off x="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5292725" y="35004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2082" name="Text Box 34"/>
          <p:cNvSpPr txBox="1">
            <a:spLocks noChangeArrowheads="1"/>
          </p:cNvSpPr>
          <p:nvPr/>
        </p:nvSpPr>
        <p:spPr bwMode="auto">
          <a:xfrm>
            <a:off x="63007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2083" name="Text Box 35"/>
          <p:cNvSpPr txBox="1">
            <a:spLocks noChangeArrowheads="1"/>
          </p:cNvSpPr>
          <p:nvPr/>
        </p:nvSpPr>
        <p:spPr bwMode="auto">
          <a:xfrm>
            <a:off x="73802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8450263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3708400" y="4579938"/>
            <a:ext cx="2586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/>
                <a:latin typeface="Arial" charset="0"/>
              </a:rPr>
              <a:t>- 1 век = 100 лет</a:t>
            </a:r>
          </a:p>
        </p:txBody>
      </p:sp>
      <p:pic>
        <p:nvPicPr>
          <p:cNvPr id="2087" name="Picture 39" descr="02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84313"/>
            <a:ext cx="1620837" cy="1160462"/>
          </a:xfrm>
          <a:prstGeom prst="rect">
            <a:avLst/>
          </a:prstGeom>
          <a:solidFill>
            <a:srgbClr val="F8F8F8">
              <a:alpha val="80000"/>
            </a:srgbClr>
          </a:solidFill>
          <a:ln w="38100" cmpd="dbl" algn="ctr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2090" name="Line 42"/>
          <p:cNvSpPr>
            <a:spLocks noChangeShapeType="1"/>
          </p:cNvSpPr>
          <p:nvPr/>
        </p:nvSpPr>
        <p:spPr bwMode="auto">
          <a:xfrm>
            <a:off x="45720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9" name="AutoShape 41"/>
          <p:cNvSpPr>
            <a:spLocks noChangeArrowheads="1"/>
          </p:cNvSpPr>
          <p:nvPr/>
        </p:nvSpPr>
        <p:spPr bwMode="auto">
          <a:xfrm>
            <a:off x="1835150" y="2060575"/>
            <a:ext cx="5545138" cy="647700"/>
          </a:xfrm>
          <a:prstGeom prst="notchedRightArrow">
            <a:avLst>
              <a:gd name="adj1" fmla="val 54407"/>
              <a:gd name="adj2" fmla="val 508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effectLst/>
                <a:latin typeface="Arial" charset="0"/>
              </a:rPr>
              <a:t>От прошлого к будущему через настоящее</a:t>
            </a: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91" name="AutoShape 43"/>
          <p:cNvSpPr>
            <a:spLocks noChangeArrowheads="1"/>
          </p:cNvSpPr>
          <p:nvPr/>
        </p:nvSpPr>
        <p:spPr bwMode="auto">
          <a:xfrm>
            <a:off x="2916238" y="4797425"/>
            <a:ext cx="3455987" cy="936625"/>
          </a:xfrm>
          <a:prstGeom prst="wedgeRoundRectCallout">
            <a:avLst>
              <a:gd name="adj1" fmla="val -3194"/>
              <a:gd name="adj2" fmla="val -123389"/>
              <a:gd name="adj3" fmla="val 16667"/>
            </a:avLst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effectLst/>
                <a:latin typeface="Arial" charset="0"/>
              </a:rPr>
              <a:t>Рождение</a:t>
            </a:r>
          </a:p>
          <a:p>
            <a:pPr algn="ctr"/>
            <a:r>
              <a:rPr lang="ru-RU" b="1">
                <a:effectLst/>
                <a:latin typeface="Arial" charset="0"/>
              </a:rPr>
              <a:t>Иисуса Христа</a:t>
            </a:r>
          </a:p>
          <a:p>
            <a:pPr algn="ctr"/>
            <a:endParaRPr lang="ru-RU" b="1">
              <a:effectLst/>
              <a:latin typeface="Arial" charset="0"/>
            </a:endParaRPr>
          </a:p>
        </p:txBody>
      </p:sp>
      <p:sp>
        <p:nvSpPr>
          <p:cNvPr id="2085" name="Rectangle 37"/>
          <p:cNvSpPr>
            <a:spLocks noChangeArrowheads="1"/>
          </p:cNvSpPr>
          <p:nvPr/>
        </p:nvSpPr>
        <p:spPr bwMode="auto">
          <a:xfrm>
            <a:off x="2411413" y="2924175"/>
            <a:ext cx="1081087" cy="504825"/>
          </a:xfrm>
          <a:prstGeom prst="rect">
            <a:avLst/>
          </a:prstGeom>
          <a:solidFill>
            <a:srgbClr val="99CC00"/>
          </a:solidFill>
          <a:ln w="158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24114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3492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1557338"/>
            <a:ext cx="1584325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4" name="Picture 46" descr="L8_p2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765175"/>
            <a:ext cx="1704975" cy="1279525"/>
          </a:xfrm>
          <a:prstGeom prst="rect">
            <a:avLst/>
          </a:prstGeom>
          <a:noFill/>
        </p:spPr>
      </p:pic>
      <p:sp>
        <p:nvSpPr>
          <p:cNvPr id="2095" name="Text Box 47"/>
          <p:cNvSpPr txBox="1">
            <a:spLocks noChangeArrowheads="1"/>
          </p:cNvSpPr>
          <p:nvPr/>
        </p:nvSpPr>
        <p:spPr bwMode="auto">
          <a:xfrm>
            <a:off x="2700338" y="4941888"/>
            <a:ext cx="576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/>
              </a:rPr>
              <a:t>В прямом порядке – 1 г, 2 г…, 20 г…, 100 г.</a:t>
            </a:r>
          </a:p>
        </p:txBody>
      </p:sp>
      <p:sp>
        <p:nvSpPr>
          <p:cNvPr id="2096" name="Text Box 48"/>
          <p:cNvSpPr txBox="1">
            <a:spLocks noChangeArrowheads="1"/>
          </p:cNvSpPr>
          <p:nvPr/>
        </p:nvSpPr>
        <p:spPr bwMode="auto">
          <a:xfrm>
            <a:off x="3492500" y="5445125"/>
            <a:ext cx="3814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/>
              </a:rPr>
              <a:t>20 год был</a:t>
            </a:r>
            <a:r>
              <a:rPr lang="ru-RU" sz="2400">
                <a:effectLst/>
              </a:rPr>
              <a:t> </a:t>
            </a:r>
            <a:r>
              <a:rPr lang="ru-RU" sz="2400" b="1">
                <a:solidFill>
                  <a:srgbClr val="FF0000"/>
                </a:solidFill>
                <a:effectLst/>
              </a:rPr>
              <a:t>раньше</a:t>
            </a:r>
            <a:r>
              <a:rPr lang="ru-RU" sz="2400" b="1">
                <a:effectLst/>
              </a:rPr>
              <a:t> 130</a:t>
            </a:r>
            <a:endParaRPr lang="ru-RU" sz="2400">
              <a:effectLst/>
            </a:endParaRPr>
          </a:p>
        </p:txBody>
      </p:sp>
      <p:sp>
        <p:nvSpPr>
          <p:cNvPr id="2097" name="AutoShape 49"/>
          <p:cNvSpPr>
            <a:spLocks noChangeArrowheads="1"/>
          </p:cNvSpPr>
          <p:nvPr/>
        </p:nvSpPr>
        <p:spPr bwMode="auto">
          <a:xfrm>
            <a:off x="4643438" y="3068638"/>
            <a:ext cx="320675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20</a:t>
            </a:r>
          </a:p>
        </p:txBody>
      </p:sp>
      <p:sp>
        <p:nvSpPr>
          <p:cNvPr id="2098" name="AutoShape 50"/>
          <p:cNvSpPr>
            <a:spLocks noChangeArrowheads="1"/>
          </p:cNvSpPr>
          <p:nvPr/>
        </p:nvSpPr>
        <p:spPr bwMode="auto">
          <a:xfrm>
            <a:off x="5867400" y="3068638"/>
            <a:ext cx="431800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130</a:t>
            </a:r>
          </a:p>
        </p:txBody>
      </p:sp>
      <p:sp>
        <p:nvSpPr>
          <p:cNvPr id="2099" name="Text Box 51"/>
          <p:cNvSpPr txBox="1">
            <a:spLocks noChangeArrowheads="1"/>
          </p:cNvSpPr>
          <p:nvPr/>
        </p:nvSpPr>
        <p:spPr bwMode="auto">
          <a:xfrm>
            <a:off x="782638" y="4114733"/>
            <a:ext cx="811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effectLst/>
              </a:rPr>
              <a:t>В обратном порядке – 100 г до </a:t>
            </a:r>
            <a:r>
              <a:rPr lang="ru-RU" sz="2000" b="1" dirty="0" err="1">
                <a:effectLst/>
              </a:rPr>
              <a:t>н.э</a:t>
            </a:r>
            <a:r>
              <a:rPr lang="ru-RU" sz="2000" b="1" dirty="0">
                <a:effectLst/>
              </a:rPr>
              <a:t>…, 20 г. до </a:t>
            </a:r>
            <a:r>
              <a:rPr lang="ru-RU" sz="2000" b="1" dirty="0" err="1">
                <a:effectLst/>
              </a:rPr>
              <a:t>н.э</a:t>
            </a:r>
            <a:r>
              <a:rPr lang="ru-RU" sz="2000" b="1" dirty="0">
                <a:effectLst/>
              </a:rPr>
              <a:t>…, 2 г. до </a:t>
            </a:r>
            <a:r>
              <a:rPr lang="ru-RU" sz="2000" b="1" dirty="0" err="1">
                <a:effectLst/>
              </a:rPr>
              <a:t>н.э</a:t>
            </a:r>
            <a:endParaRPr lang="ru-RU" sz="2000" b="1" dirty="0">
              <a:effectLst/>
            </a:endParaRPr>
          </a:p>
        </p:txBody>
      </p:sp>
      <p:sp>
        <p:nvSpPr>
          <p:cNvPr id="2100" name="Text Box 52"/>
          <p:cNvSpPr txBox="1">
            <a:spLocks noChangeArrowheads="1"/>
          </p:cNvSpPr>
          <p:nvPr/>
        </p:nvSpPr>
        <p:spPr bwMode="auto">
          <a:xfrm>
            <a:off x="1770062" y="5872410"/>
            <a:ext cx="6135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effectLst/>
              </a:rPr>
              <a:t>130 год до </a:t>
            </a:r>
            <a:r>
              <a:rPr lang="ru-RU" sz="2400" b="1" dirty="0" err="1">
                <a:effectLst/>
              </a:rPr>
              <a:t>н.э</a:t>
            </a:r>
            <a:r>
              <a:rPr lang="ru-RU" sz="2400" b="1" dirty="0">
                <a:effectLst/>
              </a:rPr>
              <a:t> был</a:t>
            </a:r>
            <a:r>
              <a:rPr lang="ru-RU" sz="2400" dirty="0">
                <a:effectLst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</a:rPr>
              <a:t>раньше</a:t>
            </a:r>
            <a:r>
              <a:rPr lang="ru-RU" sz="2400" b="1" dirty="0">
                <a:effectLst/>
              </a:rPr>
              <a:t> 20 г. до </a:t>
            </a:r>
            <a:r>
              <a:rPr lang="ru-RU" sz="2400" b="1" dirty="0" err="1">
                <a:effectLst/>
              </a:rPr>
              <a:t>н.э</a:t>
            </a:r>
            <a:endParaRPr lang="ru-RU" sz="2400" dirty="0">
              <a:effectLst/>
            </a:endParaRPr>
          </a:p>
        </p:txBody>
      </p:sp>
      <p:sp>
        <p:nvSpPr>
          <p:cNvPr id="2101" name="AutoShape 53"/>
          <p:cNvSpPr>
            <a:spLocks noChangeArrowheads="1"/>
          </p:cNvSpPr>
          <p:nvPr/>
        </p:nvSpPr>
        <p:spPr bwMode="auto">
          <a:xfrm>
            <a:off x="4140200" y="3068638"/>
            <a:ext cx="320675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20</a:t>
            </a:r>
          </a:p>
        </p:txBody>
      </p:sp>
      <p:sp>
        <p:nvSpPr>
          <p:cNvPr id="2102" name="AutoShape 54"/>
          <p:cNvSpPr>
            <a:spLocks noChangeArrowheads="1"/>
          </p:cNvSpPr>
          <p:nvPr/>
        </p:nvSpPr>
        <p:spPr bwMode="auto">
          <a:xfrm>
            <a:off x="2916238" y="3068638"/>
            <a:ext cx="431800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21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22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26735E-6 L -5.55556E-7 0.25162 " pathEditMode="relative" ptsTypes="AA">
                                      <p:cBhvr>
                                        <p:cTn id="126" dur="2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9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2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8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2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3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4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500"/>
                            </p:stCondLst>
                            <p:childTnLst>
                              <p:par>
                                <p:cTn id="2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000"/>
                            </p:stCondLst>
                            <p:childTnLst>
                              <p:par>
                                <p:cTn id="294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6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7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8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2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5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500"/>
                            </p:stCondLst>
                            <p:childTnLst>
                              <p:par>
                                <p:cTn id="308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9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0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1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2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500"/>
                            </p:stCondLst>
                            <p:childTnLst>
                              <p:par>
                                <p:cTn id="3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000"/>
                            </p:stCondLst>
                            <p:childTnLst>
                              <p:par>
                                <p:cTn id="341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2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3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4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5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9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2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6" grpId="0" animBg="1"/>
      <p:bldP spid="2056" grpId="1" animBg="1"/>
      <p:bldP spid="2057" grpId="0" animBg="1"/>
      <p:bldP spid="2057" grpId="1" animBg="1"/>
      <p:bldP spid="2060" grpId="0" animBg="1"/>
      <p:bldP spid="2061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5" grpId="1" animBg="1"/>
      <p:bldP spid="2076" grpId="0" animBg="1"/>
      <p:bldP spid="2076" grpId="1" animBg="1"/>
      <p:bldP spid="2077" grpId="0" animBg="1"/>
      <p:bldP spid="2081" grpId="0" animBg="1"/>
      <p:bldP spid="2082" grpId="0" animBg="1"/>
      <p:bldP spid="2083" grpId="0" animBg="1"/>
      <p:bldP spid="2084" grpId="0" animBg="1"/>
      <p:bldP spid="2086" grpId="0"/>
      <p:bldP spid="2086" grpId="1"/>
      <p:bldP spid="2090" grpId="0" animBg="1"/>
      <p:bldP spid="2089" grpId="0" build="allAtOnce" animBg="1"/>
      <p:bldP spid="2089" grpId="1" build="allAtOnce" animBg="1"/>
      <p:bldP spid="2055" grpId="0" animBg="1"/>
      <p:bldP spid="2091" grpId="0" animBg="1"/>
      <p:bldP spid="2091" grpId="1" animBg="1"/>
      <p:bldP spid="2085" grpId="0" animBg="1"/>
      <p:bldP spid="2085" grpId="1" animBg="1"/>
      <p:bldP spid="2085" grpId="2" animBg="1"/>
      <p:bldP spid="2085" grpId="3" animBg="1"/>
      <p:bldP spid="2059" grpId="0" animBg="1"/>
      <p:bldP spid="2058" grpId="0" animBg="1"/>
      <p:bldP spid="2095" grpId="0"/>
      <p:bldP spid="2095" grpId="1"/>
      <p:bldP spid="2096" grpId="0"/>
      <p:bldP spid="2096" grpId="1"/>
      <p:bldP spid="2097" grpId="0" animBg="1"/>
      <p:bldP spid="2097" grpId="1" animBg="1"/>
      <p:bldP spid="2098" grpId="0" animBg="1"/>
      <p:bldP spid="2099" grpId="0"/>
      <p:bldP spid="2099" grpId="1"/>
      <p:bldP spid="2100" grpId="0"/>
      <p:bldP spid="2100" grpId="1"/>
      <p:bldP spid="2101" grpId="0" animBg="1"/>
      <p:bldP spid="2102" grpId="0" animBg="1"/>
      <p:bldP spid="210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79388" y="1916113"/>
            <a:ext cx="8964612" cy="1944687"/>
            <a:chOff x="113" y="1207"/>
            <a:chExt cx="5534" cy="1225"/>
          </a:xfrm>
        </p:grpSpPr>
        <p:pic>
          <p:nvPicPr>
            <p:cNvPr id="18456" name="Picture 24" descr="Рисунок2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113" y="1207"/>
              <a:ext cx="5534" cy="1225"/>
            </a:xfrm>
            <a:prstGeom prst="rect">
              <a:avLst/>
            </a:prstGeom>
            <a:noFill/>
          </p:spPr>
        </p:pic>
        <p:sp>
          <p:nvSpPr>
            <p:cNvPr id="18468" name="Text Box 36"/>
            <p:cNvSpPr txBox="1">
              <a:spLocks noChangeArrowheads="1"/>
            </p:cNvSpPr>
            <p:nvPr/>
          </p:nvSpPr>
          <p:spPr bwMode="auto">
            <a:xfrm>
              <a:off x="3696" y="1661"/>
              <a:ext cx="446" cy="250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effectLst/>
                </a:rPr>
                <a:t>Н.Э.</a:t>
              </a:r>
            </a:p>
          </p:txBody>
        </p:sp>
        <p:sp>
          <p:nvSpPr>
            <p:cNvPr id="18469" name="Text Box 37"/>
            <p:cNvSpPr txBox="1">
              <a:spLocks noChangeArrowheads="1"/>
            </p:cNvSpPr>
            <p:nvPr/>
          </p:nvSpPr>
          <p:spPr bwMode="auto">
            <a:xfrm>
              <a:off x="1701" y="1661"/>
              <a:ext cx="693" cy="250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effectLst/>
                </a:rPr>
                <a:t>до Н.Э.</a:t>
              </a:r>
            </a:p>
          </p:txBody>
        </p:sp>
      </p:grp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1341438"/>
            <a:ext cx="5076825" cy="482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  <a:effectLst/>
              </a:rPr>
              <a:t>Древний мир</a:t>
            </a:r>
          </a:p>
        </p:txBody>
      </p:sp>
      <p:sp>
        <p:nvSpPr>
          <p:cNvPr id="18458" name="AutoShape 26"/>
          <p:cNvSpPr>
            <a:spLocks noChangeArrowheads="1"/>
          </p:cNvSpPr>
          <p:nvPr/>
        </p:nvSpPr>
        <p:spPr bwMode="auto">
          <a:xfrm>
            <a:off x="179388" y="2781300"/>
            <a:ext cx="241300" cy="24130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effectLst/>
            </a:endParaRPr>
          </a:p>
        </p:txBody>
      </p:sp>
      <p:sp>
        <p:nvSpPr>
          <p:cNvPr id="18459" name="AutoShape 27"/>
          <p:cNvSpPr>
            <a:spLocks noChangeArrowheads="1"/>
          </p:cNvSpPr>
          <p:nvPr/>
        </p:nvSpPr>
        <p:spPr bwMode="auto">
          <a:xfrm>
            <a:off x="5003800" y="2781300"/>
            <a:ext cx="241300" cy="24130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60" name="AutoShape 28"/>
          <p:cNvSpPr>
            <a:spLocks noChangeArrowheads="1"/>
          </p:cNvSpPr>
          <p:nvPr/>
        </p:nvSpPr>
        <p:spPr bwMode="auto">
          <a:xfrm>
            <a:off x="179388" y="4508500"/>
            <a:ext cx="2016125" cy="1584325"/>
          </a:xfrm>
          <a:prstGeom prst="wedgeRectCallout">
            <a:avLst>
              <a:gd name="adj1" fmla="val -41653"/>
              <a:gd name="adj2" fmla="val -1418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effectLst/>
              </a:rPr>
              <a:t>5 - 4,5 млн. лет назад – появление предка человека</a:t>
            </a:r>
          </a:p>
        </p:txBody>
      </p:sp>
      <p:sp>
        <p:nvSpPr>
          <p:cNvPr id="18461" name="AutoShape 29"/>
          <p:cNvSpPr>
            <a:spLocks noChangeArrowheads="1"/>
          </p:cNvSpPr>
          <p:nvPr/>
        </p:nvSpPr>
        <p:spPr bwMode="auto">
          <a:xfrm>
            <a:off x="5003800" y="4508500"/>
            <a:ext cx="2016125" cy="1512888"/>
          </a:xfrm>
          <a:prstGeom prst="wedgeRectCallout">
            <a:avLst>
              <a:gd name="adj1" fmla="val -41653"/>
              <a:gd name="adj2" fmla="val -146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effectLst/>
              </a:rPr>
              <a:t>476 год н.э.-</a:t>
            </a:r>
          </a:p>
          <a:p>
            <a:pPr algn="ctr"/>
            <a:r>
              <a:rPr lang="ru-RU" b="1">
                <a:effectLst/>
              </a:rPr>
              <a:t>падение Западной Римской империи</a:t>
            </a:r>
          </a:p>
        </p:txBody>
      </p:sp>
      <p:sp>
        <p:nvSpPr>
          <p:cNvPr id="18462" name="WordArt 30"/>
          <p:cNvSpPr>
            <a:spLocks noChangeArrowheads="1" noChangeShapeType="1" noTextEdit="1"/>
          </p:cNvSpPr>
          <p:nvPr/>
        </p:nvSpPr>
        <p:spPr bwMode="auto">
          <a:xfrm>
            <a:off x="2700338" y="188913"/>
            <a:ext cx="4032250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История Древнего мира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 на Ленте времени</a:t>
            </a: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5076825" y="1341438"/>
            <a:ext cx="2519363" cy="4826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  <a:effectLst/>
              </a:rPr>
              <a:t>Средние века</a:t>
            </a: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7596188" y="1341438"/>
            <a:ext cx="1079500" cy="48260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FF0000"/>
                </a:solidFill>
                <a:effectLst/>
              </a:rPr>
              <a:t>Новое</a:t>
            </a:r>
          </a:p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FF0000"/>
                </a:solidFill>
                <a:effectLst/>
              </a:rPr>
              <a:t> время</a:t>
            </a:r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8675688" y="1341438"/>
            <a:ext cx="468312" cy="482600"/>
          </a:xfrm>
          <a:prstGeom prst="rect">
            <a:avLst/>
          </a:prstGeom>
          <a:solidFill>
            <a:srgbClr val="FF99CC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endParaRPr lang="ru-RU" b="1">
              <a:solidFill>
                <a:srgbClr val="FF0000"/>
              </a:solidFill>
              <a:effectLst/>
            </a:endParaRPr>
          </a:p>
        </p:txBody>
      </p:sp>
      <p:sp>
        <p:nvSpPr>
          <p:cNvPr id="18466" name="AutoShape 34"/>
          <p:cNvSpPr>
            <a:spLocks noChangeArrowheads="1"/>
          </p:cNvSpPr>
          <p:nvPr/>
        </p:nvSpPr>
        <p:spPr bwMode="auto">
          <a:xfrm>
            <a:off x="7596188" y="620713"/>
            <a:ext cx="1368425" cy="504825"/>
          </a:xfrm>
          <a:prstGeom prst="wedgeRectCallout">
            <a:avLst>
              <a:gd name="adj1" fmla="val 39444"/>
              <a:gd name="adj2" fmla="val 121069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rgbClr val="CC0000"/>
                </a:solidFill>
                <a:effectLst/>
              </a:rPr>
              <a:t>Новейшая история</a:t>
            </a:r>
          </a:p>
        </p:txBody>
      </p:sp>
      <p:sp>
        <p:nvSpPr>
          <p:cNvPr id="18467" name="AutoShape 35"/>
          <p:cNvSpPr>
            <a:spLocks noChangeArrowheads="1"/>
          </p:cNvSpPr>
          <p:nvPr/>
        </p:nvSpPr>
        <p:spPr bwMode="auto">
          <a:xfrm>
            <a:off x="2268538" y="4724400"/>
            <a:ext cx="2663825" cy="1008063"/>
          </a:xfrm>
          <a:prstGeom prst="notchedRightArrow">
            <a:avLst>
              <a:gd name="adj1" fmla="val 44880"/>
              <a:gd name="adj2" fmla="val 26609"/>
            </a:avLst>
          </a:prstGeom>
          <a:solidFill>
            <a:srgbClr val="00FF00">
              <a:alpha val="46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0000"/>
                </a:solidFill>
                <a:effectLst/>
              </a:rPr>
              <a:t>Более 5 млн.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mph" presetSubtype="0" repeatCount="indefinit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7" grpId="0" animBg="1"/>
      <p:bldP spid="18458" grpId="0" animBg="1"/>
      <p:bldP spid="18459" grpId="0" animBg="1"/>
      <p:bldP spid="18460" grpId="0" animBg="1"/>
      <p:bldP spid="18461" grpId="0" animBg="1"/>
      <p:bldP spid="18463" grpId="0" animBg="1"/>
      <p:bldP spid="18464" grpId="0" animBg="1"/>
      <p:bldP spid="18465" grpId="0" animBg="1"/>
      <p:bldP spid="18466" grpId="0" animBg="1"/>
      <p:bldP spid="18467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7" name="Rectangle 79"/>
          <p:cNvSpPr>
            <a:spLocks noChangeArrowheads="1"/>
          </p:cNvSpPr>
          <p:nvPr/>
        </p:nvSpPr>
        <p:spPr bwMode="auto">
          <a:xfrm>
            <a:off x="5076825" y="4437063"/>
            <a:ext cx="2087563" cy="287337"/>
          </a:xfrm>
          <a:prstGeom prst="rect">
            <a:avLst/>
          </a:prstGeom>
          <a:solidFill>
            <a:srgbClr val="99CC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лет</a:t>
            </a:r>
          </a:p>
        </p:txBody>
      </p:sp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179388" y="29241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4643438" y="36449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>
            <a:off x="4140200" y="36449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13319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395288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H="1">
            <a:off x="87487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H="1">
            <a:off x="774065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H="1">
            <a:off x="665956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H="1">
            <a:off x="5651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851275" y="2349500"/>
            <a:ext cx="26828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698750" y="23495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619250" y="2349500"/>
            <a:ext cx="436563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11188" y="23495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5005388" y="23495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5940425" y="23495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7021513" y="23495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8029575" y="2349500"/>
            <a:ext cx="47148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4643438" y="1557338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179388" y="1557338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3132138" y="35004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20510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9715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5292725" y="35004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63007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73802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8450263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7201" name="Line 33"/>
          <p:cNvSpPr>
            <a:spLocks noChangeShapeType="1"/>
          </p:cNvSpPr>
          <p:nvPr/>
        </p:nvSpPr>
        <p:spPr bwMode="auto">
          <a:xfrm>
            <a:off x="45720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3" name="Line 35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6" name="Line 38"/>
          <p:cNvSpPr>
            <a:spLocks noChangeShapeType="1"/>
          </p:cNvSpPr>
          <p:nvPr/>
        </p:nvSpPr>
        <p:spPr bwMode="auto">
          <a:xfrm>
            <a:off x="24114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7" name="Line 39"/>
          <p:cNvSpPr>
            <a:spLocks noChangeShapeType="1"/>
          </p:cNvSpPr>
          <p:nvPr/>
        </p:nvSpPr>
        <p:spPr bwMode="auto">
          <a:xfrm>
            <a:off x="3492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9" name="AutoShape 41"/>
          <p:cNvSpPr>
            <a:spLocks noChangeAspect="1" noChangeArrowheads="1"/>
          </p:cNvSpPr>
          <p:nvPr/>
        </p:nvSpPr>
        <p:spPr bwMode="auto">
          <a:xfrm>
            <a:off x="4932363" y="29972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10" name="AutoShape 42"/>
          <p:cNvSpPr>
            <a:spLocks noChangeAspect="1" noChangeArrowheads="1"/>
          </p:cNvSpPr>
          <p:nvPr/>
        </p:nvSpPr>
        <p:spPr bwMode="auto">
          <a:xfrm>
            <a:off x="7019925" y="29972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11" name="Line 43"/>
          <p:cNvSpPr>
            <a:spLocks noChangeShapeType="1"/>
          </p:cNvSpPr>
          <p:nvPr/>
        </p:nvSpPr>
        <p:spPr bwMode="auto">
          <a:xfrm>
            <a:off x="5076825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12" name="Line 44"/>
          <p:cNvSpPr>
            <a:spLocks noChangeShapeType="1"/>
          </p:cNvSpPr>
          <p:nvPr/>
        </p:nvSpPr>
        <p:spPr bwMode="auto">
          <a:xfrm>
            <a:off x="7164388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45" name="Text Box 77"/>
          <p:cNvSpPr txBox="1">
            <a:spLocks noChangeArrowheads="1"/>
          </p:cNvSpPr>
          <p:nvPr/>
        </p:nvSpPr>
        <p:spPr bwMode="auto">
          <a:xfrm>
            <a:off x="4787900" y="5013325"/>
            <a:ext cx="52387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75</a:t>
            </a:r>
          </a:p>
        </p:txBody>
      </p:sp>
      <p:sp>
        <p:nvSpPr>
          <p:cNvPr id="7246" name="Text Box 78"/>
          <p:cNvSpPr txBox="1">
            <a:spLocks noChangeArrowheads="1"/>
          </p:cNvSpPr>
          <p:nvPr/>
        </p:nvSpPr>
        <p:spPr bwMode="auto">
          <a:xfrm>
            <a:off x="6804025" y="5013325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250</a:t>
            </a:r>
          </a:p>
        </p:txBody>
      </p:sp>
      <p:sp>
        <p:nvSpPr>
          <p:cNvPr id="7248" name="Text Box 80"/>
          <p:cNvSpPr txBox="1">
            <a:spLocks noChangeArrowheads="1"/>
          </p:cNvSpPr>
          <p:nvPr/>
        </p:nvSpPr>
        <p:spPr bwMode="auto">
          <a:xfrm>
            <a:off x="2916238" y="5876925"/>
            <a:ext cx="3640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250 – 75 = 175 лет</a:t>
            </a:r>
          </a:p>
        </p:txBody>
      </p:sp>
      <p:sp>
        <p:nvSpPr>
          <p:cNvPr id="7254" name="AutoShape 86"/>
          <p:cNvSpPr>
            <a:spLocks noChangeAspect="1" noChangeArrowheads="1"/>
          </p:cNvSpPr>
          <p:nvPr/>
        </p:nvSpPr>
        <p:spPr bwMode="auto">
          <a:xfrm>
            <a:off x="1763713" y="29972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55" name="AutoShape 87"/>
          <p:cNvSpPr>
            <a:spLocks noChangeAspect="1" noChangeArrowheads="1"/>
          </p:cNvSpPr>
          <p:nvPr/>
        </p:nvSpPr>
        <p:spPr bwMode="auto">
          <a:xfrm>
            <a:off x="3851275" y="29972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58" name="Rectangle 90"/>
          <p:cNvSpPr>
            <a:spLocks noChangeArrowheads="1"/>
          </p:cNvSpPr>
          <p:nvPr/>
        </p:nvSpPr>
        <p:spPr bwMode="auto">
          <a:xfrm>
            <a:off x="1908175" y="4437063"/>
            <a:ext cx="2087563" cy="287337"/>
          </a:xfrm>
          <a:prstGeom prst="rect">
            <a:avLst/>
          </a:prstGeom>
          <a:solidFill>
            <a:srgbClr val="99CC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56" name="Line 88"/>
          <p:cNvSpPr>
            <a:spLocks noChangeShapeType="1"/>
          </p:cNvSpPr>
          <p:nvPr/>
        </p:nvSpPr>
        <p:spPr bwMode="auto">
          <a:xfrm>
            <a:off x="1908175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57" name="Line 89"/>
          <p:cNvSpPr>
            <a:spLocks noChangeShapeType="1"/>
          </p:cNvSpPr>
          <p:nvPr/>
        </p:nvSpPr>
        <p:spPr bwMode="auto">
          <a:xfrm>
            <a:off x="3995738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59" name="Text Box 91"/>
          <p:cNvSpPr txBox="1">
            <a:spLocks noChangeArrowheads="1"/>
          </p:cNvSpPr>
          <p:nvPr/>
        </p:nvSpPr>
        <p:spPr bwMode="auto">
          <a:xfrm>
            <a:off x="1547813" y="5013325"/>
            <a:ext cx="693737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250</a:t>
            </a:r>
          </a:p>
        </p:txBody>
      </p:sp>
      <p:sp>
        <p:nvSpPr>
          <p:cNvPr id="7260" name="Text Box 92"/>
          <p:cNvSpPr txBox="1">
            <a:spLocks noChangeArrowheads="1"/>
          </p:cNvSpPr>
          <p:nvPr/>
        </p:nvSpPr>
        <p:spPr bwMode="auto">
          <a:xfrm>
            <a:off x="3708400" y="5013325"/>
            <a:ext cx="523875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75</a:t>
            </a:r>
          </a:p>
        </p:txBody>
      </p:sp>
      <p:sp>
        <p:nvSpPr>
          <p:cNvPr id="7261" name="Text Box 93"/>
          <p:cNvSpPr txBox="1">
            <a:spLocks noChangeArrowheads="1"/>
          </p:cNvSpPr>
          <p:nvPr/>
        </p:nvSpPr>
        <p:spPr bwMode="auto">
          <a:xfrm>
            <a:off x="2916238" y="5876925"/>
            <a:ext cx="3640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250 – 75 = 175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7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7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7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7" grpId="0" animBg="1"/>
      <p:bldP spid="7247" grpId="1" animBg="1"/>
      <p:bldP spid="7209" grpId="0" animBg="1"/>
      <p:bldP spid="7209" grpId="1" animBg="1"/>
      <p:bldP spid="7210" grpId="0" animBg="1"/>
      <p:bldP spid="7210" grpId="1" animBg="1"/>
      <p:bldP spid="7211" grpId="0" animBg="1"/>
      <p:bldP spid="7211" grpId="1" animBg="1"/>
      <p:bldP spid="7212" grpId="0" animBg="1"/>
      <p:bldP spid="7212" grpId="1" animBg="1"/>
      <p:bldP spid="7245" grpId="0" animBg="1"/>
      <p:bldP spid="7245" grpId="1" animBg="1"/>
      <p:bldP spid="7246" grpId="0" animBg="1"/>
      <p:bldP spid="7246" grpId="1" animBg="1"/>
      <p:bldP spid="7248" grpId="0"/>
      <p:bldP spid="7254" grpId="0" animBg="1"/>
      <p:bldP spid="7255" grpId="0" animBg="1"/>
      <p:bldP spid="7258" grpId="0" animBg="1"/>
      <p:bldP spid="7256" grpId="0" animBg="1"/>
      <p:bldP spid="7257" grpId="0" animBg="1"/>
      <p:bldP spid="7259" grpId="0" animBg="1"/>
      <p:bldP spid="7260" grpId="0" animBg="1"/>
      <p:bldP spid="7261" grpId="0"/>
      <p:bldP spid="726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4" name="Rectangle 52"/>
          <p:cNvSpPr>
            <a:spLocks noChangeArrowheads="1"/>
          </p:cNvSpPr>
          <p:nvPr/>
        </p:nvSpPr>
        <p:spPr bwMode="auto">
          <a:xfrm>
            <a:off x="4572000" y="4437063"/>
            <a:ext cx="504825" cy="287337"/>
          </a:xfrm>
          <a:prstGeom prst="rect">
            <a:avLst/>
          </a:prstGeom>
          <a:solidFill>
            <a:srgbClr val="33CCCC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лет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79388" y="29241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4643438" y="36449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H="1">
            <a:off x="4140200" y="36449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13319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395288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H="1">
            <a:off x="87487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>
            <a:off x="774065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H="1">
            <a:off x="665956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H="1">
            <a:off x="5651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779838" y="2349500"/>
            <a:ext cx="2682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2627313" y="23495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1547813" y="2349500"/>
            <a:ext cx="436562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11188" y="23495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932363" y="23495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867400" y="23495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6948488" y="23495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7956550" y="2349500"/>
            <a:ext cx="47148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643438" y="1557338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79388" y="1557338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3132138" y="35004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20510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9715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5292725" y="35004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63007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73802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8450263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8223" name="Line 31"/>
          <p:cNvSpPr>
            <a:spLocks noChangeShapeType="1"/>
          </p:cNvSpPr>
          <p:nvPr/>
        </p:nvSpPr>
        <p:spPr bwMode="auto">
          <a:xfrm>
            <a:off x="45720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5" name="Line 33"/>
          <p:cNvSpPr>
            <a:spLocks noChangeShapeType="1"/>
          </p:cNvSpPr>
          <p:nvPr/>
        </p:nvSpPr>
        <p:spPr bwMode="auto">
          <a:xfrm>
            <a:off x="24114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3492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7" name="AutoShape 35"/>
          <p:cNvSpPr>
            <a:spLocks noChangeAspect="1" noChangeArrowheads="1"/>
          </p:cNvSpPr>
          <p:nvPr/>
        </p:nvSpPr>
        <p:spPr bwMode="auto">
          <a:xfrm>
            <a:off x="4932363" y="29972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5076825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4787900" y="5013325"/>
            <a:ext cx="52387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75</a:t>
            </a: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2051050" y="5805488"/>
            <a:ext cx="8651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120</a:t>
            </a:r>
          </a:p>
        </p:txBody>
      </p:sp>
      <p:sp>
        <p:nvSpPr>
          <p:cNvPr id="8235" name="AutoShape 43"/>
          <p:cNvSpPr>
            <a:spLocks noChangeAspect="1" noChangeArrowheads="1"/>
          </p:cNvSpPr>
          <p:nvPr/>
        </p:nvSpPr>
        <p:spPr bwMode="auto">
          <a:xfrm>
            <a:off x="2771775" y="29972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2555875" y="5013325"/>
            <a:ext cx="693738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120</a:t>
            </a:r>
          </a:p>
        </p:txBody>
      </p:sp>
      <p:sp>
        <p:nvSpPr>
          <p:cNvPr id="8245" name="Rectangle 53"/>
          <p:cNvSpPr>
            <a:spLocks noChangeArrowheads="1"/>
          </p:cNvSpPr>
          <p:nvPr/>
        </p:nvSpPr>
        <p:spPr bwMode="auto">
          <a:xfrm>
            <a:off x="2916238" y="4437063"/>
            <a:ext cx="1655762" cy="287337"/>
          </a:xfrm>
          <a:prstGeom prst="rect">
            <a:avLst/>
          </a:prstGeom>
          <a:solidFill>
            <a:srgbClr val="00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43" name="Line 51"/>
          <p:cNvSpPr>
            <a:spLocks noChangeShapeType="1"/>
          </p:cNvSpPr>
          <p:nvPr/>
        </p:nvSpPr>
        <p:spPr bwMode="auto">
          <a:xfrm>
            <a:off x="4572000" y="4076700"/>
            <a:ext cx="0" cy="8651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37" name="Line 45"/>
          <p:cNvSpPr>
            <a:spLocks noChangeShapeType="1"/>
          </p:cNvSpPr>
          <p:nvPr/>
        </p:nvSpPr>
        <p:spPr bwMode="auto">
          <a:xfrm>
            <a:off x="2916238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6" name="Text Box 54"/>
          <p:cNvSpPr txBox="1">
            <a:spLocks noChangeArrowheads="1"/>
          </p:cNvSpPr>
          <p:nvPr/>
        </p:nvSpPr>
        <p:spPr bwMode="auto">
          <a:xfrm>
            <a:off x="3562350" y="5805488"/>
            <a:ext cx="638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75</a:t>
            </a:r>
          </a:p>
        </p:txBody>
      </p:sp>
      <p:sp>
        <p:nvSpPr>
          <p:cNvPr id="8247" name="Text Box 55"/>
          <p:cNvSpPr txBox="1">
            <a:spLocks noChangeArrowheads="1"/>
          </p:cNvSpPr>
          <p:nvPr/>
        </p:nvSpPr>
        <p:spPr bwMode="auto">
          <a:xfrm>
            <a:off x="4283075" y="5805488"/>
            <a:ext cx="474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=</a:t>
            </a:r>
          </a:p>
        </p:txBody>
      </p:sp>
      <p:sp>
        <p:nvSpPr>
          <p:cNvPr id="8248" name="Text Box 56"/>
          <p:cNvSpPr txBox="1">
            <a:spLocks noChangeArrowheads="1"/>
          </p:cNvSpPr>
          <p:nvPr/>
        </p:nvSpPr>
        <p:spPr bwMode="auto">
          <a:xfrm>
            <a:off x="4859338" y="5805488"/>
            <a:ext cx="1568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195 лет</a:t>
            </a:r>
          </a:p>
        </p:txBody>
      </p:sp>
      <p:sp>
        <p:nvSpPr>
          <p:cNvPr id="8249" name="Text Box 57"/>
          <p:cNvSpPr txBox="1">
            <a:spLocks noChangeArrowheads="1"/>
          </p:cNvSpPr>
          <p:nvPr/>
        </p:nvSpPr>
        <p:spPr bwMode="auto">
          <a:xfrm>
            <a:off x="2986088" y="5805488"/>
            <a:ext cx="474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+</a:t>
            </a:r>
          </a:p>
        </p:txBody>
      </p:sp>
      <p:sp>
        <p:nvSpPr>
          <p:cNvPr id="8250" name="Rectangle 58"/>
          <p:cNvSpPr>
            <a:spLocks noChangeArrowheads="1"/>
          </p:cNvSpPr>
          <p:nvPr/>
        </p:nvSpPr>
        <p:spPr bwMode="auto">
          <a:xfrm>
            <a:off x="2916238" y="4437063"/>
            <a:ext cx="2160587" cy="2873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4" grpId="0" animBg="1"/>
      <p:bldP spid="8227" grpId="0" animBg="1"/>
      <p:bldP spid="8229" grpId="0" animBg="1"/>
      <p:bldP spid="8231" grpId="0" animBg="1"/>
      <p:bldP spid="8235" grpId="0" animBg="1"/>
      <p:bldP spid="8240" grpId="0" animBg="1"/>
      <p:bldP spid="8245" grpId="0" animBg="1"/>
      <p:bldP spid="8237" grpId="0" animBg="1"/>
      <p:bldP spid="82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01A8582-6C34-43B5-844E-5CEAABE2E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8" y="0"/>
            <a:ext cx="9140021" cy="68580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sz="2800" dirty="0"/>
              <a:t>1</a:t>
            </a:r>
            <a:r>
              <a:rPr lang="ru-RU" dirty="0"/>
              <a:t>. Наука которая изучает быт разных народов, отраженный в их традициях, обрядах, фольклоре.</a:t>
            </a:r>
          </a:p>
          <a:p>
            <a:r>
              <a:rPr lang="ru-RU" dirty="0"/>
              <a:t>2. Наука которая изучает прошлое человека по   вещественным источникам</a:t>
            </a:r>
          </a:p>
          <a:p>
            <a:r>
              <a:rPr lang="ru-RU" dirty="0"/>
              <a:t>3. Наука которая изучает монеты и денежные знаки</a:t>
            </a:r>
          </a:p>
          <a:p>
            <a:r>
              <a:rPr lang="ru-RU" dirty="0"/>
              <a:t>4. Память всего человечества о своем прошлом</a:t>
            </a:r>
          </a:p>
          <a:p>
            <a:r>
              <a:rPr lang="ru-RU" dirty="0"/>
              <a:t>5.Наука которая изучает гербы</a:t>
            </a:r>
          </a:p>
          <a:p>
            <a:r>
              <a:rPr lang="ru-RU" dirty="0"/>
              <a:t>6.«Отец» истории</a:t>
            </a:r>
          </a:p>
          <a:p>
            <a:r>
              <a:rPr lang="ru-RU" dirty="0"/>
              <a:t>7. Всё что создано нашими предками и может рассказать о их жизни</a:t>
            </a:r>
          </a:p>
          <a:p>
            <a:r>
              <a:rPr lang="ru-RU" dirty="0"/>
              <a:t>8. Назовите виды </a:t>
            </a:r>
            <a:r>
              <a:rPr lang="ru-RU"/>
              <a:t>исторических источников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614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476375" y="836613"/>
            <a:ext cx="2252663" cy="1001712"/>
            <a:chOff x="1156" y="1616"/>
            <a:chExt cx="999" cy="545"/>
          </a:xfrm>
        </p:grpSpPr>
        <p:pic>
          <p:nvPicPr>
            <p:cNvPr id="31756" name="Picture 12" descr="Рисунок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5" y="1616"/>
              <a:ext cx="374" cy="545"/>
            </a:xfrm>
            <a:prstGeom prst="rect">
              <a:avLst/>
            </a:prstGeom>
            <a:noFill/>
          </p:spPr>
        </p:pic>
        <p:pic>
          <p:nvPicPr>
            <p:cNvPr id="31762" name="Picture 18" descr="Рисунок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56" y="1616"/>
              <a:ext cx="374" cy="545"/>
            </a:xfrm>
            <a:prstGeom prst="rect">
              <a:avLst/>
            </a:prstGeom>
            <a:noFill/>
          </p:spPr>
        </p:pic>
        <p:pic>
          <p:nvPicPr>
            <p:cNvPr id="31763" name="Picture 19" descr="Рисунок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3" y="1616"/>
              <a:ext cx="182" cy="545"/>
            </a:xfrm>
            <a:prstGeom prst="rect">
              <a:avLst/>
            </a:prstGeom>
            <a:noFill/>
          </p:spPr>
        </p:pic>
      </p:grpSp>
      <p:sp>
        <p:nvSpPr>
          <p:cNvPr id="31827" name="Text Box 83"/>
          <p:cNvSpPr txBox="1">
            <a:spLocks noChangeArrowheads="1"/>
          </p:cNvSpPr>
          <p:nvPr/>
        </p:nvSpPr>
        <p:spPr bwMode="auto">
          <a:xfrm>
            <a:off x="3132138" y="188913"/>
            <a:ext cx="3011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В настоящее время идет</a:t>
            </a:r>
          </a:p>
        </p:txBody>
      </p: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787900" y="620713"/>
            <a:ext cx="3168650" cy="1223962"/>
            <a:chOff x="2925" y="300"/>
            <a:chExt cx="2233" cy="997"/>
          </a:xfrm>
        </p:grpSpPr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2925" y="300"/>
              <a:ext cx="1542" cy="997"/>
              <a:chOff x="3016" y="2750"/>
              <a:chExt cx="1000" cy="640"/>
            </a:xfrm>
          </p:grpSpPr>
          <p:pic>
            <p:nvPicPr>
              <p:cNvPr id="31759" name="Picture 15" descr="222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16" y="2750"/>
                <a:ext cx="624" cy="640"/>
              </a:xfrm>
              <a:prstGeom prst="rect">
                <a:avLst/>
              </a:prstGeom>
              <a:noFill/>
            </p:spPr>
          </p:pic>
          <p:pic>
            <p:nvPicPr>
              <p:cNvPr id="31760" name="Picture 16" descr="1111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750"/>
                <a:ext cx="592" cy="640"/>
              </a:xfrm>
              <a:prstGeom prst="rect">
                <a:avLst/>
              </a:prstGeom>
              <a:noFill/>
            </p:spPr>
          </p:pic>
        </p:grpSp>
        <p:sp>
          <p:nvSpPr>
            <p:cNvPr id="31830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4467" y="935"/>
              <a:ext cx="691" cy="3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8100" algn="ctr" rotWithShape="0">
                      <a:srgbClr val="990000">
                        <a:alpha val="50000"/>
                      </a:srgbClr>
                    </a:outerShdw>
                  </a:effectLst>
                </a:rPr>
                <a:t>век</a:t>
              </a:r>
            </a:p>
          </p:txBody>
        </p:sp>
      </p:grpSp>
      <p:sp>
        <p:nvSpPr>
          <p:cNvPr id="31833" name="AutoShape 89"/>
          <p:cNvSpPr>
            <a:spLocks noChangeArrowheads="1"/>
          </p:cNvSpPr>
          <p:nvPr/>
        </p:nvSpPr>
        <p:spPr bwMode="auto">
          <a:xfrm>
            <a:off x="4284663" y="1412875"/>
            <a:ext cx="579437" cy="222250"/>
          </a:xfrm>
          <a:prstGeom prst="roundRect">
            <a:avLst>
              <a:gd name="adj" fmla="val 31491"/>
            </a:avLst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74053" dir="19742175" algn="ctr" rotWithShape="0">
              <a:srgbClr val="BB7751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27" grpId="0"/>
      <p:bldP spid="318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лег\Desktop\1024х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2690"/>
            <a:ext cx="8964488" cy="593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2060848"/>
            <a:ext cx="7272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Счет лет в истории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1772" y="1120640"/>
            <a:ext cx="4068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Bookman Old Style" pitchFamily="18" charset="0"/>
                <a:ea typeface="Verdana" pitchFamily="34" charset="0"/>
                <a:cs typeface="Verdana" pitchFamily="34" charset="0"/>
              </a:rPr>
              <a:t>Тема урока:</a:t>
            </a:r>
          </a:p>
        </p:txBody>
      </p:sp>
    </p:spTree>
    <p:extLst>
      <p:ext uri="{BB962C8B-B14F-4D97-AF65-F5344CB8AC3E}">
        <p14:creationId xmlns:p14="http://schemas.microsoft.com/office/powerpoint/2010/main" val="2166916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1782" y="3933056"/>
            <a:ext cx="9142218" cy="2924944"/>
          </a:xfrm>
          <a:solidFill>
            <a:schemeClr val="bg1"/>
          </a:solidFill>
          <a:ln w="76200">
            <a:solidFill>
              <a:srgbClr val="FF990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2400" b="1" dirty="0"/>
              <a:t>При изучении истории важно знать. Когда произошло то или иное событие, что было раньше, а что позже и сколько времени прошло между событиями.</a:t>
            </a:r>
          </a:p>
          <a:p>
            <a:pPr algn="ctr">
              <a:buFontTx/>
              <a:buNone/>
            </a:pPr>
            <a:r>
              <a:rPr lang="ru-RU" sz="2800" b="1" dirty="0"/>
              <a:t>Для этого нужен </a:t>
            </a:r>
            <a:r>
              <a:rPr lang="ru-RU" sz="2800" b="1" i="1" dirty="0">
                <a:solidFill>
                  <a:srgbClr val="FF0000"/>
                </a:solidFill>
              </a:rPr>
              <a:t>счёт времени</a:t>
            </a:r>
          </a:p>
          <a:p>
            <a:pPr algn="ctr">
              <a:buFontTx/>
              <a:buNone/>
            </a:pPr>
            <a:r>
              <a:rPr lang="ru-RU" sz="2400" b="1" dirty="0"/>
              <a:t>Люди издавна считают время по годам, но в истории часто приходится пользоваться более длинными отрезками – сотнями и тысячами лет.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5121"/>
            <a:ext cx="9144000" cy="576262"/>
          </a:xfrm>
          <a:solidFill>
            <a:schemeClr val="bg1"/>
          </a:solidFill>
          <a:ln w="76200">
            <a:solidFill>
              <a:srgbClr val="FF9900"/>
            </a:solidFill>
            <a:miter lim="800000"/>
            <a:headEnd/>
            <a:tailEnd/>
          </a:ln>
        </p:spPr>
        <p:txBody>
          <a:bodyPr lIns="92075" tIns="46038" rIns="92075" bIns="46038" anchor="b"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Годы, века, тысячелетия</a:t>
            </a:r>
          </a:p>
        </p:txBody>
      </p:sp>
      <p:graphicFrame>
        <p:nvGraphicFramePr>
          <p:cNvPr id="4102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3666409"/>
              </p:ext>
            </p:extLst>
          </p:nvPr>
        </p:nvGraphicFramePr>
        <p:xfrm>
          <a:off x="0" y="692696"/>
          <a:ext cx="9144000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3" imgW="5334745" imgH="2438095" progId="Photoshop.Image.3">
                  <p:embed/>
                </p:oleObj>
              </mc:Choice>
              <mc:Fallback>
                <p:oleObj name="Image" r:id="rId3" imgW="5334745" imgH="2438095" progId="Photoshop.Image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92696"/>
                        <a:ext cx="9144000" cy="3168650"/>
                      </a:xfrm>
                      <a:prstGeom prst="rect">
                        <a:avLst/>
                      </a:prstGeom>
                      <a:noFill/>
                      <a:ln w="76200" cmpd="sng">
                        <a:solidFill>
                          <a:srgbClr val="FF99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837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486629"/>
            <a:ext cx="6984776" cy="242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4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Почему измерять время в истории удобнее годами, веками, тысячелетиями?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212976"/>
            <a:ext cx="9136507" cy="280076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000000"/>
                </a:solidFill>
                <a:latin typeface="ProximaNova"/>
              </a:rPr>
              <a:t>Потому что история не изучает дни, </a:t>
            </a:r>
          </a:p>
          <a:p>
            <a:pPr algn="ctr"/>
            <a:r>
              <a:rPr lang="ru-RU" sz="4400" dirty="0">
                <a:solidFill>
                  <a:srgbClr val="000000"/>
                </a:solidFill>
                <a:latin typeface="ProximaNova"/>
              </a:rPr>
              <a:t>а изучает </a:t>
            </a:r>
            <a:r>
              <a:rPr lang="ru-RU" sz="4400" b="1" dirty="0">
                <a:solidFill>
                  <a:srgbClr val="FF0000"/>
                </a:solidFill>
                <a:latin typeface="ProximaNova"/>
              </a:rPr>
              <a:t>периоды</a:t>
            </a:r>
            <a:r>
              <a:rPr lang="ru-RU" sz="4400" dirty="0">
                <a:solidFill>
                  <a:srgbClr val="000000"/>
                </a:solidFill>
                <a:latin typeface="ProximaNova"/>
              </a:rPr>
              <a:t>, </a:t>
            </a:r>
          </a:p>
          <a:p>
            <a:pPr algn="ctr"/>
            <a:r>
              <a:rPr lang="ru-RU" sz="4400" dirty="0">
                <a:solidFill>
                  <a:srgbClr val="000000"/>
                </a:solidFill>
                <a:latin typeface="ProximaNova"/>
              </a:rPr>
              <a:t>которые удобно считать: </a:t>
            </a:r>
          </a:p>
          <a:p>
            <a:pPr algn="ctr"/>
            <a:r>
              <a:rPr lang="ru-RU" sz="4400" dirty="0">
                <a:solidFill>
                  <a:srgbClr val="000000"/>
                </a:solidFill>
                <a:latin typeface="ProximaNova"/>
              </a:rPr>
              <a:t>годами, веками, тысячелетиями.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6084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00808"/>
            <a:ext cx="7488832" cy="257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4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Какими единицами измерения времени пользуется  ученые?</a:t>
            </a:r>
            <a:endParaRPr lang="ru-RU" sz="44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135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420888"/>
            <a:ext cx="78306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atin typeface="Times New Roman"/>
                <a:ea typeface="Calibri"/>
              </a:rPr>
              <a:t>десятилетие, день, век, год, месяц, неделя, час, тысячелетие, сутки</a:t>
            </a:r>
            <a:r>
              <a:rPr lang="ru-RU" sz="2800" dirty="0">
                <a:latin typeface="Times New Roman"/>
                <a:ea typeface="Calibri"/>
              </a:rPr>
              <a:t>. 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1748" y="946210"/>
            <a:ext cx="87564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/>
                <a:ea typeface="Calibri"/>
              </a:rPr>
              <a:t>Расположить по возрастанию единицы измерения времени</a:t>
            </a:r>
            <a:r>
              <a:rPr lang="ru-RU" sz="3200" dirty="0">
                <a:latin typeface="Times New Roman"/>
                <a:ea typeface="Calibri"/>
              </a:rPr>
              <a:t> 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88640"/>
            <a:ext cx="7241085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/>
                <a:ea typeface="Calibri"/>
              </a:rPr>
              <a:t>Задание «Измеряем время»</a:t>
            </a:r>
            <a:r>
              <a:rPr lang="ru-RU" b="1" dirty="0">
                <a:latin typeface="Times New Roman"/>
                <a:ea typeface="Calibri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69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3999" cy="6132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Как в истории принято записывать года и века?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17848"/>
              </p:ext>
            </p:extLst>
          </p:nvPr>
        </p:nvGraphicFramePr>
        <p:xfrm>
          <a:off x="-39841" y="613245"/>
          <a:ext cx="9143999" cy="1787561"/>
        </p:xfrm>
        <a:graphic>
          <a:graphicData uri="http://schemas.openxmlformats.org/drawingml/2006/table">
            <a:tbl>
              <a:tblPr firstRow="1" firstCol="1" bandRow="1"/>
              <a:tblGrid>
                <a:gridCol w="13903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6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21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16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22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5775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18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8261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9504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8863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8261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8863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80508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953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Цифры 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арабские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0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Цифры 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римские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IV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VI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VII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VIII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IX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XI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XII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25007" y="2420866"/>
            <a:ext cx="9114330" cy="4320501"/>
          </a:xfrm>
          <a:prstGeom prst="rect">
            <a:avLst/>
          </a:prstGeom>
          <a:solidFill>
            <a:schemeClr val="bg1"/>
          </a:solidFill>
          <a:ln w="762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Обозначение времени какого-либо события называется </a:t>
            </a: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датой.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Например: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988 год</a:t>
            </a: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– крещение Руси,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1147 год</a:t>
            </a: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– первое упоминание о Москве в летописи,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Даты могут быть более точными, когда указываются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число, месяц, год.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 мая 1945 года</a:t>
            </a: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– день Победы в Великой Отечественной войне.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Века принято обозначать особыми, </a:t>
            </a: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римскими, </a:t>
            </a: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цифрами.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Например, Великая Отечественная война была в </a:t>
            </a:r>
            <a:r>
              <a:rPr kumimoji="0" lang="ru-RU" sz="2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ХХ (20)</a:t>
            </a: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веке.</a:t>
            </a:r>
          </a:p>
        </p:txBody>
      </p:sp>
    </p:spTree>
    <p:extLst>
      <p:ext uri="{BB962C8B-B14F-4D97-AF65-F5344CB8AC3E}">
        <p14:creationId xmlns:p14="http://schemas.microsoft.com/office/powerpoint/2010/main" val="50751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1540" y="764704"/>
            <a:ext cx="8280920" cy="1927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5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Как правильно соотносить дату с веком?</a:t>
            </a:r>
            <a:endParaRPr lang="ru-RU" sz="48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2261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772</Words>
  <Application>Microsoft Office PowerPoint</Application>
  <PresentationFormat>Экран (4:3)</PresentationFormat>
  <Paragraphs>226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Image</vt:lpstr>
      <vt:lpstr>Домашнее задание.</vt:lpstr>
      <vt:lpstr>Презентация PowerPoint</vt:lpstr>
      <vt:lpstr>Презентация PowerPoint</vt:lpstr>
      <vt:lpstr>Годы, века, тысячелетия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Admin</cp:lastModifiedBy>
  <cp:revision>21</cp:revision>
  <dcterms:created xsi:type="dcterms:W3CDTF">2012-08-01T10:59:38Z</dcterms:created>
  <dcterms:modified xsi:type="dcterms:W3CDTF">2022-09-04T17:22:40Z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1726097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