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4" r:id="rId18"/>
    <p:sldId id="272" r:id="rId19"/>
    <p:sldId id="273"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90000"/>
    <a:srgbClr val="6600FF"/>
    <a:srgbClr val="006600"/>
    <a:srgbClr val="990099"/>
    <a:srgbClr val="FF66FF"/>
    <a:srgbClr val="990033"/>
    <a:srgbClr val="0033CC"/>
    <a:srgbClr val="993366"/>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25.09.2022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25.09.2022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25.09.2022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25.09.2022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25.09.2022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25.09.2022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25.09.2022</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1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jpeg"/></Relationships>
</file>

<file path=ppt/slides/_rels/slide1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13.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image" Target="../media/image61.jpeg"/><Relationship Id="rId1" Type="http://schemas.openxmlformats.org/officeDocument/2006/relationships/slideLayout" Target="../slideLayouts/slideLayout7.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1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7.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1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7.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16.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78.jpeg"/><Relationship Id="rId7" Type="http://schemas.openxmlformats.org/officeDocument/2006/relationships/image" Target="../media/image82.jpeg"/><Relationship Id="rId2" Type="http://schemas.openxmlformats.org/officeDocument/2006/relationships/image" Target="../media/image77.jpeg"/><Relationship Id="rId1" Type="http://schemas.openxmlformats.org/officeDocument/2006/relationships/slideLayout" Target="../slideLayouts/slideLayout7.xml"/><Relationship Id="rId6" Type="http://schemas.openxmlformats.org/officeDocument/2006/relationships/image" Target="../media/image81.png"/><Relationship Id="rId5" Type="http://schemas.openxmlformats.org/officeDocument/2006/relationships/image" Target="../media/image80.jpeg"/><Relationship Id="rId4" Type="http://schemas.openxmlformats.org/officeDocument/2006/relationships/image" Target="../media/image79.jpeg"/></Relationships>
</file>

<file path=ppt/slides/_rels/slide1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7.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18.xml.rels><?xml version="1.0" encoding="UTF-8" standalone="yes"?>
<Relationships xmlns="http://schemas.openxmlformats.org/package/2006/relationships"><Relationship Id="rId3" Type="http://schemas.openxmlformats.org/officeDocument/2006/relationships/image" Target="../media/image90.jpeg"/><Relationship Id="rId7" Type="http://schemas.openxmlformats.org/officeDocument/2006/relationships/image" Target="../media/image94.jpeg"/><Relationship Id="rId2" Type="http://schemas.openxmlformats.org/officeDocument/2006/relationships/image" Target="../media/image89.jpeg"/><Relationship Id="rId1" Type="http://schemas.openxmlformats.org/officeDocument/2006/relationships/slideLayout" Target="../slideLayouts/slideLayout7.xml"/><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91.jpeg"/></Relationships>
</file>

<file path=ppt/slides/_rels/slide19.xml.rels><?xml version="1.0" encoding="UTF-8" standalone="yes"?>
<Relationships xmlns="http://schemas.openxmlformats.org/package/2006/relationships"><Relationship Id="rId8" Type="http://schemas.openxmlformats.org/officeDocument/2006/relationships/image" Target="../media/image101.jpeg"/><Relationship Id="rId3" Type="http://schemas.openxmlformats.org/officeDocument/2006/relationships/image" Target="../media/image96.jpeg"/><Relationship Id="rId7" Type="http://schemas.openxmlformats.org/officeDocument/2006/relationships/image" Target="../media/image100.jpeg"/><Relationship Id="rId2" Type="http://schemas.openxmlformats.org/officeDocument/2006/relationships/image" Target="../media/image95.jpeg"/><Relationship Id="rId1" Type="http://schemas.openxmlformats.org/officeDocument/2006/relationships/slideLayout" Target="../slideLayouts/slideLayout7.xml"/><Relationship Id="rId6" Type="http://schemas.openxmlformats.org/officeDocument/2006/relationships/image" Target="../media/image99.jpeg"/><Relationship Id="rId5" Type="http://schemas.openxmlformats.org/officeDocument/2006/relationships/image" Target="../media/image98.jpeg"/><Relationship Id="rId4" Type="http://schemas.openxmlformats.org/officeDocument/2006/relationships/image" Target="../media/image97.jpeg"/><Relationship Id="rId9" Type="http://schemas.openxmlformats.org/officeDocument/2006/relationships/image" Target="../media/image102.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gif"/><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5" Type="http://schemas.openxmlformats.org/officeDocument/2006/relationships/image" Target="../media/image14.gif"/><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7.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jpeg"/></Relationships>
</file>

<file path=ppt/slides/_rels/slide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72546" y="188640"/>
            <a:ext cx="7560840" cy="1368152"/>
          </a:xfrm>
        </p:spPr>
        <p:txBody>
          <a:bodyPr>
            <a:normAutofit/>
          </a:bodyPr>
          <a:lstStyle/>
          <a:p>
            <a:pPr marL="0" indent="0" algn="ctr">
              <a:buNone/>
            </a:pPr>
            <a:r>
              <a:rPr lang="en-US" sz="2700" b="1" i="1" spc="600" dirty="0">
                <a:solidFill>
                  <a:srgbClr val="0000FF"/>
                </a:solidFill>
                <a:latin typeface="Times New Roman" pitchFamily="18" charset="0"/>
                <a:cs typeface="Times New Roman" pitchFamily="18" charset="0"/>
              </a:rPr>
              <a:t>The animal world.</a:t>
            </a:r>
            <a:r>
              <a:rPr lang="ru-RU" sz="2700" b="1" i="1" spc="600" dirty="0">
                <a:solidFill>
                  <a:srgbClr val="0000FF"/>
                </a:solidFill>
                <a:latin typeface="Times New Roman" pitchFamily="18" charset="0"/>
                <a:cs typeface="Times New Roman" pitchFamily="18" charset="0"/>
              </a:rPr>
              <a:t> </a:t>
            </a:r>
            <a:r>
              <a:rPr lang="en-US" sz="2700" b="1" i="1" spc="600" dirty="0" smtClean="0">
                <a:solidFill>
                  <a:srgbClr val="0000FF"/>
                </a:solidFill>
                <a:latin typeface="Times New Roman" pitchFamily="18" charset="0"/>
                <a:cs typeface="Times New Roman" pitchFamily="18" charset="0"/>
              </a:rPr>
              <a:t/>
            </a:r>
            <a:br>
              <a:rPr lang="en-US" sz="2700" b="1" i="1" spc="600" dirty="0" smtClean="0">
                <a:solidFill>
                  <a:srgbClr val="0000FF"/>
                </a:solidFill>
                <a:latin typeface="Times New Roman" pitchFamily="18" charset="0"/>
                <a:cs typeface="Times New Roman" pitchFamily="18" charset="0"/>
              </a:rPr>
            </a:br>
            <a:r>
              <a:rPr lang="en-US" sz="2700" b="1" i="1" spc="600" dirty="0" smtClean="0">
                <a:solidFill>
                  <a:srgbClr val="C00000"/>
                </a:solidFill>
                <a:latin typeface="Times New Roman" pitchFamily="18" charset="0"/>
                <a:cs typeface="Times New Roman" pitchFamily="18" charset="0"/>
              </a:rPr>
              <a:t>U-4, “Living things around us” </a:t>
            </a:r>
            <a:r>
              <a:rPr lang="en-US" sz="2000" b="1" i="1" spc="600" dirty="0" smtClean="0">
                <a:solidFill>
                  <a:srgbClr val="0000FF"/>
                </a:solidFill>
                <a:latin typeface="Times New Roman" pitchFamily="18" charset="0"/>
                <a:cs typeface="Times New Roman" pitchFamily="18" charset="0"/>
              </a:rPr>
              <a:t> </a:t>
            </a:r>
            <a:r>
              <a:rPr lang="ru-RU" sz="2000" b="1" i="1" spc="600" dirty="0" smtClean="0">
                <a:solidFill>
                  <a:srgbClr val="0000FF"/>
                </a:solidFill>
                <a:latin typeface="Times New Roman" pitchFamily="18" charset="0"/>
                <a:cs typeface="Times New Roman" pitchFamily="18" charset="0"/>
              </a:rPr>
              <a:t/>
            </a:r>
            <a:br>
              <a:rPr lang="ru-RU" sz="2000" b="1" i="1" spc="600" dirty="0" smtClean="0">
                <a:solidFill>
                  <a:srgbClr val="0000FF"/>
                </a:solidFill>
                <a:latin typeface="Times New Roman" pitchFamily="18" charset="0"/>
                <a:cs typeface="Times New Roman" pitchFamily="18" charset="0"/>
              </a:rPr>
            </a:br>
            <a:r>
              <a:rPr lang="ru-RU" sz="1600" b="1" i="1" spc="600" dirty="0" smtClean="0">
                <a:solidFill>
                  <a:srgbClr val="0000FF"/>
                </a:solidFill>
                <a:latin typeface="Times New Roman" pitchFamily="18" charset="0"/>
                <a:cs typeface="Times New Roman" pitchFamily="18" charset="0"/>
              </a:rPr>
              <a:t>(</a:t>
            </a:r>
            <a:r>
              <a:rPr lang="ru-RU" sz="1600" b="1" i="1" dirty="0" smtClean="0">
                <a:solidFill>
                  <a:srgbClr val="0000FF"/>
                </a:solidFill>
                <a:latin typeface="Times New Roman" pitchFamily="18" charset="0"/>
                <a:cs typeface="Times New Roman" pitchFamily="18" charset="0"/>
              </a:rPr>
              <a:t>учебник 7 класс, 2 ч. О</a:t>
            </a:r>
            <a:r>
              <a:rPr lang="ru-RU" sz="1600" b="1" i="1" dirty="0" smtClean="0">
                <a:solidFill>
                  <a:srgbClr val="0000FF"/>
                </a:solidFill>
                <a:latin typeface="Times New Roman" pitchFamily="18" charset="0"/>
                <a:cs typeface="Times New Roman" pitchFamily="18" charset="0"/>
              </a:rPr>
              <a:t>.</a:t>
            </a:r>
            <a:r>
              <a:rPr lang="en-US" sz="1600" b="1" i="1" dirty="0" smtClean="0">
                <a:solidFill>
                  <a:srgbClr val="0000FF"/>
                </a:solidFill>
                <a:latin typeface="Times New Roman" pitchFamily="18" charset="0"/>
                <a:cs typeface="Times New Roman" pitchFamily="18" charset="0"/>
              </a:rPr>
              <a:t> </a:t>
            </a:r>
            <a:r>
              <a:rPr lang="ru-RU" sz="1600" b="1" i="1" dirty="0" smtClean="0">
                <a:solidFill>
                  <a:srgbClr val="0000FF"/>
                </a:solidFill>
                <a:latin typeface="Times New Roman" pitchFamily="18" charset="0"/>
                <a:cs typeface="Times New Roman" pitchFamily="18" charset="0"/>
              </a:rPr>
              <a:t>В.</a:t>
            </a:r>
            <a:r>
              <a:rPr lang="en-US" sz="1600" b="1" i="1" dirty="0" smtClean="0">
                <a:solidFill>
                  <a:srgbClr val="0000FF"/>
                </a:solidFill>
                <a:latin typeface="Times New Roman" pitchFamily="18" charset="0"/>
                <a:cs typeface="Times New Roman" pitchFamily="18" charset="0"/>
              </a:rPr>
              <a:t> </a:t>
            </a:r>
            <a:r>
              <a:rPr lang="ru-RU" sz="1600" b="1" i="1" dirty="0" smtClean="0">
                <a:solidFill>
                  <a:srgbClr val="0000FF"/>
                </a:solidFill>
                <a:latin typeface="Times New Roman" pitchFamily="18" charset="0"/>
                <a:cs typeface="Times New Roman" pitchFamily="18" charset="0"/>
              </a:rPr>
              <a:t>Афанасьева</a:t>
            </a:r>
            <a:r>
              <a:rPr lang="ru-RU" sz="1600" b="1" i="1" dirty="0" smtClean="0">
                <a:solidFill>
                  <a:srgbClr val="0000FF"/>
                </a:solidFill>
                <a:latin typeface="Times New Roman" pitchFamily="18" charset="0"/>
                <a:cs typeface="Times New Roman" pitchFamily="18" charset="0"/>
              </a:rPr>
              <a:t>, </a:t>
            </a:r>
            <a:r>
              <a:rPr lang="en-US" sz="1600" b="1" i="1" dirty="0" smtClean="0">
                <a:solidFill>
                  <a:srgbClr val="0000FF"/>
                </a:solidFill>
                <a:latin typeface="Times New Roman" pitchFamily="18" charset="0"/>
                <a:cs typeface="Times New Roman" pitchFamily="18" charset="0"/>
              </a:rPr>
              <a:t>   </a:t>
            </a:r>
            <a:r>
              <a:rPr lang="ru-RU" sz="1600" b="1" i="1" dirty="0" smtClean="0">
                <a:solidFill>
                  <a:srgbClr val="0000FF"/>
                </a:solidFill>
                <a:latin typeface="Times New Roman" pitchFamily="18" charset="0"/>
                <a:cs typeface="Times New Roman" pitchFamily="18" charset="0"/>
              </a:rPr>
              <a:t>И.В</a:t>
            </a:r>
            <a:r>
              <a:rPr lang="ru-RU" sz="1600" b="1" i="1" dirty="0" smtClean="0">
                <a:solidFill>
                  <a:srgbClr val="0000FF"/>
                </a:solidFill>
                <a:latin typeface="Times New Roman" pitchFamily="18" charset="0"/>
                <a:cs typeface="Times New Roman" pitchFamily="18" charset="0"/>
              </a:rPr>
              <a:t>. Михеева</a:t>
            </a:r>
            <a:r>
              <a:rPr lang="ru-RU" sz="1600" b="1" i="1" dirty="0" smtClean="0">
                <a:solidFill>
                  <a:srgbClr val="0000FF"/>
                </a:solidFill>
                <a:latin typeface="Times New Roman" pitchFamily="18" charset="0"/>
                <a:cs typeface="Times New Roman" pitchFamily="18" charset="0"/>
              </a:rPr>
              <a:t>,</a:t>
            </a:r>
            <a:r>
              <a:rPr lang="en-US" sz="1600" b="1" i="1" dirty="0" smtClean="0">
                <a:solidFill>
                  <a:srgbClr val="0000FF"/>
                </a:solidFill>
                <a:latin typeface="Times New Roman" pitchFamily="18" charset="0"/>
                <a:cs typeface="Times New Roman" pitchFamily="18" charset="0"/>
              </a:rPr>
              <a:t>    </a:t>
            </a:r>
            <a:r>
              <a:rPr lang="ru-RU" sz="1600" b="1" i="1" dirty="0" smtClean="0">
                <a:solidFill>
                  <a:srgbClr val="0000FF"/>
                </a:solidFill>
                <a:latin typeface="Times New Roman" pitchFamily="18" charset="0"/>
                <a:cs typeface="Times New Roman" pitchFamily="18" charset="0"/>
              </a:rPr>
              <a:t>К.М</a:t>
            </a:r>
            <a:r>
              <a:rPr lang="ru-RU" sz="1600" b="1" i="1" dirty="0" smtClean="0">
                <a:solidFill>
                  <a:srgbClr val="0000FF"/>
                </a:solidFill>
                <a:latin typeface="Times New Roman" pitchFamily="18" charset="0"/>
                <a:cs typeface="Times New Roman" pitchFamily="18" charset="0"/>
              </a:rPr>
              <a:t>. Баранова</a:t>
            </a:r>
            <a:r>
              <a:rPr lang="ru-RU" sz="1600" b="1" i="1" spc="600" dirty="0" smtClean="0">
                <a:solidFill>
                  <a:srgbClr val="0000FF"/>
                </a:solidFill>
                <a:latin typeface="Times New Roman" pitchFamily="18" charset="0"/>
                <a:cs typeface="Times New Roman" pitchFamily="18" charset="0"/>
              </a:rPr>
              <a:t>) </a:t>
            </a:r>
            <a:endParaRPr lang="ru-RU" sz="1600" spc="600" dirty="0">
              <a:solidFill>
                <a:srgbClr val="0000FF"/>
              </a:solidFill>
              <a:latin typeface="Times New Roman" pitchFamily="18" charset="0"/>
              <a:cs typeface="Times New Roman" pitchFamily="18" charset="0"/>
            </a:endParaRPr>
          </a:p>
        </p:txBody>
      </p:sp>
      <p:sp>
        <p:nvSpPr>
          <p:cNvPr id="3" name="Прямоугольник 2"/>
          <p:cNvSpPr/>
          <p:nvPr/>
        </p:nvSpPr>
        <p:spPr>
          <a:xfrm>
            <a:off x="1115616" y="1988840"/>
            <a:ext cx="7704856" cy="3600986"/>
          </a:xfrm>
          <a:prstGeom prst="rect">
            <a:avLst/>
          </a:prstGeom>
        </p:spPr>
        <p:txBody>
          <a:bodyPr wrap="square">
            <a:spAutoFit/>
          </a:bodyPr>
          <a:lstStyle/>
          <a:p>
            <a:pPr algn="ctr">
              <a:lnSpc>
                <a:spcPct val="200000"/>
              </a:lnSpc>
            </a:pPr>
            <a:r>
              <a:rPr lang="en-US" sz="2400" b="1" i="1" spc="600" dirty="0">
                <a:solidFill>
                  <a:srgbClr val="C00000"/>
                </a:solidFill>
                <a:latin typeface="Algerian" pitchFamily="82" charset="0"/>
                <a:cs typeface="Times New Roman" pitchFamily="18" charset="0"/>
              </a:rPr>
              <a:t>QUIZ</a:t>
            </a:r>
            <a:r>
              <a:rPr lang="en-US" sz="2400" spc="600" dirty="0">
                <a:solidFill>
                  <a:srgbClr val="C00000"/>
                </a:solidFill>
                <a:latin typeface="Algerian" pitchFamily="82" charset="0"/>
                <a:cs typeface="Times New Roman" pitchFamily="18" charset="0"/>
              </a:rPr>
              <a:t>. </a:t>
            </a:r>
            <a:endParaRPr lang="ru-RU" sz="2400" spc="600" dirty="0">
              <a:solidFill>
                <a:srgbClr val="C00000"/>
              </a:solidFill>
              <a:latin typeface="Times New Roman" pitchFamily="18" charset="0"/>
              <a:cs typeface="Times New Roman" pitchFamily="18" charset="0"/>
            </a:endParaRPr>
          </a:p>
          <a:p>
            <a:pPr algn="ctr">
              <a:lnSpc>
                <a:spcPct val="200000"/>
              </a:lnSpc>
            </a:pPr>
            <a:r>
              <a:rPr lang="en-US" b="1" i="1" dirty="0">
                <a:solidFill>
                  <a:srgbClr val="0000CC"/>
                </a:solidFill>
                <a:latin typeface="Times New Roman" pitchFamily="18" charset="0"/>
                <a:cs typeface="Times New Roman" pitchFamily="18" charset="0"/>
              </a:rPr>
              <a:t>Here</a:t>
            </a:r>
            <a:r>
              <a:rPr lang="en-US" b="1" i="1" baseline="30000" dirty="0">
                <a:solidFill>
                  <a:srgbClr val="0000CC"/>
                </a:solidFill>
                <a:latin typeface="Times New Roman" pitchFamily="18" charset="0"/>
                <a:cs typeface="Times New Roman" pitchFamily="18" charset="0"/>
              </a:rPr>
              <a:t>’</a:t>
            </a:r>
            <a:r>
              <a:rPr lang="en-US" b="1" i="1" dirty="0">
                <a:solidFill>
                  <a:srgbClr val="0000CC"/>
                </a:solidFill>
                <a:latin typeface="Times New Roman" pitchFamily="18" charset="0"/>
                <a:cs typeface="Times New Roman" pitchFamily="18" charset="0"/>
              </a:rPr>
              <a:t>s  an animal quiz,  which  will  refresh  your  memory  on  some  key words  as well as  the  names  of  about  150 animals.  You only  need  those  words  that  you  may  need  to  use.  You  just  need  to  recognize  the  other  ones.  Try  to  learn  the  most  general  terms, in  particular. Select  the  correct  </a:t>
            </a:r>
            <a:r>
              <a:rPr lang="en-US" b="1" i="1" dirty="0" smtClean="0">
                <a:solidFill>
                  <a:srgbClr val="0000CC"/>
                </a:solidFill>
                <a:latin typeface="Times New Roman" pitchFamily="18" charset="0"/>
                <a:cs typeface="Times New Roman" pitchFamily="18" charset="0"/>
              </a:rPr>
              <a:t>answer  </a:t>
            </a:r>
            <a:r>
              <a:rPr lang="en-US" b="1" i="1" dirty="0">
                <a:solidFill>
                  <a:srgbClr val="0000CC"/>
                </a:solidFill>
                <a:latin typeface="Times New Roman" pitchFamily="18" charset="0"/>
                <a:cs typeface="Times New Roman" pitchFamily="18" charset="0"/>
              </a:rPr>
              <a:t>to  each question. </a:t>
            </a:r>
            <a:endParaRPr lang="ru-RU" b="1" dirty="0">
              <a:solidFill>
                <a:srgbClr val="0000CC"/>
              </a:solidFill>
              <a:latin typeface="Times New Roman" pitchFamily="18" charset="0"/>
              <a:cs typeface="Times New Roman" pitchFamily="18" charset="0"/>
            </a:endParaRPr>
          </a:p>
        </p:txBody>
      </p:sp>
      <p:pic>
        <p:nvPicPr>
          <p:cNvPr id="1026" name="Picture 2" descr="https://mobimg.b-cdn.net/v3/fetch/99/99c2e496ac8222c9dd5dd6b3208d6aa9.jpeg?w=1470&amp;r=0.56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1834188"/>
            <a:ext cx="1872208" cy="109378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avatars.mds.yandex.net/i?id=31d301b9a47b1e875cec34c71d2a9674_l-5888104-images-thumbs&amp;n=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94763" y="1834188"/>
            <a:ext cx="1668765" cy="101696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i.pinimg.com/originals/9b/4f/88/9b4f883b5f9125905c740ff0cd4969e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4288" y="4941168"/>
            <a:ext cx="1388154" cy="175924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newsland.com/static/u/content_image_from_text/13072018/6407518-380910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1268" y="4941168"/>
            <a:ext cx="1484760" cy="165618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s://i.ytimg.com/vi/zo1-yilnG6s/maxresdefault.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79912" y="5517818"/>
            <a:ext cx="2016224" cy="1134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08291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476672"/>
            <a:ext cx="7920880" cy="5632311"/>
          </a:xfrm>
          <a:prstGeom prst="rect">
            <a:avLst/>
          </a:prstGeom>
        </p:spPr>
        <p:txBody>
          <a:bodyPr wrap="square">
            <a:spAutoFit/>
          </a:bodyPr>
          <a:lstStyle/>
          <a:p>
            <a:r>
              <a:rPr lang="en-US" sz="2400" b="1" i="1" dirty="0">
                <a:solidFill>
                  <a:srgbClr val="0000FF"/>
                </a:solidFill>
                <a:latin typeface="Times New Roman" pitchFamily="18" charset="0"/>
                <a:cs typeface="Times New Roman" pitchFamily="18" charset="0"/>
              </a:rPr>
              <a:t>9</a:t>
            </a:r>
            <a:r>
              <a:rPr lang="en-US" sz="2400" b="1" i="1" dirty="0" smtClean="0">
                <a:solidFill>
                  <a:srgbClr val="0000FF"/>
                </a:solidFill>
                <a:latin typeface="Times New Roman" pitchFamily="18" charset="0"/>
                <a:cs typeface="Times New Roman" pitchFamily="18" charset="0"/>
              </a:rPr>
              <a:t>) </a:t>
            </a:r>
            <a:r>
              <a:rPr lang="en-US" sz="2400" b="1" i="1" dirty="0">
                <a:solidFill>
                  <a:srgbClr val="0000FF"/>
                </a:solidFill>
                <a:latin typeface="Times New Roman" pitchFamily="18" charset="0"/>
                <a:cs typeface="Times New Roman" pitchFamily="18" charset="0"/>
              </a:rPr>
              <a:t>Which  of  these  insects  doesn’t  sting</a:t>
            </a:r>
            <a:r>
              <a:rPr lang="en-US" sz="2400" b="1" i="1" dirty="0" smtClean="0">
                <a:solidFill>
                  <a:srgbClr val="0000FF"/>
                </a:solidFill>
                <a:latin typeface="Times New Roman" pitchFamily="18" charset="0"/>
                <a:cs typeface="Times New Roman" pitchFamily="18" charset="0"/>
              </a:rPr>
              <a:t>?</a:t>
            </a:r>
          </a:p>
          <a:p>
            <a:endParaRPr lang="ru-RU" sz="2400" b="1" dirty="0">
              <a:solidFill>
                <a:srgbClr val="0000FF"/>
              </a:solidFill>
              <a:latin typeface="Times New Roman" pitchFamily="18" charset="0"/>
              <a:cs typeface="Times New Roman" pitchFamily="18" charset="0"/>
            </a:endParaRPr>
          </a:p>
          <a:p>
            <a:pPr marL="342900" indent="-342900">
              <a:buAutoNum type="alphaLcParenR"/>
            </a:pPr>
            <a:r>
              <a:rPr lang="en-US" sz="2400" dirty="0" smtClean="0">
                <a:solidFill>
                  <a:srgbClr val="C00000"/>
                </a:solidFill>
                <a:latin typeface="Times New Roman" pitchFamily="18" charset="0"/>
                <a:cs typeface="Times New Roman" pitchFamily="18" charset="0"/>
              </a:rPr>
              <a:t>ant</a:t>
            </a:r>
            <a:r>
              <a:rPr lang="en-US" sz="2400" dirty="0">
                <a:solidFill>
                  <a:srgbClr val="C00000"/>
                </a:solidFill>
                <a:latin typeface="Times New Roman" pitchFamily="18" charset="0"/>
                <a:cs typeface="Times New Roman" pitchFamily="18" charset="0"/>
              </a:rPr>
              <a:t>	</a:t>
            </a:r>
            <a:r>
              <a:rPr lang="en-US" dirty="0"/>
              <a:t>	</a:t>
            </a:r>
            <a:endParaRPr lang="en-US" dirty="0" smtClean="0"/>
          </a:p>
          <a:p>
            <a:pPr marL="342900" indent="-342900">
              <a:buAutoNum type="alphaLcParenR"/>
            </a:pPr>
            <a:endParaRPr lang="en-US" dirty="0"/>
          </a:p>
          <a:p>
            <a:endParaRPr lang="en-US" dirty="0" smtClean="0"/>
          </a:p>
          <a:p>
            <a:endParaRPr lang="en-US" dirty="0"/>
          </a:p>
          <a:p>
            <a:endParaRPr lang="en-US" dirty="0" smtClean="0"/>
          </a:p>
          <a:p>
            <a:r>
              <a:rPr lang="en-US" sz="2400" dirty="0" smtClean="0">
                <a:solidFill>
                  <a:srgbClr val="0033CC"/>
                </a:solidFill>
                <a:latin typeface="Times New Roman" pitchFamily="18" charset="0"/>
                <a:cs typeface="Times New Roman" pitchFamily="18" charset="0"/>
              </a:rPr>
              <a:t>b</a:t>
            </a:r>
            <a:r>
              <a:rPr lang="en-US" sz="2400" dirty="0">
                <a:solidFill>
                  <a:srgbClr val="0033CC"/>
                </a:solidFill>
                <a:latin typeface="Times New Roman" pitchFamily="18" charset="0"/>
                <a:cs typeface="Times New Roman" pitchFamily="18" charset="0"/>
              </a:rPr>
              <a:t>) wasp</a:t>
            </a:r>
            <a:r>
              <a:rPr lang="en-US" dirty="0"/>
              <a:t>	</a:t>
            </a:r>
            <a:endParaRPr lang="en-US" dirty="0" smtClean="0"/>
          </a:p>
          <a:p>
            <a:endParaRPr lang="en-US" dirty="0"/>
          </a:p>
          <a:p>
            <a:endParaRPr lang="en-US" dirty="0"/>
          </a:p>
          <a:p>
            <a:endParaRPr lang="en-US" dirty="0" smtClean="0"/>
          </a:p>
          <a:p>
            <a:endParaRPr lang="en-US" dirty="0"/>
          </a:p>
          <a:p>
            <a:r>
              <a:rPr lang="en-US" sz="2400" dirty="0" smtClean="0">
                <a:solidFill>
                  <a:srgbClr val="C00000"/>
                </a:solidFill>
                <a:latin typeface="Times New Roman" pitchFamily="18" charset="0"/>
                <a:cs typeface="Times New Roman" pitchFamily="18" charset="0"/>
              </a:rPr>
              <a:t>c</a:t>
            </a:r>
            <a:r>
              <a:rPr lang="en-US" sz="2400" dirty="0">
                <a:solidFill>
                  <a:srgbClr val="C00000"/>
                </a:solidFill>
                <a:latin typeface="Times New Roman" pitchFamily="18" charset="0"/>
                <a:cs typeface="Times New Roman" pitchFamily="18" charset="0"/>
              </a:rPr>
              <a:t>) bee	</a:t>
            </a:r>
            <a:r>
              <a:rPr lang="en-US" dirty="0"/>
              <a:t>	</a:t>
            </a:r>
            <a:endParaRPr lang="en-US" dirty="0" smtClean="0"/>
          </a:p>
          <a:p>
            <a:endParaRPr lang="en-US" dirty="0"/>
          </a:p>
          <a:p>
            <a:endParaRPr lang="en-US" dirty="0" smtClean="0"/>
          </a:p>
          <a:p>
            <a:endParaRPr lang="en-US" dirty="0"/>
          </a:p>
          <a:p>
            <a:endParaRPr lang="en-US" dirty="0"/>
          </a:p>
          <a:p>
            <a:r>
              <a:rPr lang="en-US" sz="2400" dirty="0" smtClean="0">
                <a:solidFill>
                  <a:srgbClr val="6600FF"/>
                </a:solidFill>
                <a:latin typeface="Times New Roman" pitchFamily="18" charset="0"/>
                <a:cs typeface="Times New Roman" pitchFamily="18" charset="0"/>
              </a:rPr>
              <a:t>d</a:t>
            </a:r>
            <a:r>
              <a:rPr lang="en-US" sz="2400" dirty="0">
                <a:solidFill>
                  <a:srgbClr val="6600FF"/>
                </a:solidFill>
                <a:latin typeface="Times New Roman" pitchFamily="18" charset="0"/>
                <a:cs typeface="Times New Roman" pitchFamily="18" charset="0"/>
              </a:rPr>
              <a:t>) ladybird</a:t>
            </a:r>
            <a:endParaRPr lang="ru-RU" sz="2400" dirty="0">
              <a:solidFill>
                <a:srgbClr val="6600FF"/>
              </a:solidFill>
              <a:latin typeface="Times New Roman" pitchFamily="18" charset="0"/>
              <a:cs typeface="Times New Roman" pitchFamily="18" charset="0"/>
            </a:endParaRPr>
          </a:p>
        </p:txBody>
      </p:sp>
      <p:pic>
        <p:nvPicPr>
          <p:cNvPr id="10242" name="Picture 2" descr="C:\Users\User\Desktop\мур.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95942" y="4789610"/>
            <a:ext cx="2013770" cy="1510328"/>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C:\Users\User\Desktop\оса.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1700808"/>
            <a:ext cx="2387364" cy="1780575"/>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Users\User\Desktop\пч.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07904" y="3717032"/>
            <a:ext cx="2531244" cy="1687496"/>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C:\Users\User\Desktop\бож.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59832" y="1307782"/>
            <a:ext cx="2416059" cy="1833185"/>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C:\Users\User\Desktop\кор.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877" t="21664" r="5670" b="19432"/>
          <a:stretch/>
        </p:blipFill>
        <p:spPr bwMode="auto">
          <a:xfrm>
            <a:off x="2210784" y="5491075"/>
            <a:ext cx="1228339" cy="817989"/>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52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wipe(down)">
                                      <p:cBhvr>
                                        <p:cTn id="7" dur="580">
                                          <p:stCondLst>
                                            <p:cond delay="0"/>
                                          </p:stCondLst>
                                        </p:cTn>
                                        <p:tgtEl>
                                          <p:spTgt spid="10246"/>
                                        </p:tgtEl>
                                      </p:cBhvr>
                                    </p:animEffect>
                                    <p:anim calcmode="lin" valueType="num">
                                      <p:cBhvr>
                                        <p:cTn id="8" dur="1822" tmFilter="0,0; 0.14,0.36; 0.43,0.73; 0.71,0.91; 1.0,1.0">
                                          <p:stCondLst>
                                            <p:cond delay="0"/>
                                          </p:stCondLst>
                                        </p:cTn>
                                        <p:tgtEl>
                                          <p:spTgt spid="1024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4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4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4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46"/>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46"/>
                                        </p:tgtEl>
                                      </p:cBhvr>
                                      <p:to x="100000" y="60000"/>
                                    </p:animScale>
                                    <p:animScale>
                                      <p:cBhvr>
                                        <p:cTn id="14" dur="166" decel="50000">
                                          <p:stCondLst>
                                            <p:cond delay="676"/>
                                          </p:stCondLst>
                                        </p:cTn>
                                        <p:tgtEl>
                                          <p:spTgt spid="10246"/>
                                        </p:tgtEl>
                                      </p:cBhvr>
                                      <p:to x="100000" y="100000"/>
                                    </p:animScale>
                                    <p:animScale>
                                      <p:cBhvr>
                                        <p:cTn id="15" dur="26">
                                          <p:stCondLst>
                                            <p:cond delay="1312"/>
                                          </p:stCondLst>
                                        </p:cTn>
                                        <p:tgtEl>
                                          <p:spTgt spid="10246"/>
                                        </p:tgtEl>
                                      </p:cBhvr>
                                      <p:to x="100000" y="80000"/>
                                    </p:animScale>
                                    <p:animScale>
                                      <p:cBhvr>
                                        <p:cTn id="16" dur="166" decel="50000">
                                          <p:stCondLst>
                                            <p:cond delay="1338"/>
                                          </p:stCondLst>
                                        </p:cTn>
                                        <p:tgtEl>
                                          <p:spTgt spid="10246"/>
                                        </p:tgtEl>
                                      </p:cBhvr>
                                      <p:to x="100000" y="100000"/>
                                    </p:animScale>
                                    <p:animScale>
                                      <p:cBhvr>
                                        <p:cTn id="17" dur="26">
                                          <p:stCondLst>
                                            <p:cond delay="1642"/>
                                          </p:stCondLst>
                                        </p:cTn>
                                        <p:tgtEl>
                                          <p:spTgt spid="10246"/>
                                        </p:tgtEl>
                                      </p:cBhvr>
                                      <p:to x="100000" y="90000"/>
                                    </p:animScale>
                                    <p:animScale>
                                      <p:cBhvr>
                                        <p:cTn id="18" dur="166" decel="50000">
                                          <p:stCondLst>
                                            <p:cond delay="1668"/>
                                          </p:stCondLst>
                                        </p:cTn>
                                        <p:tgtEl>
                                          <p:spTgt spid="10246"/>
                                        </p:tgtEl>
                                      </p:cBhvr>
                                      <p:to x="100000" y="100000"/>
                                    </p:animScale>
                                    <p:animScale>
                                      <p:cBhvr>
                                        <p:cTn id="19" dur="26">
                                          <p:stCondLst>
                                            <p:cond delay="1808"/>
                                          </p:stCondLst>
                                        </p:cTn>
                                        <p:tgtEl>
                                          <p:spTgt spid="10246"/>
                                        </p:tgtEl>
                                      </p:cBhvr>
                                      <p:to x="100000" y="95000"/>
                                    </p:animScale>
                                    <p:animScale>
                                      <p:cBhvr>
                                        <p:cTn id="20" dur="166" decel="50000">
                                          <p:stCondLst>
                                            <p:cond delay="1834"/>
                                          </p:stCondLst>
                                        </p:cTn>
                                        <p:tgtEl>
                                          <p:spTgt spid="1024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332656"/>
            <a:ext cx="6390456" cy="5816977"/>
          </a:xfrm>
          <a:prstGeom prst="rect">
            <a:avLst/>
          </a:prstGeom>
        </p:spPr>
        <p:txBody>
          <a:bodyPr wrap="square">
            <a:spAutoFit/>
          </a:bodyPr>
          <a:lstStyle/>
          <a:p>
            <a:r>
              <a:rPr lang="en-US" sz="2400" b="1" spc="300" dirty="0" smtClean="0">
                <a:solidFill>
                  <a:srgbClr val="0000FF"/>
                </a:solidFill>
                <a:latin typeface="Times New Roman" pitchFamily="18" charset="0"/>
                <a:cs typeface="Times New Roman" pitchFamily="18" charset="0"/>
              </a:rPr>
              <a:t>10) </a:t>
            </a:r>
            <a:r>
              <a:rPr lang="en-US" sz="2400" b="1" i="1" spc="300" dirty="0">
                <a:solidFill>
                  <a:srgbClr val="0000FF"/>
                </a:solidFill>
                <a:latin typeface="Times New Roman" pitchFamily="18" charset="0"/>
                <a:cs typeface="Times New Roman" pitchFamily="18" charset="0"/>
              </a:rPr>
              <a:t>Which won’t  bite  you? </a:t>
            </a:r>
            <a:endParaRPr lang="en-US" sz="2400" b="1" i="1" spc="300" dirty="0" smtClean="0">
              <a:solidFill>
                <a:srgbClr val="0000FF"/>
              </a:solidFill>
              <a:latin typeface="Times New Roman" pitchFamily="18" charset="0"/>
              <a:cs typeface="Times New Roman" pitchFamily="18" charset="0"/>
            </a:endParaRPr>
          </a:p>
          <a:p>
            <a:endParaRPr lang="en-US" dirty="0" smtClean="0"/>
          </a:p>
          <a:p>
            <a:endParaRPr lang="ru-RU" dirty="0"/>
          </a:p>
          <a:p>
            <a:pPr marL="342900" indent="-342900">
              <a:buAutoNum type="alphaLcParenR"/>
            </a:pPr>
            <a:r>
              <a:rPr lang="en-US" sz="2400" dirty="0" smtClean="0">
                <a:solidFill>
                  <a:srgbClr val="00B050"/>
                </a:solidFill>
                <a:latin typeface="Times New Roman" pitchFamily="18" charset="0"/>
                <a:cs typeface="Times New Roman" pitchFamily="18" charset="0"/>
              </a:rPr>
              <a:t>mosquito</a:t>
            </a:r>
            <a:r>
              <a:rPr lang="en-US" dirty="0"/>
              <a:t>	</a:t>
            </a:r>
          </a:p>
          <a:p>
            <a:endParaRPr lang="en-US" dirty="0"/>
          </a:p>
          <a:p>
            <a:endParaRPr lang="en-US" dirty="0"/>
          </a:p>
          <a:p>
            <a:endParaRPr lang="en-US" dirty="0" smtClean="0"/>
          </a:p>
          <a:p>
            <a:r>
              <a:rPr lang="en-US" sz="2400" dirty="0" smtClean="0">
                <a:solidFill>
                  <a:srgbClr val="6600FF"/>
                </a:solidFill>
                <a:latin typeface="Times New Roman" pitchFamily="18" charset="0"/>
                <a:cs typeface="Times New Roman" pitchFamily="18" charset="0"/>
              </a:rPr>
              <a:t>b</a:t>
            </a:r>
            <a:r>
              <a:rPr lang="en-US" sz="2400" dirty="0">
                <a:solidFill>
                  <a:srgbClr val="6600FF"/>
                </a:solidFill>
                <a:latin typeface="Times New Roman" pitchFamily="18" charset="0"/>
                <a:cs typeface="Times New Roman" pitchFamily="18" charset="0"/>
              </a:rPr>
              <a:t>) flea	</a:t>
            </a:r>
            <a:endParaRPr lang="en-US" sz="2400" dirty="0" smtClean="0">
              <a:solidFill>
                <a:srgbClr val="6600FF"/>
              </a:solidFill>
              <a:latin typeface="Times New Roman" pitchFamily="18" charset="0"/>
              <a:cs typeface="Times New Roman" pitchFamily="18" charset="0"/>
            </a:endParaRPr>
          </a:p>
          <a:p>
            <a:pPr marL="342900" indent="-342900">
              <a:buAutoNum type="alphaLcParenR"/>
            </a:pPr>
            <a:endParaRPr lang="en-US" dirty="0"/>
          </a:p>
          <a:p>
            <a:pPr marL="342900" indent="-342900">
              <a:buAutoNum type="alphaLcParenR"/>
            </a:pPr>
            <a:endParaRPr lang="en-US" dirty="0" smtClean="0"/>
          </a:p>
          <a:p>
            <a:pPr marL="342900" indent="-342900">
              <a:buAutoNum type="alphaLcParenR"/>
            </a:pPr>
            <a:endParaRPr lang="en-US" dirty="0"/>
          </a:p>
          <a:p>
            <a:pPr marL="342900" indent="-342900">
              <a:buAutoNum type="alphaLcParenR"/>
            </a:pPr>
            <a:endParaRPr lang="en-US" dirty="0" smtClean="0"/>
          </a:p>
          <a:p>
            <a:pPr marL="342900" indent="-342900">
              <a:buAutoNum type="alphaLcParenR"/>
            </a:pPr>
            <a:endParaRPr lang="en-US" dirty="0" smtClean="0"/>
          </a:p>
          <a:p>
            <a:r>
              <a:rPr lang="en-US" sz="2400" dirty="0" smtClean="0">
                <a:solidFill>
                  <a:srgbClr val="FF0000"/>
                </a:solidFill>
                <a:latin typeface="Times New Roman" pitchFamily="18" charset="0"/>
                <a:cs typeface="Times New Roman" pitchFamily="18" charset="0"/>
              </a:rPr>
              <a:t>c</a:t>
            </a:r>
            <a:r>
              <a:rPr lang="en-US" sz="2400" dirty="0">
                <a:solidFill>
                  <a:srgbClr val="FF0000"/>
                </a:solidFill>
                <a:latin typeface="Times New Roman" pitchFamily="18" charset="0"/>
                <a:cs typeface="Times New Roman" pitchFamily="18" charset="0"/>
              </a:rPr>
              <a:t>) butterfly</a:t>
            </a:r>
            <a:r>
              <a:rPr lang="en-US" dirty="0"/>
              <a:t>		</a:t>
            </a:r>
            <a:endParaRPr lang="en-US" dirty="0" smtClean="0"/>
          </a:p>
          <a:p>
            <a:pPr marL="342900" indent="-342900">
              <a:buAutoNum type="alphaLcParenR"/>
            </a:pPr>
            <a:endParaRPr lang="en-US" dirty="0"/>
          </a:p>
          <a:p>
            <a:pPr marL="342900" indent="-342900">
              <a:buAutoNum type="alphaLcParenR"/>
            </a:pPr>
            <a:endParaRPr lang="en-US" dirty="0" smtClean="0"/>
          </a:p>
          <a:p>
            <a:pPr marL="342900" indent="-342900">
              <a:buAutoNum type="alphaLcParenR"/>
            </a:pPr>
            <a:endParaRPr lang="en-US" dirty="0" smtClean="0"/>
          </a:p>
          <a:p>
            <a:endParaRPr lang="en-US" dirty="0"/>
          </a:p>
          <a:p>
            <a:r>
              <a:rPr lang="en-US" sz="2400" dirty="0" smtClean="0">
                <a:solidFill>
                  <a:srgbClr val="990033"/>
                </a:solidFill>
                <a:latin typeface="Times New Roman" pitchFamily="18" charset="0"/>
                <a:cs typeface="Times New Roman" pitchFamily="18" charset="0"/>
              </a:rPr>
              <a:t>d </a:t>
            </a:r>
            <a:r>
              <a:rPr lang="en-US" sz="2400" dirty="0">
                <a:solidFill>
                  <a:srgbClr val="990033"/>
                </a:solidFill>
                <a:latin typeface="Times New Roman" pitchFamily="18" charset="0"/>
                <a:cs typeface="Times New Roman" pitchFamily="18" charset="0"/>
              </a:rPr>
              <a:t>)fly</a:t>
            </a:r>
            <a:endParaRPr lang="ru-RU" sz="2400" dirty="0">
              <a:solidFill>
                <a:srgbClr val="990033"/>
              </a:solidFill>
              <a:latin typeface="Times New Roman" pitchFamily="18" charset="0"/>
              <a:cs typeface="Times New Roman" pitchFamily="18" charset="0"/>
            </a:endParaRPr>
          </a:p>
        </p:txBody>
      </p:sp>
      <p:pic>
        <p:nvPicPr>
          <p:cNvPr id="11266" name="Picture 2" descr="C:\Users\User\Desktop\ком.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8522" y="4269190"/>
            <a:ext cx="2816436" cy="1880443"/>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C:\Users\User\Desktop\бл.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343" t="4304" r="5110" b="6608"/>
          <a:stretch/>
        </p:blipFill>
        <p:spPr bwMode="auto">
          <a:xfrm>
            <a:off x="6660232" y="476671"/>
            <a:ext cx="1484527" cy="1342331"/>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Users\User\Desktop\бабоч.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7824" y="1412776"/>
            <a:ext cx="2421396" cy="1513372"/>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6" descr="https://catherineasquithgallery.com/uploads/posts/2021-03/1614553656_39-p-kartinki-babochki-na-belom-fone-59.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1271" name="Picture 7" descr="C:\Users\User\Desktop\очка.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3565591"/>
            <a:ext cx="1191594" cy="1658793"/>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descr="C:\Users\User\Desktop\муха.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16216" y="2459504"/>
            <a:ext cx="2188472" cy="1501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9589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1271"/>
                                        </p:tgtEl>
                                        <p:attrNameLst>
                                          <p:attrName>style.visibility</p:attrName>
                                        </p:attrNameLst>
                                      </p:cBhvr>
                                      <p:to>
                                        <p:strVal val="visible"/>
                                      </p:to>
                                    </p:set>
                                    <p:anim calcmode="lin" valueType="num">
                                      <p:cBhvr>
                                        <p:cTn id="7" dur="500" decel="50000" fill="hold">
                                          <p:stCondLst>
                                            <p:cond delay="0"/>
                                          </p:stCondLst>
                                        </p:cTn>
                                        <p:tgtEl>
                                          <p:spTgt spid="1127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27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271"/>
                                        </p:tgtEl>
                                        <p:attrNameLst>
                                          <p:attrName>ppt_w</p:attrName>
                                        </p:attrNameLst>
                                      </p:cBhvr>
                                      <p:tavLst>
                                        <p:tav tm="0">
                                          <p:val>
                                            <p:strVal val="#ppt_w*.05"/>
                                          </p:val>
                                        </p:tav>
                                        <p:tav tm="100000">
                                          <p:val>
                                            <p:strVal val="#ppt_w"/>
                                          </p:val>
                                        </p:tav>
                                      </p:tavLst>
                                    </p:anim>
                                    <p:anim calcmode="lin" valueType="num">
                                      <p:cBhvr>
                                        <p:cTn id="10" dur="1000" fill="hold"/>
                                        <p:tgtEl>
                                          <p:spTgt spid="1127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27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27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27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332656"/>
            <a:ext cx="7920880" cy="4801314"/>
          </a:xfrm>
          <a:prstGeom prst="rect">
            <a:avLst/>
          </a:prstGeom>
        </p:spPr>
        <p:txBody>
          <a:bodyPr wrap="square">
            <a:spAutoFit/>
          </a:bodyPr>
          <a:lstStyle/>
          <a:p>
            <a:r>
              <a:rPr lang="en-US" sz="2400" b="1" i="1" dirty="0" smtClean="0">
                <a:solidFill>
                  <a:srgbClr val="0000FF"/>
                </a:solidFill>
                <a:latin typeface="Times New Roman" pitchFamily="18" charset="0"/>
                <a:cs typeface="Times New Roman" pitchFamily="18" charset="0"/>
              </a:rPr>
              <a:t>11) </a:t>
            </a:r>
            <a:r>
              <a:rPr lang="en-US" sz="2400" b="1" i="1" dirty="0">
                <a:solidFill>
                  <a:srgbClr val="0000FF"/>
                </a:solidFill>
                <a:latin typeface="Times New Roman" pitchFamily="18" charset="0"/>
                <a:cs typeface="Times New Roman" pitchFamily="18" charset="0"/>
              </a:rPr>
              <a:t>Which  of  these  beasts  hasn’t  got  a  hump</a:t>
            </a:r>
            <a:r>
              <a:rPr lang="en-US" sz="2400" b="1" i="1" dirty="0" smtClean="0">
                <a:solidFill>
                  <a:srgbClr val="0000FF"/>
                </a:solidFill>
                <a:latin typeface="Times New Roman" pitchFamily="18" charset="0"/>
                <a:cs typeface="Times New Roman" pitchFamily="18" charset="0"/>
              </a:rPr>
              <a:t>?</a:t>
            </a:r>
          </a:p>
          <a:p>
            <a:endParaRPr lang="ru-RU" dirty="0"/>
          </a:p>
          <a:p>
            <a:pPr marL="342900" indent="-342900">
              <a:buAutoNum type="alphaLcParenR"/>
            </a:pPr>
            <a:r>
              <a:rPr lang="en-US" sz="2400" dirty="0" smtClean="0">
                <a:solidFill>
                  <a:srgbClr val="006600"/>
                </a:solidFill>
                <a:latin typeface="Times New Roman" pitchFamily="18" charset="0"/>
                <a:cs typeface="Times New Roman" pitchFamily="18" charset="0"/>
              </a:rPr>
              <a:t>bison</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marL="342900" indent="-342900">
              <a:buAutoNum type="alphaLcParenR"/>
            </a:pPr>
            <a:endParaRPr lang="en-US" dirty="0"/>
          </a:p>
          <a:p>
            <a:pPr marL="342900" indent="-342900">
              <a:buAutoNum type="alphaLcParenR"/>
            </a:pPr>
            <a:endParaRPr lang="en-US" dirty="0" smtClean="0"/>
          </a:p>
          <a:p>
            <a:endParaRPr lang="en-US" dirty="0" smtClean="0"/>
          </a:p>
          <a:p>
            <a:endParaRPr lang="en-US" dirty="0"/>
          </a:p>
          <a:p>
            <a:endParaRPr lang="en-US" dirty="0" smtClean="0"/>
          </a:p>
          <a:p>
            <a:pPr marL="342900" indent="-342900">
              <a:buAutoNum type="alphaLcParenR"/>
            </a:pPr>
            <a:endParaRPr lang="en-US" dirty="0"/>
          </a:p>
          <a:p>
            <a:r>
              <a:rPr lang="en-US" dirty="0" smtClean="0">
                <a:solidFill>
                  <a:srgbClr val="990033"/>
                </a:solidFill>
              </a:rPr>
              <a:t>b</a:t>
            </a:r>
            <a:r>
              <a:rPr lang="en-US" dirty="0">
                <a:solidFill>
                  <a:srgbClr val="990033"/>
                </a:solidFill>
              </a:rPr>
              <a:t>) ox</a:t>
            </a:r>
            <a:r>
              <a:rPr lang="en-US" dirty="0"/>
              <a:t>	</a:t>
            </a:r>
          </a:p>
          <a:p>
            <a:pPr marL="342900" indent="-342900">
              <a:buAutoNum type="alphaLcParenR"/>
            </a:pPr>
            <a:endParaRPr lang="en-US" dirty="0" smtClean="0"/>
          </a:p>
          <a:p>
            <a:pPr marL="342900" indent="-342900">
              <a:buAutoNum type="alphaLcParenR"/>
            </a:pPr>
            <a:endParaRPr lang="en-US" dirty="0" smtClean="0"/>
          </a:p>
          <a:p>
            <a:endParaRPr lang="en-US" dirty="0"/>
          </a:p>
          <a:p>
            <a:endParaRPr lang="en-US" dirty="0" smtClean="0"/>
          </a:p>
          <a:p>
            <a:endParaRPr lang="en-US" dirty="0"/>
          </a:p>
          <a:p>
            <a:r>
              <a:rPr lang="en-US" sz="2400" dirty="0" smtClean="0">
                <a:solidFill>
                  <a:srgbClr val="FF0000"/>
                </a:solidFill>
                <a:latin typeface="Times New Roman" pitchFamily="18" charset="0"/>
                <a:cs typeface="Times New Roman" pitchFamily="18" charset="0"/>
              </a:rPr>
              <a:t>c </a:t>
            </a:r>
            <a:r>
              <a:rPr lang="en-US" sz="2400" dirty="0">
                <a:solidFill>
                  <a:srgbClr val="FF0000"/>
                </a:solidFill>
                <a:latin typeface="Times New Roman" pitchFamily="18" charset="0"/>
                <a:cs typeface="Times New Roman" pitchFamily="18" charset="0"/>
              </a:rPr>
              <a:t>)camel</a:t>
            </a:r>
            <a:endParaRPr lang="ru-RU" sz="2400" dirty="0">
              <a:solidFill>
                <a:srgbClr val="FF0000"/>
              </a:solidFill>
              <a:latin typeface="Times New Roman" pitchFamily="18" charset="0"/>
              <a:cs typeface="Times New Roman" pitchFamily="18" charset="0"/>
            </a:endParaRPr>
          </a:p>
        </p:txBody>
      </p:sp>
      <p:pic>
        <p:nvPicPr>
          <p:cNvPr id="12290" name="Picture 2" descr="C:\Users\User\Desktop\бизон.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1715" y="4161862"/>
            <a:ext cx="2661031" cy="1944216"/>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C:\Users\User\Desktop\ык.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5776" y="4365104"/>
            <a:ext cx="2573016" cy="1929762"/>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C:\Users\User\Desktop\люд.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67245" y="992959"/>
            <a:ext cx="2819255" cy="18804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User\Desktop\ык.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75656" y="2878090"/>
            <a:ext cx="1196480" cy="897360"/>
          </a:xfrm>
          <a:prstGeom prst="rect">
            <a:avLst/>
          </a:prstGeom>
          <a:noFill/>
          <a:extLst>
            <a:ext uri="{909E8E84-426E-40DD-AFC4-6F175D3DCCD1}">
              <a14:hiddenFill xmlns:a14="http://schemas.microsoft.com/office/drawing/2010/main">
                <a:solidFill>
                  <a:srgbClr val="FFFFFF"/>
                </a:solidFill>
              </a14:hiddenFill>
            </a:ext>
          </a:extLst>
        </p:spPr>
      </p:pic>
      <p:pic>
        <p:nvPicPr>
          <p:cNvPr id="12293" name="Picture 5" descr="C:\Users\User\Desktop\зон.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12559" y="1466023"/>
            <a:ext cx="2158975" cy="1714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1577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260648"/>
            <a:ext cx="6246440" cy="5447645"/>
          </a:xfrm>
          <a:prstGeom prst="rect">
            <a:avLst/>
          </a:prstGeom>
        </p:spPr>
        <p:txBody>
          <a:bodyPr wrap="square">
            <a:spAutoFit/>
          </a:bodyPr>
          <a:lstStyle/>
          <a:p>
            <a:r>
              <a:rPr lang="en-US" sz="2400" b="1" i="1" dirty="0" smtClean="0">
                <a:solidFill>
                  <a:srgbClr val="0000FF"/>
                </a:solidFill>
                <a:latin typeface="Times New Roman" pitchFamily="18" charset="0"/>
                <a:cs typeface="Times New Roman" pitchFamily="18" charset="0"/>
              </a:rPr>
              <a:t>12 </a:t>
            </a:r>
            <a:r>
              <a:rPr lang="en-US" sz="2400" b="1" i="1" dirty="0">
                <a:solidFill>
                  <a:srgbClr val="0000FF"/>
                </a:solidFill>
                <a:latin typeface="Times New Roman" pitchFamily="18" charset="0"/>
                <a:cs typeface="Times New Roman" pitchFamily="18" charset="0"/>
              </a:rPr>
              <a:t>) Which  of   these  birds  can  fly</a:t>
            </a:r>
            <a:r>
              <a:rPr lang="en-US" sz="2400" b="1" i="1" dirty="0" smtClean="0">
                <a:solidFill>
                  <a:srgbClr val="0000FF"/>
                </a:solidFill>
                <a:latin typeface="Times New Roman" pitchFamily="18" charset="0"/>
                <a:cs typeface="Times New Roman" pitchFamily="18" charset="0"/>
              </a:rPr>
              <a:t>?</a:t>
            </a:r>
          </a:p>
          <a:p>
            <a:endParaRPr lang="ru-RU" sz="2400" b="1" dirty="0">
              <a:solidFill>
                <a:srgbClr val="0000FF"/>
              </a:solidFill>
              <a:latin typeface="Times New Roman" pitchFamily="18" charset="0"/>
              <a:cs typeface="Times New Roman" pitchFamily="18" charset="0"/>
            </a:endParaRPr>
          </a:p>
          <a:p>
            <a:pPr lvl="0"/>
            <a:r>
              <a:rPr lang="de-DE" sz="2400" dirty="0" smtClean="0">
                <a:solidFill>
                  <a:srgbClr val="990033"/>
                </a:solidFill>
                <a:latin typeface="Times New Roman" pitchFamily="18" charset="0"/>
                <a:cs typeface="Times New Roman" pitchFamily="18" charset="0"/>
              </a:rPr>
              <a:t>a) </a:t>
            </a:r>
            <a:r>
              <a:rPr lang="de-DE" sz="2400" dirty="0" err="1" smtClean="0">
                <a:solidFill>
                  <a:srgbClr val="990033"/>
                </a:solidFill>
                <a:latin typeface="Times New Roman" pitchFamily="18" charset="0"/>
                <a:cs typeface="Times New Roman" pitchFamily="18" charset="0"/>
              </a:rPr>
              <a:t>penguin</a:t>
            </a:r>
            <a:r>
              <a:rPr lang="de-DE" dirty="0"/>
              <a:t>	</a:t>
            </a:r>
            <a:endParaRPr lang="de-DE" dirty="0" smtClean="0"/>
          </a:p>
          <a:p>
            <a:pPr lvl="0"/>
            <a:endParaRPr lang="de-DE" dirty="0"/>
          </a:p>
          <a:p>
            <a:pPr lvl="0"/>
            <a:r>
              <a:rPr lang="de-DE" dirty="0"/>
              <a:t>	</a:t>
            </a:r>
            <a:endParaRPr lang="de-DE" dirty="0" smtClean="0"/>
          </a:p>
          <a:p>
            <a:pPr lvl="0"/>
            <a:r>
              <a:rPr lang="de-DE" sz="2400" dirty="0" smtClean="0">
                <a:solidFill>
                  <a:srgbClr val="6600FF"/>
                </a:solidFill>
                <a:latin typeface="Times New Roman" pitchFamily="18" charset="0"/>
                <a:cs typeface="Times New Roman" pitchFamily="18" charset="0"/>
              </a:rPr>
              <a:t>b)</a:t>
            </a:r>
            <a:r>
              <a:rPr lang="de-DE" sz="2400" dirty="0" err="1" smtClean="0">
                <a:solidFill>
                  <a:srgbClr val="6600FF"/>
                </a:solidFill>
                <a:latin typeface="Times New Roman" pitchFamily="18" charset="0"/>
                <a:cs typeface="Times New Roman" pitchFamily="18" charset="0"/>
              </a:rPr>
              <a:t>Ostrich</a:t>
            </a:r>
            <a:endParaRPr lang="de-DE" sz="2400" dirty="0" smtClean="0">
              <a:solidFill>
                <a:srgbClr val="6600FF"/>
              </a:solidFill>
              <a:latin typeface="Times New Roman" pitchFamily="18" charset="0"/>
              <a:cs typeface="Times New Roman" pitchFamily="18" charset="0"/>
            </a:endParaRPr>
          </a:p>
          <a:p>
            <a:pPr lvl="0"/>
            <a:r>
              <a:rPr lang="de-DE" dirty="0"/>
              <a:t>	</a:t>
            </a:r>
            <a:endParaRPr lang="de-DE" dirty="0" smtClean="0"/>
          </a:p>
          <a:p>
            <a:pPr lvl="0"/>
            <a:endParaRPr lang="de-DE" dirty="0"/>
          </a:p>
          <a:p>
            <a:pPr lvl="0"/>
            <a:r>
              <a:rPr lang="de-DE" sz="2400" dirty="0" smtClean="0">
                <a:solidFill>
                  <a:srgbClr val="006600"/>
                </a:solidFill>
                <a:latin typeface="Times New Roman" pitchFamily="18" charset="0"/>
                <a:cs typeface="Times New Roman" pitchFamily="18" charset="0"/>
              </a:rPr>
              <a:t>c)</a:t>
            </a:r>
            <a:r>
              <a:rPr lang="de-DE" sz="2400" dirty="0" err="1" smtClean="0">
                <a:solidFill>
                  <a:srgbClr val="006600"/>
                </a:solidFill>
                <a:latin typeface="Times New Roman" pitchFamily="18" charset="0"/>
                <a:cs typeface="Times New Roman" pitchFamily="18" charset="0"/>
              </a:rPr>
              <a:t>goose</a:t>
            </a:r>
            <a:r>
              <a:rPr lang="de-DE" sz="2400" dirty="0">
                <a:solidFill>
                  <a:srgbClr val="006600"/>
                </a:solidFill>
                <a:latin typeface="Times New Roman" pitchFamily="18" charset="0"/>
                <a:cs typeface="Times New Roman" pitchFamily="18" charset="0"/>
              </a:rPr>
              <a:t>	</a:t>
            </a:r>
            <a:endParaRPr lang="de-DE" sz="2400" dirty="0" smtClean="0">
              <a:solidFill>
                <a:srgbClr val="006600"/>
              </a:solidFill>
              <a:latin typeface="Times New Roman" pitchFamily="18" charset="0"/>
              <a:cs typeface="Times New Roman" pitchFamily="18" charset="0"/>
            </a:endParaRPr>
          </a:p>
          <a:p>
            <a:pPr lvl="0"/>
            <a:r>
              <a:rPr lang="de-DE" dirty="0" smtClean="0"/>
              <a:t> </a:t>
            </a:r>
          </a:p>
          <a:p>
            <a:pPr lvl="0"/>
            <a:endParaRPr lang="de-DE" dirty="0"/>
          </a:p>
          <a:p>
            <a:pPr lvl="0"/>
            <a:endParaRPr lang="de-DE" dirty="0" smtClean="0"/>
          </a:p>
          <a:p>
            <a:pPr lvl="0"/>
            <a:r>
              <a:rPr lang="de-DE" sz="2400" dirty="0" smtClean="0">
                <a:solidFill>
                  <a:srgbClr val="990000"/>
                </a:solidFill>
                <a:latin typeface="Times New Roman" pitchFamily="18" charset="0"/>
                <a:cs typeface="Times New Roman" pitchFamily="18" charset="0"/>
              </a:rPr>
              <a:t>d </a:t>
            </a:r>
            <a:r>
              <a:rPr lang="de-DE" sz="2400" dirty="0">
                <a:solidFill>
                  <a:srgbClr val="990000"/>
                </a:solidFill>
                <a:latin typeface="Times New Roman" pitchFamily="18" charset="0"/>
                <a:cs typeface="Times New Roman" pitchFamily="18" charset="0"/>
              </a:rPr>
              <a:t>)</a:t>
            </a:r>
            <a:r>
              <a:rPr lang="de-DE" sz="2400" dirty="0" err="1">
                <a:solidFill>
                  <a:srgbClr val="990000"/>
                </a:solidFill>
                <a:latin typeface="Times New Roman" pitchFamily="18" charset="0"/>
                <a:cs typeface="Times New Roman" pitchFamily="18" charset="0"/>
              </a:rPr>
              <a:t>emu</a:t>
            </a:r>
            <a:r>
              <a:rPr lang="de-DE" dirty="0"/>
              <a:t>	</a:t>
            </a:r>
            <a:endParaRPr lang="de-DE" dirty="0" smtClean="0"/>
          </a:p>
          <a:p>
            <a:pPr lvl="0"/>
            <a:endParaRPr lang="de-DE" dirty="0"/>
          </a:p>
          <a:p>
            <a:pPr lvl="0"/>
            <a:endParaRPr lang="de-DE" dirty="0" smtClean="0"/>
          </a:p>
          <a:p>
            <a:pPr lvl="0"/>
            <a:endParaRPr lang="de-DE" dirty="0"/>
          </a:p>
          <a:p>
            <a:pPr lvl="0"/>
            <a:r>
              <a:rPr lang="de-DE" sz="2400" dirty="0" smtClean="0">
                <a:solidFill>
                  <a:srgbClr val="0000FF"/>
                </a:solidFill>
                <a:latin typeface="Times New Roman" pitchFamily="18" charset="0"/>
                <a:cs typeface="Times New Roman" pitchFamily="18" charset="0"/>
              </a:rPr>
              <a:t>e </a:t>
            </a:r>
            <a:r>
              <a:rPr lang="de-DE" sz="2400" dirty="0">
                <a:solidFill>
                  <a:srgbClr val="0000FF"/>
                </a:solidFill>
                <a:latin typeface="Times New Roman" pitchFamily="18" charset="0"/>
                <a:cs typeface="Times New Roman" pitchFamily="18" charset="0"/>
              </a:rPr>
              <a:t>) </a:t>
            </a:r>
            <a:r>
              <a:rPr lang="de-DE" sz="2400" dirty="0" err="1">
                <a:solidFill>
                  <a:srgbClr val="0000FF"/>
                </a:solidFill>
                <a:latin typeface="Times New Roman" pitchFamily="18" charset="0"/>
                <a:cs typeface="Times New Roman" pitchFamily="18" charset="0"/>
              </a:rPr>
              <a:t>kiwi</a:t>
            </a:r>
            <a:endParaRPr lang="ru-RU" sz="2400" dirty="0">
              <a:solidFill>
                <a:srgbClr val="0000FF"/>
              </a:solidFill>
              <a:latin typeface="Times New Roman" pitchFamily="18" charset="0"/>
              <a:cs typeface="Times New Roman" pitchFamily="18" charset="0"/>
            </a:endParaRPr>
          </a:p>
        </p:txBody>
      </p:sp>
      <p:pic>
        <p:nvPicPr>
          <p:cNvPr id="13314" name="Picture 2" descr="C:\Users\User\Desktop\пинг.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94205" y="5013176"/>
            <a:ext cx="2520280" cy="1679531"/>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C:\Users\User\Desktop\стр.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269"/>
          <a:stretch/>
        </p:blipFill>
        <p:spPr bwMode="auto">
          <a:xfrm>
            <a:off x="6804248" y="260648"/>
            <a:ext cx="1742716" cy="2009330"/>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C:\Users\User\Desktop\гусь.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91880" y="791037"/>
            <a:ext cx="2093487" cy="1549180"/>
          </a:xfrm>
          <a:prstGeom prst="rect">
            <a:avLst/>
          </a:prstGeom>
          <a:noFill/>
          <a:extLst>
            <a:ext uri="{909E8E84-426E-40DD-AFC4-6F175D3DCCD1}">
              <a14:hiddenFill xmlns:a14="http://schemas.microsoft.com/office/drawing/2010/main">
                <a:solidFill>
                  <a:srgbClr val="FFFFFF"/>
                </a:solidFill>
              </a14:hiddenFill>
            </a:ext>
          </a:extLst>
        </p:spPr>
      </p:pic>
      <p:pic>
        <p:nvPicPr>
          <p:cNvPr id="13317" name="Picture 5" descr="C:\Users\User\Desktop\эму.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32040" y="2708910"/>
            <a:ext cx="2526199" cy="1683232"/>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C:\Users\User\Desktop\киви.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43661" y="4797152"/>
            <a:ext cx="2664296" cy="1502069"/>
          </a:xfrm>
          <a:prstGeom prst="rect">
            <a:avLst/>
          </a:prstGeom>
          <a:noFill/>
          <a:extLst>
            <a:ext uri="{909E8E84-426E-40DD-AFC4-6F175D3DCCD1}">
              <a14:hiddenFill xmlns:a14="http://schemas.microsoft.com/office/drawing/2010/main">
                <a:solidFill>
                  <a:srgbClr val="FFFFFF"/>
                </a:solidFill>
              </a14:hiddenFill>
            </a:ext>
          </a:extLst>
        </p:spPr>
      </p:pic>
      <p:pic>
        <p:nvPicPr>
          <p:cNvPr id="13319" name="Picture 7" descr="C:\Users\User\Desktop\усь.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07704" y="2753880"/>
            <a:ext cx="1471915" cy="9788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4962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3319"/>
                                        </p:tgtEl>
                                        <p:attrNameLst>
                                          <p:attrName>style.visibility</p:attrName>
                                        </p:attrNameLst>
                                      </p:cBhvr>
                                      <p:to>
                                        <p:strVal val="visible"/>
                                      </p:to>
                                    </p:set>
                                    <p:animEffect transition="in" filter="fade">
                                      <p:cBhvr>
                                        <p:cTn id="7" dur="800" decel="100000"/>
                                        <p:tgtEl>
                                          <p:spTgt spid="13319"/>
                                        </p:tgtEl>
                                      </p:cBhvr>
                                    </p:animEffect>
                                    <p:anim calcmode="lin" valueType="num">
                                      <p:cBhvr>
                                        <p:cTn id="8" dur="800" decel="100000" fill="hold"/>
                                        <p:tgtEl>
                                          <p:spTgt spid="13319"/>
                                        </p:tgtEl>
                                        <p:attrNameLst>
                                          <p:attrName>style.rotation</p:attrName>
                                        </p:attrNameLst>
                                      </p:cBhvr>
                                      <p:tavLst>
                                        <p:tav tm="0">
                                          <p:val>
                                            <p:fltVal val="-90"/>
                                          </p:val>
                                        </p:tav>
                                        <p:tav tm="100000">
                                          <p:val>
                                            <p:fltVal val="0"/>
                                          </p:val>
                                        </p:tav>
                                      </p:tavLst>
                                    </p:anim>
                                    <p:anim calcmode="lin" valueType="num">
                                      <p:cBhvr>
                                        <p:cTn id="9" dur="800" decel="100000" fill="hold"/>
                                        <p:tgtEl>
                                          <p:spTgt spid="13319"/>
                                        </p:tgtEl>
                                        <p:attrNameLst>
                                          <p:attrName>ppt_x</p:attrName>
                                        </p:attrNameLst>
                                      </p:cBhvr>
                                      <p:tavLst>
                                        <p:tav tm="0">
                                          <p:val>
                                            <p:strVal val="#ppt_x+0.4"/>
                                          </p:val>
                                        </p:tav>
                                        <p:tav tm="100000">
                                          <p:val>
                                            <p:strVal val="#ppt_x-0.05"/>
                                          </p:val>
                                        </p:tav>
                                      </p:tavLst>
                                    </p:anim>
                                    <p:anim calcmode="lin" valueType="num">
                                      <p:cBhvr>
                                        <p:cTn id="10" dur="800" decel="100000" fill="hold"/>
                                        <p:tgtEl>
                                          <p:spTgt spid="1331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31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31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260648"/>
            <a:ext cx="8136904" cy="6093976"/>
          </a:xfrm>
          <a:prstGeom prst="rect">
            <a:avLst/>
          </a:prstGeom>
        </p:spPr>
        <p:txBody>
          <a:bodyPr wrap="square">
            <a:spAutoFit/>
          </a:bodyPr>
          <a:lstStyle/>
          <a:p>
            <a:r>
              <a:rPr lang="en-US" sz="2400" b="1" i="1" dirty="0" smtClean="0">
                <a:solidFill>
                  <a:srgbClr val="0000FF"/>
                </a:solidFill>
                <a:latin typeface="Times New Roman" pitchFamily="18" charset="0"/>
                <a:cs typeface="Times New Roman" pitchFamily="18" charset="0"/>
              </a:rPr>
              <a:t>13) </a:t>
            </a:r>
            <a:r>
              <a:rPr lang="en-US" sz="2400" b="1" i="1" dirty="0">
                <a:solidFill>
                  <a:srgbClr val="0000FF"/>
                </a:solidFill>
                <a:latin typeface="Times New Roman" pitchFamily="18" charset="0"/>
                <a:cs typeface="Times New Roman" pitchFamily="18" charset="0"/>
              </a:rPr>
              <a:t>Which  of  these  birds  has  the  most impressive  tail</a:t>
            </a:r>
            <a:r>
              <a:rPr lang="en-US" sz="2400" b="1" i="1" dirty="0" smtClean="0">
                <a:solidFill>
                  <a:srgbClr val="0000FF"/>
                </a:solidFill>
                <a:latin typeface="Times New Roman" pitchFamily="18" charset="0"/>
                <a:cs typeface="Times New Roman" pitchFamily="18" charset="0"/>
              </a:rPr>
              <a:t>?</a:t>
            </a:r>
          </a:p>
          <a:p>
            <a:endParaRPr lang="en-US" i="1" dirty="0" smtClean="0"/>
          </a:p>
          <a:p>
            <a:endParaRPr lang="ru-RU" dirty="0"/>
          </a:p>
          <a:p>
            <a:pPr marL="342900" indent="-342900">
              <a:buAutoNum type="alphaLcParenR"/>
            </a:pPr>
            <a:r>
              <a:rPr lang="en-US" sz="2400" dirty="0" smtClean="0">
                <a:solidFill>
                  <a:srgbClr val="FF0000"/>
                </a:solidFill>
                <a:latin typeface="Times New Roman" pitchFamily="18" charset="0"/>
                <a:cs typeface="Times New Roman" pitchFamily="18" charset="0"/>
              </a:rPr>
              <a:t>peacock</a:t>
            </a:r>
            <a:r>
              <a:rPr lang="en-US" dirty="0"/>
              <a:t>		</a:t>
            </a:r>
            <a:endParaRPr lang="en-US" dirty="0" smtClean="0"/>
          </a:p>
          <a:p>
            <a:pPr marL="342900" indent="-342900">
              <a:buAutoNum type="alphaLcParenR"/>
            </a:pPr>
            <a:endParaRPr lang="en-US" dirty="0" smtClean="0"/>
          </a:p>
          <a:p>
            <a:pPr marL="342900" indent="-342900">
              <a:buAutoNum type="alphaLcParenR"/>
            </a:pPr>
            <a:endParaRPr lang="en-US" dirty="0"/>
          </a:p>
          <a:p>
            <a:pPr marL="342900" indent="-342900">
              <a:buAutoNum type="alphaLcParenR"/>
            </a:pPr>
            <a:endParaRPr lang="en-US" dirty="0" smtClean="0"/>
          </a:p>
          <a:p>
            <a:endParaRPr lang="en-US" dirty="0"/>
          </a:p>
          <a:p>
            <a:r>
              <a:rPr lang="en-US" sz="2400" dirty="0" smtClean="0">
                <a:solidFill>
                  <a:srgbClr val="006600"/>
                </a:solidFill>
                <a:latin typeface="Times New Roman" pitchFamily="18" charset="0"/>
                <a:cs typeface="Times New Roman" pitchFamily="18" charset="0"/>
              </a:rPr>
              <a:t>b </a:t>
            </a:r>
            <a:r>
              <a:rPr lang="en-US" sz="2400" dirty="0">
                <a:solidFill>
                  <a:srgbClr val="006600"/>
                </a:solidFill>
                <a:latin typeface="Times New Roman" pitchFamily="18" charset="0"/>
                <a:cs typeface="Times New Roman" pitchFamily="18" charset="0"/>
              </a:rPr>
              <a:t>)pigeon</a:t>
            </a:r>
            <a:r>
              <a:rPr lang="en-US" dirty="0"/>
              <a:t>		</a:t>
            </a:r>
            <a:endParaRPr lang="en-US" dirty="0" smtClean="0"/>
          </a:p>
          <a:p>
            <a:pPr marL="342900" indent="-342900">
              <a:buAutoNum type="alphaLcParenR"/>
            </a:pPr>
            <a:endParaRPr lang="en-US" dirty="0"/>
          </a:p>
          <a:p>
            <a:endParaRPr lang="en-US" dirty="0"/>
          </a:p>
          <a:p>
            <a:endParaRPr lang="en-US" dirty="0" smtClean="0"/>
          </a:p>
          <a:p>
            <a:endParaRPr lang="en-US" dirty="0"/>
          </a:p>
          <a:p>
            <a:endParaRPr lang="en-US" dirty="0"/>
          </a:p>
          <a:p>
            <a:r>
              <a:rPr lang="en-US" sz="2400" dirty="0" smtClean="0">
                <a:solidFill>
                  <a:srgbClr val="0070C0"/>
                </a:solidFill>
                <a:latin typeface="Times New Roman" pitchFamily="18" charset="0"/>
                <a:cs typeface="Times New Roman" pitchFamily="18" charset="0"/>
              </a:rPr>
              <a:t>c </a:t>
            </a:r>
            <a:r>
              <a:rPr lang="en-US" sz="2400" dirty="0">
                <a:solidFill>
                  <a:srgbClr val="0070C0"/>
                </a:solidFill>
                <a:latin typeface="Times New Roman" pitchFamily="18" charset="0"/>
                <a:cs typeface="Times New Roman" pitchFamily="18" charset="0"/>
              </a:rPr>
              <a:t>) sparrow		</a:t>
            </a:r>
            <a:endParaRPr lang="en-US" sz="2400" dirty="0" smtClean="0">
              <a:solidFill>
                <a:srgbClr val="0070C0"/>
              </a:solidFill>
              <a:latin typeface="Times New Roman" pitchFamily="18" charset="0"/>
              <a:cs typeface="Times New Roman" pitchFamily="18" charset="0"/>
            </a:endParaRPr>
          </a:p>
          <a:p>
            <a:pPr marL="342900" indent="-342900">
              <a:buAutoNum type="alphaLcParenR"/>
            </a:pPr>
            <a:endParaRPr lang="en-US" dirty="0"/>
          </a:p>
          <a:p>
            <a:pPr marL="342900" indent="-342900">
              <a:buAutoNum type="alphaLcParenR"/>
            </a:pPr>
            <a:endParaRPr lang="en-US" dirty="0" smtClean="0"/>
          </a:p>
          <a:p>
            <a:pPr marL="342900" indent="-342900">
              <a:buAutoNum type="alphaLcParenR"/>
            </a:pPr>
            <a:endParaRPr lang="en-US" dirty="0" smtClean="0"/>
          </a:p>
          <a:p>
            <a:pPr marL="342900" indent="-342900">
              <a:buAutoNum type="alphaLcParenR"/>
            </a:pPr>
            <a:endParaRPr lang="en-US" dirty="0"/>
          </a:p>
          <a:p>
            <a:r>
              <a:rPr lang="en-US" sz="2400" dirty="0" smtClean="0">
                <a:solidFill>
                  <a:srgbClr val="6600FF"/>
                </a:solidFill>
                <a:latin typeface="Times New Roman" pitchFamily="18" charset="0"/>
                <a:cs typeface="Times New Roman" pitchFamily="18" charset="0"/>
              </a:rPr>
              <a:t>d </a:t>
            </a:r>
            <a:r>
              <a:rPr lang="en-US" sz="2400" dirty="0">
                <a:solidFill>
                  <a:srgbClr val="6600FF"/>
                </a:solidFill>
                <a:latin typeface="Times New Roman" pitchFamily="18" charset="0"/>
                <a:cs typeface="Times New Roman" pitchFamily="18" charset="0"/>
              </a:rPr>
              <a:t>)budgerigar</a:t>
            </a:r>
            <a:endParaRPr lang="ru-RU" sz="2400" dirty="0">
              <a:solidFill>
                <a:srgbClr val="6600FF"/>
              </a:solidFill>
              <a:latin typeface="Times New Roman" pitchFamily="18" charset="0"/>
              <a:cs typeface="Times New Roman" pitchFamily="18" charset="0"/>
            </a:endParaRPr>
          </a:p>
        </p:txBody>
      </p:sp>
      <p:pic>
        <p:nvPicPr>
          <p:cNvPr id="14338" name="Picture 2" descr="C:\Users\User\Desktop\павл.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3526" y="4090168"/>
            <a:ext cx="2722930" cy="1815854"/>
          </a:xfrm>
          <a:prstGeom prst="rect">
            <a:avLst/>
          </a:prstGeom>
          <a:noFill/>
          <a:extLst>
            <a:ext uri="{909E8E84-426E-40DD-AFC4-6F175D3DCCD1}">
              <a14:hiddenFill xmlns:a14="http://schemas.microsoft.com/office/drawing/2010/main">
                <a:solidFill>
                  <a:srgbClr val="FFFFFF"/>
                </a:solidFill>
              </a14:hiddenFill>
            </a:ext>
          </a:extLst>
        </p:spPr>
      </p:pic>
      <p:pic>
        <p:nvPicPr>
          <p:cNvPr id="14339" name="Picture 3" descr="C:\Users\User\Desktop\пав.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79712" y="1060201"/>
            <a:ext cx="1224136" cy="856631"/>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C:\Users\User\Desktop\гол.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8184" y="836712"/>
            <a:ext cx="2595760" cy="1911424"/>
          </a:xfrm>
          <a:prstGeom prst="rect">
            <a:avLst/>
          </a:prstGeom>
          <a:noFill/>
          <a:extLst>
            <a:ext uri="{909E8E84-426E-40DD-AFC4-6F175D3DCCD1}">
              <a14:hiddenFill xmlns:a14="http://schemas.microsoft.com/office/drawing/2010/main">
                <a:solidFill>
                  <a:srgbClr val="FFFFFF"/>
                </a:solidFill>
              </a14:hiddenFill>
            </a:ext>
          </a:extLst>
        </p:spPr>
      </p:pic>
      <p:pic>
        <p:nvPicPr>
          <p:cNvPr id="14341" name="Picture 5" descr="C:\Users\User\Desktop\вор.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68785" y="2060848"/>
            <a:ext cx="2641903" cy="1869628"/>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C:\Users\User\Desktop\поп.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15816" y="4856676"/>
            <a:ext cx="2731201" cy="1593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3724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500" decel="50000" fill="hold">
                                          <p:stCondLst>
                                            <p:cond delay="0"/>
                                          </p:stCondLst>
                                        </p:cTn>
                                        <p:tgtEl>
                                          <p:spTgt spid="1433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433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4339"/>
                                        </p:tgtEl>
                                        <p:attrNameLst>
                                          <p:attrName>ppt_w</p:attrName>
                                        </p:attrNameLst>
                                      </p:cBhvr>
                                      <p:tavLst>
                                        <p:tav tm="0">
                                          <p:val>
                                            <p:strVal val="#ppt_w*.05"/>
                                          </p:val>
                                        </p:tav>
                                        <p:tav tm="100000">
                                          <p:val>
                                            <p:strVal val="#ppt_w"/>
                                          </p:val>
                                        </p:tav>
                                      </p:tavLst>
                                    </p:anim>
                                    <p:anim calcmode="lin" valueType="num">
                                      <p:cBhvr>
                                        <p:cTn id="10" dur="1000" fill="hold"/>
                                        <p:tgtEl>
                                          <p:spTgt spid="1433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433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433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433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404664"/>
            <a:ext cx="8568952" cy="6186309"/>
          </a:xfrm>
          <a:prstGeom prst="rect">
            <a:avLst/>
          </a:prstGeom>
        </p:spPr>
        <p:txBody>
          <a:bodyPr wrap="square">
            <a:spAutoFit/>
          </a:bodyPr>
          <a:lstStyle/>
          <a:p>
            <a:r>
              <a:rPr lang="en-US" sz="2400" b="1" i="1" dirty="0" smtClean="0">
                <a:solidFill>
                  <a:srgbClr val="0000FF"/>
                </a:solidFill>
                <a:latin typeface="Times New Roman" pitchFamily="18" charset="0"/>
                <a:cs typeface="Times New Roman" pitchFamily="18" charset="0"/>
              </a:rPr>
              <a:t>14 </a:t>
            </a:r>
            <a:r>
              <a:rPr lang="en-US" sz="2400" b="1" i="1" dirty="0">
                <a:solidFill>
                  <a:srgbClr val="0000FF"/>
                </a:solidFill>
                <a:latin typeface="Times New Roman" pitchFamily="18" charset="0"/>
                <a:cs typeface="Times New Roman" pitchFamily="18" charset="0"/>
              </a:rPr>
              <a:t>) Which  of  these animals  does  not  normally  hibernate? </a:t>
            </a:r>
            <a:r>
              <a:rPr lang="ru-RU" sz="2400" b="1" i="1" dirty="0">
                <a:solidFill>
                  <a:srgbClr val="0000FF"/>
                </a:solidFill>
                <a:latin typeface="Times New Roman" pitchFamily="18" charset="0"/>
                <a:cs typeface="Times New Roman" pitchFamily="18" charset="0"/>
              </a:rPr>
              <a:t>(в спячку)</a:t>
            </a:r>
            <a:endParaRPr lang="ru-RU" sz="2400" b="1" dirty="0">
              <a:solidFill>
                <a:srgbClr val="0000FF"/>
              </a:solidFill>
              <a:latin typeface="Times New Roman" pitchFamily="18" charset="0"/>
              <a:cs typeface="Times New Roman" pitchFamily="18" charset="0"/>
            </a:endParaRPr>
          </a:p>
          <a:p>
            <a:pPr lvl="0"/>
            <a:endParaRPr lang="en-US" dirty="0" smtClean="0"/>
          </a:p>
          <a:p>
            <a:pPr lvl="0"/>
            <a:endParaRPr lang="en-US" dirty="0" smtClean="0"/>
          </a:p>
          <a:p>
            <a:pPr lvl="0"/>
            <a:r>
              <a:rPr lang="en-US" sz="2400" dirty="0" smtClean="0">
                <a:solidFill>
                  <a:srgbClr val="990000"/>
                </a:solidFill>
                <a:latin typeface="Times New Roman" pitchFamily="18" charset="0"/>
                <a:cs typeface="Times New Roman" pitchFamily="18" charset="0"/>
              </a:rPr>
              <a:t>a) bear</a:t>
            </a:r>
            <a:r>
              <a:rPr lang="en-US" dirty="0" smtClean="0"/>
              <a:t> </a:t>
            </a:r>
          </a:p>
          <a:p>
            <a:pPr lvl="0"/>
            <a:r>
              <a:rPr lang="en-US" dirty="0"/>
              <a:t>	 </a:t>
            </a:r>
            <a:endParaRPr lang="en-US" dirty="0" smtClean="0"/>
          </a:p>
          <a:p>
            <a:pPr lvl="0"/>
            <a:endParaRPr lang="en-US" dirty="0" smtClean="0"/>
          </a:p>
          <a:p>
            <a:pPr lvl="0"/>
            <a:endParaRPr lang="en-US" dirty="0"/>
          </a:p>
          <a:p>
            <a:pPr lvl="0"/>
            <a:r>
              <a:rPr lang="en-US" dirty="0" smtClean="0"/>
              <a:t> </a:t>
            </a:r>
            <a:r>
              <a:rPr lang="en-US" sz="2400" dirty="0">
                <a:solidFill>
                  <a:srgbClr val="6600FF"/>
                </a:solidFill>
                <a:latin typeface="Times New Roman" pitchFamily="18" charset="0"/>
                <a:cs typeface="Times New Roman" pitchFamily="18" charset="0"/>
              </a:rPr>
              <a:t>b) </a:t>
            </a:r>
            <a:r>
              <a:rPr lang="en-US" sz="2400" dirty="0" smtClean="0">
                <a:solidFill>
                  <a:srgbClr val="6600FF"/>
                </a:solidFill>
                <a:latin typeface="Times New Roman" pitchFamily="18" charset="0"/>
                <a:cs typeface="Times New Roman" pitchFamily="18" charset="0"/>
              </a:rPr>
              <a:t>squirrel</a:t>
            </a:r>
          </a:p>
          <a:p>
            <a:pPr lvl="0"/>
            <a:r>
              <a:rPr lang="en-US" dirty="0"/>
              <a:t>		</a:t>
            </a:r>
            <a:endParaRPr lang="en-US" dirty="0" smtClean="0"/>
          </a:p>
          <a:p>
            <a:pPr lvl="0"/>
            <a:endParaRPr lang="en-US" dirty="0"/>
          </a:p>
          <a:p>
            <a:pPr lvl="0"/>
            <a:endParaRPr lang="en-US" dirty="0" smtClean="0"/>
          </a:p>
          <a:p>
            <a:pPr lvl="0"/>
            <a:endParaRPr lang="en-US" dirty="0" smtClean="0"/>
          </a:p>
          <a:p>
            <a:pPr lvl="0"/>
            <a:r>
              <a:rPr lang="en-US" sz="2400" dirty="0" smtClean="0">
                <a:solidFill>
                  <a:srgbClr val="990099"/>
                </a:solidFill>
                <a:latin typeface="Times New Roman" pitchFamily="18" charset="0"/>
                <a:cs typeface="Times New Roman" pitchFamily="18" charset="0"/>
              </a:rPr>
              <a:t>c</a:t>
            </a:r>
            <a:r>
              <a:rPr lang="en-US" sz="2400" dirty="0">
                <a:solidFill>
                  <a:srgbClr val="990099"/>
                </a:solidFill>
                <a:latin typeface="Times New Roman" pitchFamily="18" charset="0"/>
                <a:cs typeface="Times New Roman" pitchFamily="18" charset="0"/>
              </a:rPr>
              <a:t>) </a:t>
            </a:r>
            <a:r>
              <a:rPr lang="en-US" sz="2400" dirty="0" smtClean="0">
                <a:solidFill>
                  <a:srgbClr val="990099"/>
                </a:solidFill>
                <a:latin typeface="Times New Roman" pitchFamily="18" charset="0"/>
                <a:cs typeface="Times New Roman" pitchFamily="18" charset="0"/>
              </a:rPr>
              <a:t>Dormouse</a:t>
            </a:r>
          </a:p>
          <a:p>
            <a:pPr lvl="0"/>
            <a:r>
              <a:rPr lang="en-US" dirty="0"/>
              <a:t>			</a:t>
            </a:r>
            <a:endParaRPr lang="en-US" dirty="0" smtClean="0"/>
          </a:p>
          <a:p>
            <a:pPr lvl="0"/>
            <a:endParaRPr lang="en-US" dirty="0" smtClean="0"/>
          </a:p>
          <a:p>
            <a:pPr lvl="0"/>
            <a:endParaRPr lang="en-US" dirty="0"/>
          </a:p>
          <a:p>
            <a:pPr lvl="0"/>
            <a:endParaRPr lang="en-US" dirty="0" smtClean="0"/>
          </a:p>
          <a:p>
            <a:pPr lvl="0"/>
            <a:r>
              <a:rPr lang="en-US" sz="2400" dirty="0" smtClean="0">
                <a:solidFill>
                  <a:srgbClr val="00B050"/>
                </a:solidFill>
                <a:latin typeface="Times New Roman" pitchFamily="18" charset="0"/>
                <a:cs typeface="Times New Roman" pitchFamily="18" charset="0"/>
              </a:rPr>
              <a:t>d</a:t>
            </a:r>
            <a:r>
              <a:rPr lang="en-US" sz="2400" dirty="0">
                <a:solidFill>
                  <a:srgbClr val="00B050"/>
                </a:solidFill>
                <a:latin typeface="Times New Roman" pitchFamily="18" charset="0"/>
                <a:cs typeface="Times New Roman" pitchFamily="18" charset="0"/>
              </a:rPr>
              <a:t>) </a:t>
            </a:r>
            <a:r>
              <a:rPr lang="en-US" sz="2400" dirty="0" smtClean="0">
                <a:solidFill>
                  <a:srgbClr val="00B050"/>
                </a:solidFill>
                <a:latin typeface="Times New Roman" pitchFamily="18" charset="0"/>
                <a:cs typeface="Times New Roman" pitchFamily="18" charset="0"/>
              </a:rPr>
              <a:t>Rat</a:t>
            </a:r>
          </a:p>
          <a:p>
            <a:pPr lvl="0"/>
            <a:endParaRPr lang="ru-RU" dirty="0"/>
          </a:p>
        </p:txBody>
      </p:sp>
      <p:pic>
        <p:nvPicPr>
          <p:cNvPr id="15363" name="Picture 3" descr="C:\Users\User\Desktop\едь.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14715" y="3896849"/>
            <a:ext cx="2880231" cy="1800200"/>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C:\Users\User\Desktop\белка.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1760" y="1103982"/>
            <a:ext cx="2783535" cy="1892970"/>
          </a:xfrm>
          <a:prstGeom prst="rect">
            <a:avLst/>
          </a:prstGeom>
          <a:noFill/>
          <a:extLst>
            <a:ext uri="{909E8E84-426E-40DD-AFC4-6F175D3DCCD1}">
              <a14:hiddenFill xmlns:a14="http://schemas.microsoft.com/office/drawing/2010/main">
                <a:solidFill>
                  <a:srgbClr val="FFFFFF"/>
                </a:solidFill>
              </a14:hiddenFill>
            </a:ext>
          </a:extLst>
        </p:spPr>
      </p:pic>
      <p:pic>
        <p:nvPicPr>
          <p:cNvPr id="15365" name="Picture 5" descr="C:\Users\User\Desktop\соня.jpe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2160" y="1484784"/>
            <a:ext cx="2757755" cy="1838504"/>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C:\Users\User\Desktop\крыса.jp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00192" y="4045132"/>
            <a:ext cx="2377721" cy="237772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sers\User\Desktop\крыса.jp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31640" y="5737021"/>
            <a:ext cx="896392" cy="896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5085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260648"/>
            <a:ext cx="7272808" cy="6555641"/>
          </a:xfrm>
          <a:prstGeom prst="rect">
            <a:avLst/>
          </a:prstGeom>
        </p:spPr>
        <p:txBody>
          <a:bodyPr wrap="square">
            <a:spAutoFit/>
          </a:bodyPr>
          <a:lstStyle/>
          <a:p>
            <a:r>
              <a:rPr lang="en-US" sz="2400" b="1" i="1" dirty="0" smtClean="0">
                <a:solidFill>
                  <a:srgbClr val="0000FF"/>
                </a:solidFill>
                <a:latin typeface="Times New Roman" pitchFamily="18" charset="0"/>
                <a:cs typeface="Times New Roman" pitchFamily="18" charset="0"/>
              </a:rPr>
              <a:t>15) </a:t>
            </a:r>
            <a:r>
              <a:rPr lang="en-US" sz="2400" b="1" i="1" dirty="0">
                <a:solidFill>
                  <a:srgbClr val="0000FF"/>
                </a:solidFill>
                <a:latin typeface="Times New Roman" pitchFamily="18" charset="0"/>
                <a:cs typeface="Times New Roman" pitchFamily="18" charset="0"/>
              </a:rPr>
              <a:t>Which  of  these  has  most  legs</a:t>
            </a:r>
            <a:r>
              <a:rPr lang="en-US" sz="2400" b="1" i="1" dirty="0" smtClean="0">
                <a:solidFill>
                  <a:srgbClr val="0000FF"/>
                </a:solidFill>
                <a:latin typeface="Times New Roman" pitchFamily="18" charset="0"/>
                <a:cs typeface="Times New Roman" pitchFamily="18" charset="0"/>
              </a:rPr>
              <a:t>?</a:t>
            </a:r>
          </a:p>
          <a:p>
            <a:endParaRPr lang="en-US" i="1" dirty="0"/>
          </a:p>
          <a:p>
            <a:endParaRPr lang="ru-RU" dirty="0"/>
          </a:p>
          <a:p>
            <a:pPr marL="342900" indent="-342900">
              <a:buAutoNum type="alphaLcParenR"/>
            </a:pPr>
            <a:r>
              <a:rPr lang="en-US" sz="2400" dirty="0" smtClean="0">
                <a:solidFill>
                  <a:srgbClr val="6600FF"/>
                </a:solidFill>
                <a:latin typeface="Times New Roman" pitchFamily="18" charset="0"/>
                <a:cs typeface="Times New Roman" pitchFamily="18" charset="0"/>
              </a:rPr>
              <a:t>spider </a:t>
            </a:r>
          </a:p>
          <a:p>
            <a:r>
              <a:rPr lang="en-US" dirty="0"/>
              <a:t>	</a:t>
            </a:r>
            <a:endParaRPr lang="en-US" dirty="0" smtClean="0"/>
          </a:p>
          <a:p>
            <a:pPr marL="342900" indent="-342900">
              <a:buAutoNum type="alphaLcParenR"/>
            </a:pPr>
            <a:endParaRPr lang="en-US" dirty="0"/>
          </a:p>
          <a:p>
            <a:r>
              <a:rPr lang="en-US" sz="2400" dirty="0" smtClean="0">
                <a:solidFill>
                  <a:srgbClr val="006600"/>
                </a:solidFill>
                <a:latin typeface="Times New Roman" pitchFamily="18" charset="0"/>
                <a:cs typeface="Times New Roman" pitchFamily="18" charset="0"/>
              </a:rPr>
              <a:t>b </a:t>
            </a:r>
            <a:r>
              <a:rPr lang="en-US" sz="2400" dirty="0">
                <a:solidFill>
                  <a:srgbClr val="006600"/>
                </a:solidFill>
                <a:latin typeface="Times New Roman" pitchFamily="18" charset="0"/>
                <a:cs typeface="Times New Roman" pitchFamily="18" charset="0"/>
              </a:rPr>
              <a:t>)scorpion		</a:t>
            </a:r>
            <a:endParaRPr lang="en-US" sz="2400" dirty="0" smtClean="0">
              <a:solidFill>
                <a:srgbClr val="006600"/>
              </a:solidFill>
              <a:latin typeface="Times New Roman" pitchFamily="18" charset="0"/>
              <a:cs typeface="Times New Roman" pitchFamily="18" charset="0"/>
            </a:endParaRPr>
          </a:p>
          <a:p>
            <a:endParaRPr lang="en-US" dirty="0" smtClean="0"/>
          </a:p>
          <a:p>
            <a:endParaRPr lang="en-US" dirty="0"/>
          </a:p>
          <a:p>
            <a:r>
              <a:rPr lang="en-US" sz="2400" dirty="0" smtClean="0">
                <a:solidFill>
                  <a:srgbClr val="990099"/>
                </a:solidFill>
                <a:latin typeface="Times New Roman" pitchFamily="18" charset="0"/>
                <a:cs typeface="Times New Roman" pitchFamily="18" charset="0"/>
              </a:rPr>
              <a:t>c</a:t>
            </a:r>
            <a:r>
              <a:rPr lang="en-US" sz="2400" dirty="0">
                <a:solidFill>
                  <a:srgbClr val="990099"/>
                </a:solidFill>
                <a:latin typeface="Times New Roman" pitchFamily="18" charset="0"/>
                <a:cs typeface="Times New Roman" pitchFamily="18" charset="0"/>
              </a:rPr>
              <a:t>) </a:t>
            </a:r>
            <a:r>
              <a:rPr lang="en-US" sz="2400" dirty="0" smtClean="0">
                <a:solidFill>
                  <a:srgbClr val="990099"/>
                </a:solidFill>
                <a:latin typeface="Times New Roman" pitchFamily="18" charset="0"/>
                <a:cs typeface="Times New Roman" pitchFamily="18" charset="0"/>
              </a:rPr>
              <a:t>Centipede</a:t>
            </a:r>
          </a:p>
          <a:p>
            <a:r>
              <a:rPr lang="en-US" dirty="0"/>
              <a:t>		</a:t>
            </a:r>
            <a:endParaRPr lang="en-US" dirty="0" smtClean="0"/>
          </a:p>
          <a:p>
            <a:endParaRPr lang="en-US" dirty="0" smtClean="0"/>
          </a:p>
          <a:p>
            <a:r>
              <a:rPr lang="en-US" sz="2400" dirty="0" smtClean="0">
                <a:solidFill>
                  <a:srgbClr val="6600FF"/>
                </a:solidFill>
              </a:rPr>
              <a:t>d</a:t>
            </a:r>
            <a:r>
              <a:rPr lang="en-US" sz="2400" dirty="0">
                <a:solidFill>
                  <a:srgbClr val="6600FF"/>
                </a:solidFill>
              </a:rPr>
              <a:t>) beetle</a:t>
            </a:r>
            <a:r>
              <a:rPr lang="en-US" dirty="0"/>
              <a:t>	</a:t>
            </a:r>
            <a:endParaRPr lang="en-US" dirty="0" smtClean="0"/>
          </a:p>
          <a:p>
            <a:endParaRPr lang="en-US" dirty="0"/>
          </a:p>
          <a:p>
            <a:endParaRPr lang="en-US" dirty="0" smtClean="0"/>
          </a:p>
          <a:p>
            <a:endParaRPr lang="en-US" dirty="0" smtClean="0"/>
          </a:p>
          <a:p>
            <a:r>
              <a:rPr lang="en-US" sz="2400" dirty="0" smtClean="0">
                <a:solidFill>
                  <a:srgbClr val="006600"/>
                </a:solidFill>
                <a:latin typeface="Times New Roman" pitchFamily="18" charset="0"/>
                <a:cs typeface="Times New Roman" pitchFamily="18" charset="0"/>
              </a:rPr>
              <a:t>e</a:t>
            </a:r>
            <a:r>
              <a:rPr lang="en-US" sz="2400" dirty="0">
                <a:solidFill>
                  <a:srgbClr val="006600"/>
                </a:solidFill>
                <a:latin typeface="Times New Roman" pitchFamily="18" charset="0"/>
                <a:cs typeface="Times New Roman" pitchFamily="18" charset="0"/>
              </a:rPr>
              <a:t>) worm </a:t>
            </a:r>
            <a:r>
              <a:rPr lang="en-US" dirty="0"/>
              <a:t>	</a:t>
            </a:r>
            <a:endParaRPr lang="en-US" dirty="0" smtClean="0"/>
          </a:p>
          <a:p>
            <a:endParaRPr lang="en-US" dirty="0" smtClean="0"/>
          </a:p>
          <a:p>
            <a:endParaRPr lang="en-US" dirty="0" smtClean="0"/>
          </a:p>
          <a:p>
            <a:r>
              <a:rPr lang="en-US" sz="2400" dirty="0" smtClean="0">
                <a:solidFill>
                  <a:srgbClr val="C00000"/>
                </a:solidFill>
                <a:latin typeface="Times New Roman" pitchFamily="18" charset="0"/>
                <a:cs typeface="Times New Roman" pitchFamily="18" charset="0"/>
              </a:rPr>
              <a:t>f)piranha </a:t>
            </a:r>
            <a:r>
              <a:rPr lang="en-US" sz="2400" dirty="0">
                <a:solidFill>
                  <a:srgbClr val="C00000"/>
                </a:solidFill>
                <a:latin typeface="Times New Roman" pitchFamily="18" charset="0"/>
                <a:cs typeface="Times New Roman" pitchFamily="18" charset="0"/>
              </a:rPr>
              <a:t>fish</a:t>
            </a:r>
            <a:endParaRPr lang="ru-RU" sz="2400" dirty="0">
              <a:solidFill>
                <a:srgbClr val="C00000"/>
              </a:solidFill>
              <a:latin typeface="Times New Roman" pitchFamily="18" charset="0"/>
              <a:cs typeface="Times New Roman" pitchFamily="18" charset="0"/>
            </a:endParaRPr>
          </a:p>
          <a:p>
            <a:r>
              <a:rPr lang="en-US" i="1" dirty="0" smtClean="0"/>
              <a:t> </a:t>
            </a:r>
            <a:endParaRPr lang="ru-RU" dirty="0"/>
          </a:p>
        </p:txBody>
      </p:sp>
      <p:pic>
        <p:nvPicPr>
          <p:cNvPr id="16386" name="Picture 2" descr="C:\Users\User\Desktop\d911c25297cef3b31b7b5f916010495a (1).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53909" y="274789"/>
            <a:ext cx="1941784" cy="1296144"/>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C:\Users\User\Desktop\скорп.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1920" y="876935"/>
            <a:ext cx="2016224" cy="1399937"/>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C:\Users\User\Desktop\мног.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9832" y="5085184"/>
            <a:ext cx="2107202" cy="14048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User\Desktop\мног.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17674" y="2943674"/>
            <a:ext cx="1080120" cy="720080"/>
          </a:xfrm>
          <a:prstGeom prst="rect">
            <a:avLst/>
          </a:prstGeom>
          <a:noFill/>
          <a:extLst>
            <a:ext uri="{909E8E84-426E-40DD-AFC4-6F175D3DCCD1}">
              <a14:hiddenFill xmlns:a14="http://schemas.microsoft.com/office/drawing/2010/main">
                <a:solidFill>
                  <a:srgbClr val="FFFFFF"/>
                </a:solidFill>
              </a14:hiddenFill>
            </a:ext>
          </a:extLst>
        </p:spPr>
      </p:pic>
      <p:pic>
        <p:nvPicPr>
          <p:cNvPr id="16389" name="Picture 5" descr="C:\Users\User\Desktop\жук.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87714" y="2276872"/>
            <a:ext cx="1849292" cy="1333604"/>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C:\Users\User\Desktop\червь.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32240" y="4382806"/>
            <a:ext cx="1442009" cy="1922679"/>
          </a:xfrm>
          <a:prstGeom prst="rect">
            <a:avLst/>
          </a:prstGeom>
          <a:noFill/>
          <a:extLst>
            <a:ext uri="{909E8E84-426E-40DD-AFC4-6F175D3DCCD1}">
              <a14:hiddenFill xmlns:a14="http://schemas.microsoft.com/office/drawing/2010/main">
                <a:solidFill>
                  <a:srgbClr val="FFFFFF"/>
                </a:solidFill>
              </a14:hiddenFill>
            </a:ext>
          </a:extLst>
        </p:spPr>
      </p:pic>
      <p:pic>
        <p:nvPicPr>
          <p:cNvPr id="16391" name="Picture 7" descr="C:\Users\User\Desktop\пиран.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72066" y="2996952"/>
            <a:ext cx="2146376" cy="1540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8143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260648"/>
            <a:ext cx="7488832" cy="5909310"/>
          </a:xfrm>
          <a:prstGeom prst="rect">
            <a:avLst/>
          </a:prstGeom>
        </p:spPr>
        <p:txBody>
          <a:bodyPr wrap="square">
            <a:spAutoFit/>
          </a:bodyPr>
          <a:lstStyle/>
          <a:p>
            <a:r>
              <a:rPr lang="en-US" sz="2400" b="1" i="1" dirty="0">
                <a:solidFill>
                  <a:srgbClr val="0000FF"/>
                </a:solidFill>
                <a:latin typeface="Times New Roman" pitchFamily="18" charset="0"/>
                <a:cs typeface="Times New Roman" pitchFamily="18" charset="0"/>
              </a:rPr>
              <a:t>18) Which  of  these  birds</a:t>
            </a:r>
            <a:r>
              <a:rPr lang="en-US" sz="2400" b="1" i="1" baseline="30000" dirty="0">
                <a:solidFill>
                  <a:srgbClr val="0000FF"/>
                </a:solidFill>
                <a:latin typeface="Times New Roman" pitchFamily="18" charset="0"/>
                <a:cs typeface="Times New Roman" pitchFamily="18" charset="0"/>
              </a:rPr>
              <a:t>’</a:t>
            </a:r>
            <a:r>
              <a:rPr lang="en-US" sz="2400" b="1" i="1" dirty="0">
                <a:solidFill>
                  <a:srgbClr val="0000FF"/>
                </a:solidFill>
                <a:latin typeface="Times New Roman" pitchFamily="18" charset="0"/>
                <a:cs typeface="Times New Roman" pitchFamily="18" charset="0"/>
              </a:rPr>
              <a:t> feathers  aren’t  black?  </a:t>
            </a:r>
            <a:endParaRPr lang="ru-RU" sz="2400" b="1" i="1" dirty="0" smtClean="0">
              <a:solidFill>
                <a:srgbClr val="0000FF"/>
              </a:solidFill>
              <a:latin typeface="Times New Roman" pitchFamily="18" charset="0"/>
              <a:cs typeface="Times New Roman" pitchFamily="18" charset="0"/>
            </a:endParaRPr>
          </a:p>
          <a:p>
            <a:endParaRPr lang="ru-RU" sz="2400" b="1" i="1" dirty="0">
              <a:solidFill>
                <a:srgbClr val="0000FF"/>
              </a:solidFill>
              <a:latin typeface="Times New Roman" pitchFamily="18" charset="0"/>
              <a:cs typeface="Times New Roman" pitchFamily="18" charset="0"/>
            </a:endParaRPr>
          </a:p>
          <a:p>
            <a:endParaRPr lang="ru-RU" dirty="0"/>
          </a:p>
          <a:p>
            <a:pPr marL="342900" indent="-342900">
              <a:buAutoNum type="alphaLcParenR"/>
            </a:pPr>
            <a:r>
              <a:rPr lang="en-US" sz="2400" dirty="0" smtClean="0">
                <a:solidFill>
                  <a:srgbClr val="990000"/>
                </a:solidFill>
                <a:latin typeface="Times New Roman" pitchFamily="18" charset="0"/>
                <a:cs typeface="Times New Roman" pitchFamily="18" charset="0"/>
              </a:rPr>
              <a:t>blackbird</a:t>
            </a:r>
            <a:r>
              <a:rPr lang="en-US" sz="2400" dirty="0">
                <a:solidFill>
                  <a:srgbClr val="990000"/>
                </a:solidFill>
                <a:latin typeface="Times New Roman" pitchFamily="18" charset="0"/>
                <a:cs typeface="Times New Roman" pitchFamily="18" charset="0"/>
              </a:rPr>
              <a:t>	</a:t>
            </a:r>
            <a:endParaRPr lang="ru-RU" sz="2400" dirty="0" smtClean="0">
              <a:solidFill>
                <a:srgbClr val="990000"/>
              </a:solidFill>
              <a:latin typeface="Times New Roman" pitchFamily="18" charset="0"/>
              <a:cs typeface="Times New Roman" pitchFamily="18" charset="0"/>
            </a:endParaRPr>
          </a:p>
          <a:p>
            <a:pPr marL="342900" indent="-342900">
              <a:buAutoNum type="alphaLcParenR"/>
            </a:pPr>
            <a:endParaRPr lang="ru-RU" dirty="0"/>
          </a:p>
          <a:p>
            <a:endParaRPr lang="en-US" dirty="0" smtClean="0"/>
          </a:p>
          <a:p>
            <a:endParaRPr lang="en-US" dirty="0" smtClean="0"/>
          </a:p>
          <a:p>
            <a:endParaRPr lang="ru-RU" dirty="0" smtClean="0"/>
          </a:p>
          <a:p>
            <a:r>
              <a:rPr lang="en-US" sz="2400" dirty="0" smtClean="0">
                <a:solidFill>
                  <a:srgbClr val="6600FF"/>
                </a:solidFill>
                <a:latin typeface="Times New Roman" pitchFamily="18" charset="0"/>
                <a:cs typeface="Times New Roman" pitchFamily="18" charset="0"/>
              </a:rPr>
              <a:t>b</a:t>
            </a:r>
            <a:r>
              <a:rPr lang="en-US" sz="2400" dirty="0">
                <a:solidFill>
                  <a:srgbClr val="6600FF"/>
                </a:solidFill>
                <a:latin typeface="Times New Roman" pitchFamily="18" charset="0"/>
                <a:cs typeface="Times New Roman" pitchFamily="18" charset="0"/>
              </a:rPr>
              <a:t>) crow	</a:t>
            </a:r>
            <a:endParaRPr lang="ru-RU" sz="2400" dirty="0" smtClean="0">
              <a:solidFill>
                <a:srgbClr val="6600FF"/>
              </a:solidFill>
              <a:latin typeface="Times New Roman" pitchFamily="18" charset="0"/>
              <a:cs typeface="Times New Roman" pitchFamily="18" charset="0"/>
            </a:endParaRPr>
          </a:p>
          <a:p>
            <a:endParaRPr lang="en-US" dirty="0" smtClean="0"/>
          </a:p>
          <a:p>
            <a:endParaRPr lang="ru-RU" dirty="0"/>
          </a:p>
          <a:p>
            <a:endParaRPr lang="en-US" dirty="0" smtClean="0"/>
          </a:p>
          <a:p>
            <a:endParaRPr lang="ru-RU" dirty="0" smtClean="0"/>
          </a:p>
          <a:p>
            <a:r>
              <a:rPr lang="en-US" sz="2400" dirty="0" smtClean="0">
                <a:solidFill>
                  <a:srgbClr val="006600"/>
                </a:solidFill>
                <a:latin typeface="Times New Roman" pitchFamily="18" charset="0"/>
                <a:cs typeface="Times New Roman" pitchFamily="18" charset="0"/>
              </a:rPr>
              <a:t>c </a:t>
            </a:r>
            <a:r>
              <a:rPr lang="en-US" sz="2400" dirty="0">
                <a:solidFill>
                  <a:srgbClr val="006600"/>
                </a:solidFill>
                <a:latin typeface="Times New Roman" pitchFamily="18" charset="0"/>
                <a:cs typeface="Times New Roman" pitchFamily="18" charset="0"/>
              </a:rPr>
              <a:t>) raven	</a:t>
            </a:r>
            <a:endParaRPr lang="ru-RU" sz="2400" dirty="0" smtClean="0">
              <a:solidFill>
                <a:srgbClr val="006600"/>
              </a:solidFill>
              <a:latin typeface="Times New Roman" pitchFamily="18" charset="0"/>
              <a:cs typeface="Times New Roman" pitchFamily="18" charset="0"/>
            </a:endParaRPr>
          </a:p>
          <a:p>
            <a:endParaRPr lang="ru-RU" dirty="0"/>
          </a:p>
          <a:p>
            <a:endParaRPr lang="en-US" dirty="0" smtClean="0"/>
          </a:p>
          <a:p>
            <a:endParaRPr lang="en-US" dirty="0" smtClean="0"/>
          </a:p>
          <a:p>
            <a:endParaRPr lang="ru-RU" dirty="0" smtClean="0"/>
          </a:p>
          <a:p>
            <a:r>
              <a:rPr lang="en-US" sz="2400" dirty="0" smtClean="0">
                <a:solidFill>
                  <a:schemeClr val="bg2">
                    <a:lumMod val="50000"/>
                  </a:schemeClr>
                </a:solidFill>
                <a:latin typeface="Times New Roman" pitchFamily="18" charset="0"/>
                <a:cs typeface="Times New Roman" pitchFamily="18" charset="0"/>
              </a:rPr>
              <a:t>d)blue  </a:t>
            </a:r>
            <a:r>
              <a:rPr lang="en-US" sz="2400" dirty="0">
                <a:solidFill>
                  <a:schemeClr val="bg2">
                    <a:lumMod val="50000"/>
                  </a:schemeClr>
                </a:solidFill>
                <a:latin typeface="Times New Roman" pitchFamily="18" charset="0"/>
                <a:cs typeface="Times New Roman" pitchFamily="18" charset="0"/>
              </a:rPr>
              <a:t>tit</a:t>
            </a:r>
            <a:endParaRPr lang="ru-RU" sz="2400" dirty="0">
              <a:solidFill>
                <a:schemeClr val="bg2">
                  <a:lumMod val="50000"/>
                </a:schemeClr>
              </a:solidFill>
              <a:latin typeface="Times New Roman" pitchFamily="18" charset="0"/>
              <a:cs typeface="Times New Roman" pitchFamily="18" charset="0"/>
            </a:endParaRPr>
          </a:p>
        </p:txBody>
      </p:sp>
      <p:pic>
        <p:nvPicPr>
          <p:cNvPr id="1026" name="Picture 2" descr="C:\Users\User\Desktop\ч.дрозд.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28717" y="908720"/>
            <a:ext cx="2592288" cy="172819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User\Desktop\ворона.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76706" y="3140968"/>
            <a:ext cx="2304021" cy="172819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ворон.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01172" y="1412776"/>
            <a:ext cx="1903276" cy="190327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User\Desktop\син.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6429" y="4318433"/>
            <a:ext cx="2448272" cy="177499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sers\User\Desktop\син.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43479" y="5445224"/>
            <a:ext cx="1440160" cy="1044116"/>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0476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ppt_w</p:attrName>
                                        </p:attrNameLst>
                                      </p:cBhvr>
                                      <p:tavLst>
                                        <p:tav tm="0" fmla="#ppt_w*sin(2.5*pi*$)">
                                          <p:val>
                                            <p:fltVal val="0"/>
                                          </p:val>
                                        </p:tav>
                                        <p:tav tm="100000">
                                          <p:val>
                                            <p:fltVal val="1"/>
                                          </p:val>
                                        </p:tav>
                                      </p:tavLst>
                                    </p:anim>
                                    <p:anim calcmode="lin" valueType="num">
                                      <p:cBhvr>
                                        <p:cTn id="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476672"/>
            <a:ext cx="7560840" cy="5724644"/>
          </a:xfrm>
          <a:prstGeom prst="rect">
            <a:avLst/>
          </a:prstGeom>
        </p:spPr>
        <p:txBody>
          <a:bodyPr wrap="square">
            <a:spAutoFit/>
          </a:bodyPr>
          <a:lstStyle/>
          <a:p>
            <a:r>
              <a:rPr lang="en-US" sz="2400" b="1" i="1" dirty="0">
                <a:solidFill>
                  <a:srgbClr val="0000FF"/>
                </a:solidFill>
                <a:latin typeface="Times New Roman" pitchFamily="18" charset="0"/>
                <a:cs typeface="Times New Roman" pitchFamily="18" charset="0"/>
              </a:rPr>
              <a:t>19) Which  of  these  creatures  is  not  extinct</a:t>
            </a:r>
            <a:r>
              <a:rPr lang="en-US" sz="2400" b="1" i="1" dirty="0" smtClean="0">
                <a:solidFill>
                  <a:srgbClr val="0000FF"/>
                </a:solidFill>
                <a:latin typeface="Times New Roman" pitchFamily="18" charset="0"/>
                <a:cs typeface="Times New Roman" pitchFamily="18" charset="0"/>
              </a:rPr>
              <a:t>?</a:t>
            </a:r>
          </a:p>
          <a:p>
            <a:endParaRPr lang="en-US" i="1" dirty="0"/>
          </a:p>
          <a:p>
            <a:endParaRPr lang="ru-RU" dirty="0"/>
          </a:p>
          <a:p>
            <a:r>
              <a:rPr lang="en-US" dirty="0"/>
              <a:t>a)mammoth		</a:t>
            </a:r>
            <a:endParaRPr lang="en-US" dirty="0" smtClean="0"/>
          </a:p>
          <a:p>
            <a:endParaRPr lang="en-US" dirty="0" smtClean="0"/>
          </a:p>
          <a:p>
            <a:endParaRPr lang="en-US" dirty="0" smtClean="0"/>
          </a:p>
          <a:p>
            <a:endParaRPr lang="en-US" dirty="0"/>
          </a:p>
          <a:p>
            <a:r>
              <a:rPr lang="en-US" dirty="0" smtClean="0"/>
              <a:t>b</a:t>
            </a:r>
            <a:r>
              <a:rPr lang="en-US" dirty="0"/>
              <a:t>) dinosaur		</a:t>
            </a:r>
            <a:endParaRPr lang="en-US" dirty="0" smtClean="0"/>
          </a:p>
          <a:p>
            <a:endParaRPr lang="en-US" dirty="0"/>
          </a:p>
          <a:p>
            <a:endParaRPr lang="en-US" dirty="0" smtClean="0"/>
          </a:p>
          <a:p>
            <a:endParaRPr lang="en-US" dirty="0" smtClean="0"/>
          </a:p>
          <a:p>
            <a:r>
              <a:rPr lang="en-US" dirty="0" smtClean="0"/>
              <a:t>c </a:t>
            </a:r>
            <a:r>
              <a:rPr lang="en-US" dirty="0"/>
              <a:t>) pterodactyl	</a:t>
            </a:r>
            <a:endParaRPr lang="en-US" dirty="0" smtClean="0"/>
          </a:p>
          <a:p>
            <a:endParaRPr lang="en-US" dirty="0"/>
          </a:p>
          <a:p>
            <a:endParaRPr lang="en-US" dirty="0" smtClean="0"/>
          </a:p>
          <a:p>
            <a:endParaRPr lang="en-US" dirty="0" smtClean="0"/>
          </a:p>
          <a:p>
            <a:r>
              <a:rPr lang="en-US" dirty="0" smtClean="0"/>
              <a:t>d</a:t>
            </a:r>
            <a:r>
              <a:rPr lang="en-US" dirty="0"/>
              <a:t>) buffalo		</a:t>
            </a:r>
            <a:endParaRPr lang="en-US" dirty="0" smtClean="0"/>
          </a:p>
          <a:p>
            <a:endParaRPr lang="en-US" dirty="0"/>
          </a:p>
          <a:p>
            <a:endParaRPr lang="en-US" dirty="0" smtClean="0"/>
          </a:p>
          <a:p>
            <a:endParaRPr lang="en-US" dirty="0" smtClean="0"/>
          </a:p>
          <a:p>
            <a:r>
              <a:rPr lang="en-US" dirty="0" smtClean="0"/>
              <a:t>e)brontosaurus</a:t>
            </a:r>
            <a:endParaRPr lang="ru-RU" dirty="0"/>
          </a:p>
        </p:txBody>
      </p:sp>
      <p:pic>
        <p:nvPicPr>
          <p:cNvPr id="2050" name="Picture 2" descr="C:\Users\User\Desktop\мамонт.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5976" y="2944205"/>
            <a:ext cx="2700300" cy="18002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User\Desktop\дин.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6175" y="1052736"/>
            <a:ext cx="2488277" cy="156617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User\Desktop\птер.jpe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71799" y="957436"/>
            <a:ext cx="2953731" cy="1661474"/>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User\Desktop\бу.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8184" y="5129572"/>
            <a:ext cx="2515522" cy="149575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User\Desktop\брон.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45841" y="5157367"/>
            <a:ext cx="2560285" cy="144016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C:\Users\User\Desktop\бу.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81328" y="4373791"/>
            <a:ext cx="1257761" cy="747875"/>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9948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ppt_w</p:attrName>
                                        </p:attrNameLst>
                                      </p:cBhvr>
                                      <p:tavLst>
                                        <p:tav tm="0" fmla="#ppt_w*sin(2.5*pi*$)">
                                          <p:val>
                                            <p:fltVal val="0"/>
                                          </p:val>
                                        </p:tav>
                                        <p:tav tm="100000">
                                          <p:val>
                                            <p:fltVal val="1"/>
                                          </p:val>
                                        </p:tav>
                                      </p:tavLst>
                                    </p:anim>
                                    <p:anim calcmode="lin" valueType="num">
                                      <p:cBhvr>
                                        <p:cTn id="9"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476672"/>
            <a:ext cx="7776864" cy="5539978"/>
          </a:xfrm>
          <a:prstGeom prst="rect">
            <a:avLst/>
          </a:prstGeom>
        </p:spPr>
        <p:txBody>
          <a:bodyPr wrap="square">
            <a:spAutoFit/>
          </a:bodyPr>
          <a:lstStyle/>
          <a:p>
            <a:r>
              <a:rPr lang="en-US" sz="2400" b="1" i="1" spc="300" dirty="0">
                <a:solidFill>
                  <a:srgbClr val="0000FF"/>
                </a:solidFill>
                <a:latin typeface="Times New Roman" pitchFamily="18" charset="0"/>
                <a:cs typeface="Times New Roman" pitchFamily="18" charset="0"/>
              </a:rPr>
              <a:t>20) Which  birds  are  these</a:t>
            </a:r>
            <a:r>
              <a:rPr lang="en-US" sz="2400" b="1" i="1" spc="300" dirty="0" smtClean="0">
                <a:solidFill>
                  <a:srgbClr val="0000FF"/>
                </a:solidFill>
                <a:latin typeface="Times New Roman" pitchFamily="18" charset="0"/>
                <a:cs typeface="Times New Roman" pitchFamily="18" charset="0"/>
              </a:rPr>
              <a:t>?</a:t>
            </a:r>
          </a:p>
          <a:p>
            <a:endParaRPr lang="en-US" dirty="0" smtClean="0"/>
          </a:p>
          <a:p>
            <a:endParaRPr lang="ru-RU" dirty="0"/>
          </a:p>
          <a:p>
            <a:pPr marL="342900" indent="-342900">
              <a:buAutoNum type="alphaLcParenR"/>
            </a:pPr>
            <a:r>
              <a:rPr lang="en-US" sz="2400" dirty="0" smtClean="0">
                <a:solidFill>
                  <a:srgbClr val="FF0000"/>
                </a:solidFill>
                <a:latin typeface="Times New Roman" pitchFamily="18" charset="0"/>
                <a:cs typeface="Times New Roman" pitchFamily="18" charset="0"/>
              </a:rPr>
              <a:t>the </a:t>
            </a:r>
            <a:r>
              <a:rPr lang="en-US" sz="2400" dirty="0">
                <a:solidFill>
                  <a:srgbClr val="FF0000"/>
                </a:solidFill>
                <a:latin typeface="Times New Roman" pitchFamily="18" charset="0"/>
                <a:cs typeface="Times New Roman" pitchFamily="18" charset="0"/>
              </a:rPr>
              <a:t>symbol  of   peace</a:t>
            </a:r>
            <a:r>
              <a:rPr lang="en-US" sz="2400" dirty="0" smtClean="0">
                <a:solidFill>
                  <a:srgbClr val="FF0000"/>
                </a:solidFill>
                <a:latin typeface="Times New Roman" pitchFamily="18" charset="0"/>
                <a:cs typeface="Times New Roman" pitchFamily="18" charset="0"/>
              </a:rPr>
              <a:t>?</a:t>
            </a:r>
          </a:p>
          <a:p>
            <a:endParaRPr lang="en-US" dirty="0" smtClean="0"/>
          </a:p>
          <a:p>
            <a:endParaRPr lang="en-US" dirty="0"/>
          </a:p>
          <a:p>
            <a:endParaRPr lang="en-US" dirty="0"/>
          </a:p>
          <a:p>
            <a:r>
              <a:rPr lang="en-US" sz="2400" dirty="0" smtClean="0">
                <a:solidFill>
                  <a:srgbClr val="6600FF"/>
                </a:solidFill>
                <a:latin typeface="Times New Roman" pitchFamily="18" charset="0"/>
                <a:cs typeface="Times New Roman" pitchFamily="18" charset="0"/>
              </a:rPr>
              <a:t>b</a:t>
            </a:r>
            <a:r>
              <a:rPr lang="en-US" sz="2400" dirty="0">
                <a:solidFill>
                  <a:srgbClr val="6600FF"/>
                </a:solidFill>
                <a:latin typeface="Times New Roman" pitchFamily="18" charset="0"/>
                <a:cs typeface="Times New Roman" pitchFamily="18" charset="0"/>
              </a:rPr>
              <a:t>) the  announcer  of  spring</a:t>
            </a:r>
            <a:r>
              <a:rPr lang="en-US" sz="2400" dirty="0" smtClean="0">
                <a:solidFill>
                  <a:srgbClr val="6600FF"/>
                </a:solidFill>
                <a:latin typeface="Times New Roman" pitchFamily="18" charset="0"/>
                <a:cs typeface="Times New Roman" pitchFamily="18" charset="0"/>
              </a:rPr>
              <a:t>?</a:t>
            </a:r>
          </a:p>
          <a:p>
            <a:endParaRPr lang="en-US" dirty="0"/>
          </a:p>
          <a:p>
            <a:endParaRPr lang="en-US" dirty="0" smtClean="0"/>
          </a:p>
          <a:p>
            <a:endParaRPr lang="ru-RU" dirty="0"/>
          </a:p>
          <a:p>
            <a:r>
              <a:rPr lang="en-US" sz="2400" dirty="0">
                <a:solidFill>
                  <a:srgbClr val="990000"/>
                </a:solidFill>
                <a:latin typeface="Times New Roman" pitchFamily="18" charset="0"/>
                <a:cs typeface="Times New Roman" pitchFamily="18" charset="0"/>
              </a:rPr>
              <a:t>c) supposed  to  be  very  wise</a:t>
            </a:r>
            <a:r>
              <a:rPr lang="en-US" sz="2400" dirty="0" smtClean="0">
                <a:solidFill>
                  <a:srgbClr val="990000"/>
                </a:solidFill>
                <a:latin typeface="Times New Roman" pitchFamily="18" charset="0"/>
                <a:cs typeface="Times New Roman" pitchFamily="18" charset="0"/>
              </a:rPr>
              <a:t>?</a:t>
            </a:r>
          </a:p>
          <a:p>
            <a:endParaRPr lang="en-US" dirty="0"/>
          </a:p>
          <a:p>
            <a:endParaRPr lang="en-US" dirty="0" smtClean="0"/>
          </a:p>
          <a:p>
            <a:endParaRPr lang="en-US" dirty="0" smtClean="0"/>
          </a:p>
          <a:p>
            <a:endParaRPr lang="en-US" dirty="0"/>
          </a:p>
          <a:p>
            <a:endParaRPr lang="ru-RU" dirty="0"/>
          </a:p>
          <a:p>
            <a:r>
              <a:rPr lang="en-US" sz="2400" dirty="0">
                <a:solidFill>
                  <a:srgbClr val="FF0000"/>
                </a:solidFill>
                <a:latin typeface="Times New Roman" pitchFamily="18" charset="0"/>
                <a:cs typeface="Times New Roman" pitchFamily="18" charset="0"/>
              </a:rPr>
              <a:t>d) with  perhaps  the  most  beautiful  singing  voice?</a:t>
            </a:r>
            <a:endParaRPr lang="ru-RU" sz="2400" dirty="0">
              <a:solidFill>
                <a:srgbClr val="FF0000"/>
              </a:solidFill>
              <a:latin typeface="Times New Roman" pitchFamily="18" charset="0"/>
              <a:cs typeface="Times New Roman" pitchFamily="18" charset="0"/>
            </a:endParaRPr>
          </a:p>
        </p:txBody>
      </p:sp>
      <p:pic>
        <p:nvPicPr>
          <p:cNvPr id="3074" name="Picture 2" descr="C:\Users\User\Desktop\пт.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78540" y="3861048"/>
            <a:ext cx="1808486" cy="113030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User\Desktop\ми.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279" t="9933" r="14830" b="8929"/>
          <a:stretch/>
        </p:blipFill>
        <p:spPr bwMode="auto">
          <a:xfrm>
            <a:off x="3998930" y="1147055"/>
            <a:ext cx="1005501" cy="772747"/>
          </a:xfrm>
          <a:prstGeom prst="ellipse">
            <a:avLst/>
          </a:prstGeom>
          <a:noFill/>
          <a:extLst>
            <a:ext uri="{909E8E84-426E-40DD-AFC4-6F175D3DCCD1}">
              <a14:hiddenFill xmlns:a14="http://schemas.microsoft.com/office/drawing/2010/main">
                <a:solidFill>
                  <a:srgbClr val="FFFFFF"/>
                </a:solidFill>
              </a14:hiddenFill>
            </a:ext>
          </a:extLst>
        </p:spPr>
      </p:pic>
      <p:pic>
        <p:nvPicPr>
          <p:cNvPr id="3076" name="Picture 4" descr="C:\Users\User\Desktop\кук.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0174" y="2564904"/>
            <a:ext cx="1121138" cy="747425"/>
          </a:xfrm>
          <a:prstGeom prst="ellipse">
            <a:avLst/>
          </a:prstGeom>
          <a:noFill/>
          <a:extLst>
            <a:ext uri="{909E8E84-426E-40DD-AFC4-6F175D3DCCD1}">
              <a14:hiddenFill xmlns:a14="http://schemas.microsoft.com/office/drawing/2010/main">
                <a:solidFill>
                  <a:srgbClr val="FFFFFF"/>
                </a:solidFill>
              </a14:hiddenFill>
            </a:ext>
          </a:extLst>
        </p:spPr>
      </p:pic>
      <p:pic>
        <p:nvPicPr>
          <p:cNvPr id="3077" name="Picture 5" descr="C:\Users\User\Desktop\у.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29862" y="188640"/>
            <a:ext cx="1401644" cy="1743603"/>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C:\Users\User\Desktop\т.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25856" y="188640"/>
            <a:ext cx="1181120" cy="177168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C:\Users\User\Desktop\в.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1762" y="3673410"/>
            <a:ext cx="1058100" cy="804953"/>
          </a:xfrm>
          <a:prstGeom prst="ellipse">
            <a:avLst/>
          </a:prstGeom>
          <a:noFill/>
          <a:extLst>
            <a:ext uri="{909E8E84-426E-40DD-AFC4-6F175D3DCCD1}">
              <a14:hiddenFill xmlns:a14="http://schemas.microsoft.com/office/drawing/2010/main">
                <a:solidFill>
                  <a:srgbClr val="FFFFFF"/>
                </a:solidFill>
              </a14:hiddenFill>
            </a:ext>
          </a:extLst>
        </p:spPr>
      </p:pic>
      <p:pic>
        <p:nvPicPr>
          <p:cNvPr id="3081" name="Picture 9" descr="C:\Users\User\Desktop\сол.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649151" y="2188979"/>
            <a:ext cx="1667265" cy="128483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9" descr="C:\Users\User\Desktop\сол.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211849" y="5495857"/>
            <a:ext cx="1065551" cy="661740"/>
          </a:xfrm>
          <a:prstGeom prst="ellipse">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403648" y="6165304"/>
            <a:ext cx="5652905" cy="369332"/>
          </a:xfrm>
          <a:prstGeom prst="rect">
            <a:avLst/>
          </a:prstGeom>
        </p:spPr>
        <p:txBody>
          <a:bodyPr wrap="square">
            <a:spAutoFit/>
          </a:bodyPr>
          <a:lstStyle/>
          <a:p>
            <a:r>
              <a:rPr lang="de-DE" dirty="0"/>
              <a:t> </a:t>
            </a:r>
            <a:r>
              <a:rPr lang="de-DE" i="1" dirty="0" err="1">
                <a:solidFill>
                  <a:srgbClr val="0000FF"/>
                </a:solidFill>
                <a:latin typeface="Times New Roman" pitchFamily="18" charset="0"/>
                <a:cs typeface="Times New Roman" pitchFamily="18" charset="0"/>
              </a:rPr>
              <a:t>cuckoo</a:t>
            </a:r>
            <a:r>
              <a:rPr lang="de-DE" i="1" dirty="0" smtClean="0">
                <a:solidFill>
                  <a:srgbClr val="0000FF"/>
                </a:solidFill>
                <a:latin typeface="Times New Roman" pitchFamily="18" charset="0"/>
                <a:cs typeface="Times New Roman" pitchFamily="18" charset="0"/>
              </a:rPr>
              <a:t>;</a:t>
            </a:r>
            <a:r>
              <a:rPr lang="de-DE" i="1" dirty="0">
                <a:solidFill>
                  <a:srgbClr val="0000FF"/>
                </a:solidFill>
                <a:latin typeface="Times New Roman" pitchFamily="18" charset="0"/>
                <a:cs typeface="Times New Roman" pitchFamily="18" charset="0"/>
              </a:rPr>
              <a:t> </a:t>
            </a:r>
            <a:r>
              <a:rPr lang="de-DE" i="1" dirty="0" smtClean="0">
                <a:solidFill>
                  <a:srgbClr val="0000FF"/>
                </a:solidFill>
                <a:latin typeface="Times New Roman" pitchFamily="18" charset="0"/>
                <a:cs typeface="Times New Roman" pitchFamily="18" charset="0"/>
              </a:rPr>
              <a:t>      </a:t>
            </a:r>
            <a:r>
              <a:rPr lang="de-DE" i="1" dirty="0" err="1" smtClean="0">
                <a:solidFill>
                  <a:srgbClr val="0000FF"/>
                </a:solidFill>
                <a:latin typeface="Times New Roman" pitchFamily="18" charset="0"/>
                <a:cs typeface="Times New Roman" pitchFamily="18" charset="0"/>
              </a:rPr>
              <a:t>nightingale</a:t>
            </a:r>
            <a:r>
              <a:rPr lang="de-DE" i="1" dirty="0" smtClean="0">
                <a:solidFill>
                  <a:srgbClr val="0000FF"/>
                </a:solidFill>
                <a:latin typeface="Times New Roman" pitchFamily="18" charset="0"/>
                <a:cs typeface="Times New Roman" pitchFamily="18" charset="0"/>
              </a:rPr>
              <a:t>;    </a:t>
            </a:r>
            <a:r>
              <a:rPr lang="de-DE" i="1" dirty="0" err="1" smtClean="0">
                <a:solidFill>
                  <a:srgbClr val="0000FF"/>
                </a:solidFill>
                <a:latin typeface="Times New Roman" pitchFamily="18" charset="0"/>
                <a:cs typeface="Times New Roman" pitchFamily="18" charset="0"/>
              </a:rPr>
              <a:t>owl</a:t>
            </a:r>
            <a:r>
              <a:rPr lang="de-DE" i="1" dirty="0" smtClean="0">
                <a:solidFill>
                  <a:srgbClr val="0000FF"/>
                </a:solidFill>
                <a:latin typeface="Times New Roman" pitchFamily="18" charset="0"/>
                <a:cs typeface="Times New Roman" pitchFamily="18" charset="0"/>
              </a:rPr>
              <a:t>;    </a:t>
            </a:r>
            <a:r>
              <a:rPr lang="de-DE" i="1" dirty="0" err="1" smtClean="0">
                <a:solidFill>
                  <a:srgbClr val="0000FF"/>
                </a:solidFill>
                <a:latin typeface="Times New Roman" pitchFamily="18" charset="0"/>
                <a:cs typeface="Times New Roman" pitchFamily="18" charset="0"/>
              </a:rPr>
              <a:t>dove</a:t>
            </a:r>
            <a:r>
              <a:rPr lang="de-DE" i="1" dirty="0" smtClean="0">
                <a:solidFill>
                  <a:srgbClr val="0000FF"/>
                </a:solidFill>
                <a:latin typeface="Times New Roman" pitchFamily="18" charset="0"/>
                <a:cs typeface="Times New Roman" pitchFamily="18" charset="0"/>
              </a:rPr>
              <a:t> </a:t>
            </a:r>
            <a:endParaRPr lang="ru-RU" i="1" dirty="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662168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2000"/>
                                        <p:tgtEl>
                                          <p:spTgt spid="3075"/>
                                        </p:tgtEl>
                                      </p:cBhvr>
                                    </p:animEffect>
                                    <p:anim calcmode="lin" valueType="num">
                                      <p:cBhvr>
                                        <p:cTn id="8" dur="2000" fill="hold"/>
                                        <p:tgtEl>
                                          <p:spTgt spid="3075"/>
                                        </p:tgtEl>
                                        <p:attrNameLst>
                                          <p:attrName>ppt_w</p:attrName>
                                        </p:attrNameLst>
                                      </p:cBhvr>
                                      <p:tavLst>
                                        <p:tav tm="0" fmla="#ppt_w*sin(2.5*pi*$)">
                                          <p:val>
                                            <p:fltVal val="0"/>
                                          </p:val>
                                        </p:tav>
                                        <p:tav tm="100000">
                                          <p:val>
                                            <p:fltVal val="1"/>
                                          </p:val>
                                        </p:tav>
                                      </p:tavLst>
                                    </p:anim>
                                    <p:anim calcmode="lin" valueType="num">
                                      <p:cBhvr>
                                        <p:cTn id="9" dur="2000" fill="hold"/>
                                        <p:tgtEl>
                                          <p:spTgt spid="3075"/>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3076"/>
                                        </p:tgtEl>
                                        <p:attrNameLst>
                                          <p:attrName>style.visibility</p:attrName>
                                        </p:attrNameLst>
                                      </p:cBhvr>
                                      <p:to>
                                        <p:strVal val="visible"/>
                                      </p:to>
                                    </p:set>
                                    <p:animEffect transition="in" filter="fade">
                                      <p:cBhvr>
                                        <p:cTn id="14" dur="2000"/>
                                        <p:tgtEl>
                                          <p:spTgt spid="3076"/>
                                        </p:tgtEl>
                                      </p:cBhvr>
                                    </p:animEffect>
                                    <p:anim calcmode="lin" valueType="num">
                                      <p:cBhvr>
                                        <p:cTn id="15" dur="2000" fill="hold"/>
                                        <p:tgtEl>
                                          <p:spTgt spid="3076"/>
                                        </p:tgtEl>
                                        <p:attrNameLst>
                                          <p:attrName>ppt_w</p:attrName>
                                        </p:attrNameLst>
                                      </p:cBhvr>
                                      <p:tavLst>
                                        <p:tav tm="0" fmla="#ppt_w*sin(2.5*pi*$)">
                                          <p:val>
                                            <p:fltVal val="0"/>
                                          </p:val>
                                        </p:tav>
                                        <p:tav tm="100000">
                                          <p:val>
                                            <p:fltVal val="1"/>
                                          </p:val>
                                        </p:tav>
                                      </p:tavLst>
                                    </p:anim>
                                    <p:anim calcmode="lin" valueType="num">
                                      <p:cBhvr>
                                        <p:cTn id="16" dur="2000" fill="hold"/>
                                        <p:tgtEl>
                                          <p:spTgt spid="3076"/>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nodeType="clickEffect">
                                  <p:stCondLst>
                                    <p:cond delay="0"/>
                                  </p:stCondLst>
                                  <p:childTnLst>
                                    <p:set>
                                      <p:cBhvr>
                                        <p:cTn id="20" dur="1" fill="hold">
                                          <p:stCondLst>
                                            <p:cond delay="0"/>
                                          </p:stCondLst>
                                        </p:cTn>
                                        <p:tgtEl>
                                          <p:spTgt spid="3080"/>
                                        </p:tgtEl>
                                        <p:attrNameLst>
                                          <p:attrName>style.visibility</p:attrName>
                                        </p:attrNameLst>
                                      </p:cBhvr>
                                      <p:to>
                                        <p:strVal val="visible"/>
                                      </p:to>
                                    </p:set>
                                    <p:animEffect transition="in" filter="fade">
                                      <p:cBhvr>
                                        <p:cTn id="21" dur="2000"/>
                                        <p:tgtEl>
                                          <p:spTgt spid="3080"/>
                                        </p:tgtEl>
                                      </p:cBhvr>
                                    </p:animEffect>
                                    <p:anim calcmode="lin" valueType="num">
                                      <p:cBhvr>
                                        <p:cTn id="22" dur="2000" fill="hold"/>
                                        <p:tgtEl>
                                          <p:spTgt spid="3080"/>
                                        </p:tgtEl>
                                        <p:attrNameLst>
                                          <p:attrName>ppt_w</p:attrName>
                                        </p:attrNameLst>
                                      </p:cBhvr>
                                      <p:tavLst>
                                        <p:tav tm="0" fmla="#ppt_w*sin(2.5*pi*$)">
                                          <p:val>
                                            <p:fltVal val="0"/>
                                          </p:val>
                                        </p:tav>
                                        <p:tav tm="100000">
                                          <p:val>
                                            <p:fltVal val="1"/>
                                          </p:val>
                                        </p:tav>
                                      </p:tavLst>
                                    </p:anim>
                                    <p:anim calcmode="lin" valueType="num">
                                      <p:cBhvr>
                                        <p:cTn id="23" dur="2000" fill="hold"/>
                                        <p:tgtEl>
                                          <p:spTgt spid="3080"/>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2000"/>
                                        <p:tgtEl>
                                          <p:spTgt spid="11"/>
                                        </p:tgtEl>
                                      </p:cBhvr>
                                    </p:animEffect>
                                    <p:anim calcmode="lin" valueType="num">
                                      <p:cBhvr>
                                        <p:cTn id="29" dur="2000" fill="hold"/>
                                        <p:tgtEl>
                                          <p:spTgt spid="11"/>
                                        </p:tgtEl>
                                        <p:attrNameLst>
                                          <p:attrName>ppt_w</p:attrName>
                                        </p:attrNameLst>
                                      </p:cBhvr>
                                      <p:tavLst>
                                        <p:tav tm="0" fmla="#ppt_w*sin(2.5*pi*$)">
                                          <p:val>
                                            <p:fltVal val="0"/>
                                          </p:val>
                                        </p:tav>
                                        <p:tav tm="100000">
                                          <p:val>
                                            <p:fltVal val="1"/>
                                          </p:val>
                                        </p:tav>
                                      </p:tavLst>
                                    </p:anim>
                                    <p:anim calcmode="lin" valueType="num">
                                      <p:cBhvr>
                                        <p:cTn id="30" dur="20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0375" y="160338"/>
            <a:ext cx="8108069" cy="5170646"/>
          </a:xfrm>
          <a:prstGeom prst="rect">
            <a:avLst/>
          </a:prstGeom>
        </p:spPr>
        <p:txBody>
          <a:bodyPr wrap="square">
            <a:spAutoFit/>
          </a:bodyPr>
          <a:lstStyle/>
          <a:p>
            <a:pPr>
              <a:lnSpc>
                <a:spcPct val="150000"/>
              </a:lnSpc>
            </a:pPr>
            <a:r>
              <a:rPr lang="en-US" sz="2000" b="1" i="1" dirty="0">
                <a:solidFill>
                  <a:srgbClr val="0000CC"/>
                </a:solidFill>
                <a:latin typeface="Times New Roman" pitchFamily="18" charset="0"/>
                <a:cs typeface="Times New Roman" pitchFamily="18" charset="0"/>
              </a:rPr>
              <a:t>1/ Which is  the largest  of  the  ape  and monkey families,  full-grown</a:t>
            </a:r>
            <a:r>
              <a:rPr lang="en-US" sz="2000" b="1" i="1" dirty="0" smtClean="0">
                <a:solidFill>
                  <a:srgbClr val="0000CC"/>
                </a:solidFill>
                <a:latin typeface="Times New Roman" pitchFamily="18" charset="0"/>
                <a:cs typeface="Times New Roman" pitchFamily="18" charset="0"/>
              </a:rPr>
              <a:t>?</a:t>
            </a:r>
            <a:r>
              <a:rPr lang="ru-RU" sz="2000" b="1" i="1" dirty="0">
                <a:solidFill>
                  <a:srgbClr val="0000CC"/>
                </a:solidFill>
                <a:latin typeface="Times New Roman" pitchFamily="18" charset="0"/>
                <a:cs typeface="Times New Roman" pitchFamily="18" charset="0"/>
              </a:rPr>
              <a:t> </a:t>
            </a:r>
            <a:r>
              <a:rPr lang="ru-RU" sz="2000" b="1" i="1" dirty="0" smtClean="0">
                <a:solidFill>
                  <a:srgbClr val="0000CC"/>
                </a:solidFill>
                <a:latin typeface="Times New Roman" pitchFamily="18" charset="0"/>
                <a:cs typeface="Times New Roman" pitchFamily="18" charset="0"/>
              </a:rPr>
              <a:t>                     </a:t>
            </a:r>
            <a:r>
              <a:rPr lang="en-US" sz="2000" b="1" i="1" dirty="0" smtClean="0">
                <a:solidFill>
                  <a:srgbClr val="0000CC"/>
                </a:solidFill>
                <a:latin typeface="Times New Roman" pitchFamily="18" charset="0"/>
                <a:cs typeface="Times New Roman" pitchFamily="18" charset="0"/>
              </a:rPr>
              <a:t> </a:t>
            </a:r>
            <a:endParaRPr lang="ru-RU" sz="2000" b="1" i="1" dirty="0" smtClean="0">
              <a:solidFill>
                <a:srgbClr val="0000CC"/>
              </a:solidFill>
              <a:latin typeface="Times New Roman" pitchFamily="18" charset="0"/>
              <a:cs typeface="Times New Roman" pitchFamily="18" charset="0"/>
            </a:endParaRPr>
          </a:p>
          <a:p>
            <a:pPr>
              <a:lnSpc>
                <a:spcPct val="150000"/>
              </a:lnSpc>
            </a:pPr>
            <a:endParaRPr lang="ru-RU" sz="2000" b="1" i="1" dirty="0">
              <a:solidFill>
                <a:srgbClr val="0000CC"/>
              </a:solidFill>
              <a:latin typeface="Times New Roman" pitchFamily="18" charset="0"/>
              <a:cs typeface="Times New Roman" pitchFamily="18" charset="0"/>
            </a:endParaRPr>
          </a:p>
          <a:p>
            <a:pPr>
              <a:lnSpc>
                <a:spcPct val="150000"/>
              </a:lnSpc>
            </a:pPr>
            <a:r>
              <a:rPr lang="en-US" sz="2400" dirty="0" smtClean="0">
                <a:solidFill>
                  <a:srgbClr val="7030A0"/>
                </a:solidFill>
                <a:latin typeface="Times New Roman" pitchFamily="18" charset="0"/>
                <a:cs typeface="Times New Roman" pitchFamily="18" charset="0"/>
              </a:rPr>
              <a:t>a</a:t>
            </a:r>
            <a:r>
              <a:rPr lang="en-US" sz="2400" dirty="0">
                <a:solidFill>
                  <a:srgbClr val="7030A0"/>
                </a:solidFill>
                <a:latin typeface="Times New Roman" pitchFamily="18" charset="0"/>
                <a:cs typeface="Times New Roman" pitchFamily="18" charset="0"/>
              </a:rPr>
              <a:t>) chimpanzee</a:t>
            </a:r>
            <a:r>
              <a:rPr lang="en-US" i="1" dirty="0">
                <a:latin typeface="Times New Roman" pitchFamily="18" charset="0"/>
                <a:cs typeface="Times New Roman" pitchFamily="18" charset="0"/>
              </a:rPr>
              <a:t>	 </a:t>
            </a:r>
            <a:endParaRPr lang="ru-RU" i="1" dirty="0" smtClean="0">
              <a:latin typeface="Times New Roman" pitchFamily="18" charset="0"/>
              <a:cs typeface="Times New Roman" pitchFamily="18" charset="0"/>
            </a:endParaRPr>
          </a:p>
          <a:p>
            <a:pPr>
              <a:lnSpc>
                <a:spcPct val="150000"/>
              </a:lnSpc>
            </a:pPr>
            <a:endParaRPr lang="ru-RU" i="1" dirty="0" smtClean="0">
              <a:latin typeface="Times New Roman" pitchFamily="18" charset="0"/>
              <a:cs typeface="Times New Roman" pitchFamily="18" charset="0"/>
            </a:endParaRPr>
          </a:p>
          <a:p>
            <a:pPr>
              <a:lnSpc>
                <a:spcPct val="150000"/>
              </a:lnSpc>
            </a:pPr>
            <a:endParaRPr lang="ru-RU" i="1" dirty="0">
              <a:latin typeface="Times New Roman" pitchFamily="18" charset="0"/>
              <a:cs typeface="Times New Roman" pitchFamily="18" charset="0"/>
            </a:endParaRPr>
          </a:p>
          <a:p>
            <a:pPr>
              <a:lnSpc>
                <a:spcPct val="150000"/>
              </a:lnSpc>
            </a:pPr>
            <a:endParaRPr lang="ru-RU" i="1" dirty="0">
              <a:latin typeface="Times New Roman" pitchFamily="18" charset="0"/>
              <a:cs typeface="Times New Roman" pitchFamily="18" charset="0"/>
            </a:endParaRPr>
          </a:p>
          <a:p>
            <a:pPr>
              <a:lnSpc>
                <a:spcPct val="150000"/>
              </a:lnSpc>
            </a:pPr>
            <a:r>
              <a:rPr lang="ru-RU" i="1" dirty="0" smtClean="0">
                <a:solidFill>
                  <a:srgbClr val="006600"/>
                </a:solidFill>
                <a:latin typeface="Times New Roman" pitchFamily="18" charset="0"/>
                <a:cs typeface="Times New Roman" pitchFamily="18" charset="0"/>
              </a:rPr>
              <a:t> </a:t>
            </a:r>
            <a:r>
              <a:rPr lang="en-US" sz="2400" dirty="0" smtClean="0">
                <a:solidFill>
                  <a:srgbClr val="006600"/>
                </a:solidFill>
                <a:latin typeface="Times New Roman" pitchFamily="18" charset="0"/>
                <a:cs typeface="Times New Roman" pitchFamily="18" charset="0"/>
              </a:rPr>
              <a:t>b</a:t>
            </a:r>
            <a:r>
              <a:rPr lang="en-US" sz="2400" dirty="0">
                <a:solidFill>
                  <a:srgbClr val="006600"/>
                </a:solidFill>
                <a:latin typeface="Times New Roman" pitchFamily="18" charset="0"/>
                <a:cs typeface="Times New Roman" pitchFamily="18" charset="0"/>
              </a:rPr>
              <a:t>) </a:t>
            </a:r>
            <a:r>
              <a:rPr lang="en-US" sz="2400" dirty="0" smtClean="0">
                <a:solidFill>
                  <a:srgbClr val="006600"/>
                </a:solidFill>
                <a:latin typeface="Times New Roman" pitchFamily="18" charset="0"/>
                <a:cs typeface="Times New Roman" pitchFamily="18" charset="0"/>
              </a:rPr>
              <a:t>orang</a:t>
            </a:r>
            <a:r>
              <a:rPr lang="ru-RU" sz="2400" dirty="0" smtClean="0">
                <a:solidFill>
                  <a:srgbClr val="006600"/>
                </a:solidFill>
                <a:latin typeface="Times New Roman" pitchFamily="18" charset="0"/>
                <a:cs typeface="Times New Roman" pitchFamily="18" charset="0"/>
              </a:rPr>
              <a:t>-</a:t>
            </a:r>
            <a:r>
              <a:rPr lang="en-US" sz="2400" dirty="0" err="1" smtClean="0">
                <a:solidFill>
                  <a:srgbClr val="006600"/>
                </a:solidFill>
                <a:latin typeface="Times New Roman" pitchFamily="18" charset="0"/>
                <a:cs typeface="Times New Roman" pitchFamily="18" charset="0"/>
              </a:rPr>
              <a:t>outang</a:t>
            </a:r>
            <a:r>
              <a:rPr lang="en-US" sz="2000" dirty="0">
                <a:solidFill>
                  <a:srgbClr val="006600"/>
                </a:solidFill>
                <a:latin typeface="Times New Roman" pitchFamily="18" charset="0"/>
                <a:cs typeface="Times New Roman" pitchFamily="18" charset="0"/>
              </a:rPr>
              <a:t>	</a:t>
            </a:r>
            <a:r>
              <a:rPr lang="en-US" i="1" dirty="0">
                <a:latin typeface="Times New Roman" pitchFamily="18" charset="0"/>
                <a:cs typeface="Times New Roman" pitchFamily="18" charset="0"/>
              </a:rPr>
              <a:t>	</a:t>
            </a:r>
            <a:endParaRPr lang="ru-RU" i="1" dirty="0" smtClean="0">
              <a:latin typeface="Times New Roman" pitchFamily="18" charset="0"/>
              <a:cs typeface="Times New Roman" pitchFamily="18" charset="0"/>
            </a:endParaRPr>
          </a:p>
          <a:p>
            <a:pPr>
              <a:lnSpc>
                <a:spcPct val="150000"/>
              </a:lnSpc>
            </a:pPr>
            <a:endParaRPr lang="ru-RU" i="1" dirty="0">
              <a:latin typeface="Times New Roman" pitchFamily="18" charset="0"/>
              <a:cs typeface="Times New Roman" pitchFamily="18" charset="0"/>
            </a:endParaRPr>
          </a:p>
          <a:p>
            <a:pPr>
              <a:lnSpc>
                <a:spcPct val="150000"/>
              </a:lnSpc>
            </a:pPr>
            <a:endParaRPr lang="ru-RU" i="1" dirty="0" smtClean="0">
              <a:latin typeface="Times New Roman" pitchFamily="18" charset="0"/>
              <a:cs typeface="Times New Roman" pitchFamily="18" charset="0"/>
            </a:endParaRPr>
          </a:p>
          <a:p>
            <a:pPr>
              <a:lnSpc>
                <a:spcPct val="150000"/>
              </a:lnSpc>
            </a:pPr>
            <a:endParaRPr lang="ru-RU" i="1" dirty="0" smtClean="0">
              <a:latin typeface="Times New Roman" pitchFamily="18" charset="0"/>
              <a:cs typeface="Times New Roman" pitchFamily="18" charset="0"/>
            </a:endParaRPr>
          </a:p>
          <a:p>
            <a:pPr>
              <a:lnSpc>
                <a:spcPct val="150000"/>
              </a:lnSpc>
            </a:pPr>
            <a:r>
              <a:rPr lang="en-US" sz="2400" i="1" dirty="0" smtClean="0">
                <a:solidFill>
                  <a:srgbClr val="C00000"/>
                </a:solidFill>
                <a:latin typeface="Times New Roman" pitchFamily="18" charset="0"/>
                <a:cs typeface="Times New Roman" pitchFamily="18" charset="0"/>
              </a:rPr>
              <a:t> </a:t>
            </a:r>
            <a:r>
              <a:rPr lang="en-US" sz="2400" dirty="0">
                <a:solidFill>
                  <a:srgbClr val="C00000"/>
                </a:solidFill>
                <a:latin typeface="Times New Roman" pitchFamily="18" charset="0"/>
                <a:cs typeface="Times New Roman" pitchFamily="18" charset="0"/>
              </a:rPr>
              <a:t>c) </a:t>
            </a:r>
            <a:r>
              <a:rPr lang="en-US" sz="2400" dirty="0" smtClean="0">
                <a:solidFill>
                  <a:srgbClr val="C00000"/>
                </a:solidFill>
                <a:latin typeface="Times New Roman" pitchFamily="18" charset="0"/>
                <a:cs typeface="Times New Roman" pitchFamily="18" charset="0"/>
              </a:rPr>
              <a:t>gorilla</a:t>
            </a:r>
            <a:endParaRPr lang="ru-RU" sz="2400" dirty="0">
              <a:solidFill>
                <a:srgbClr val="C00000"/>
              </a:solidFill>
              <a:latin typeface="Times New Roman" pitchFamily="18" charset="0"/>
              <a:cs typeface="Times New Roman" pitchFamily="18" charset="0"/>
            </a:endParaRPr>
          </a:p>
        </p:txBody>
      </p:sp>
      <p:sp>
        <p:nvSpPr>
          <p:cNvPr id="5" name="AutoShape 2" descr="https://www.katonatours.com/wp-content/uploads/2017/02/chimpanzees-in-kibale-forest.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4" descr="https://www.katonatours.com/wp-content/uploads/2017/02/chimpanzees-in-kibale-forest.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054" name="Picture 6" descr="https://faunistics.com/wp-content/uploads/2021/07/2-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83968" y="1052736"/>
            <a:ext cx="2870430" cy="1886442"/>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User\Desktop\оранг.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5819" y="3216038"/>
            <a:ext cx="2814269" cy="186914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User\Desktop\гор.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6176" y="4461859"/>
            <a:ext cx="2652474" cy="1777157"/>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E:\ДВИЖУЩИЕСЯ РИСУНКИ\аниматоры\AG00206_.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826635" y="4851641"/>
            <a:ext cx="1685925" cy="65722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Users\User\Desktop\гор.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4353" y="5446928"/>
            <a:ext cx="1082403" cy="725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7610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057"/>
                                        </p:tgtEl>
                                        <p:attrNameLst>
                                          <p:attrName>style.visibility</p:attrName>
                                        </p:attrNameLst>
                                      </p:cBhvr>
                                      <p:to>
                                        <p:strVal val="visible"/>
                                      </p:to>
                                    </p:set>
                                    <p:anim calcmode="lin" valueType="num">
                                      <p:cBhvr>
                                        <p:cTn id="7" dur="500" decel="50000" fill="hold">
                                          <p:stCondLst>
                                            <p:cond delay="0"/>
                                          </p:stCondLst>
                                        </p:cTn>
                                        <p:tgtEl>
                                          <p:spTgt spid="205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05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057"/>
                                        </p:tgtEl>
                                        <p:attrNameLst>
                                          <p:attrName>ppt_w</p:attrName>
                                        </p:attrNameLst>
                                      </p:cBhvr>
                                      <p:tavLst>
                                        <p:tav tm="0">
                                          <p:val>
                                            <p:strVal val="#ppt_w*.05"/>
                                          </p:val>
                                        </p:tav>
                                        <p:tav tm="100000">
                                          <p:val>
                                            <p:strVal val="#ppt_w"/>
                                          </p:val>
                                        </p:tav>
                                      </p:tavLst>
                                    </p:anim>
                                    <p:anim calcmode="lin" valueType="num">
                                      <p:cBhvr>
                                        <p:cTn id="10" dur="1000" fill="hold"/>
                                        <p:tgtEl>
                                          <p:spTgt spid="205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05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05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05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057"/>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43608" y="404664"/>
            <a:ext cx="7848872" cy="400110"/>
          </a:xfrm>
          <a:prstGeom prst="rect">
            <a:avLst/>
          </a:prstGeom>
        </p:spPr>
        <p:txBody>
          <a:bodyPr wrap="square">
            <a:spAutoFit/>
          </a:bodyPr>
          <a:lstStyle/>
          <a:p>
            <a:r>
              <a:rPr lang="en-US" sz="2000" b="1" dirty="0">
                <a:solidFill>
                  <a:srgbClr val="0000FF"/>
                </a:solidFill>
                <a:latin typeface="Times New Roman" pitchFamily="18" charset="0"/>
                <a:cs typeface="Times New Roman" pitchFamily="18" charset="0"/>
              </a:rPr>
              <a:t>2/ </a:t>
            </a:r>
            <a:r>
              <a:rPr lang="en-US" sz="2000" b="1" i="1" dirty="0">
                <a:solidFill>
                  <a:srgbClr val="0000FF"/>
                </a:solidFill>
                <a:latin typeface="Times New Roman" pitchFamily="18" charset="0"/>
                <a:cs typeface="Times New Roman" pitchFamily="18" charset="0"/>
              </a:rPr>
              <a:t>Which  of  these  is  not  a mammal? ( </a:t>
            </a:r>
            <a:r>
              <a:rPr lang="ru-RU" sz="2000" b="1" i="1" dirty="0">
                <a:solidFill>
                  <a:srgbClr val="0000FF"/>
                </a:solidFill>
                <a:latin typeface="Times New Roman" pitchFamily="18" charset="0"/>
                <a:cs typeface="Times New Roman" pitchFamily="18" charset="0"/>
              </a:rPr>
              <a:t>млекопитающее </a:t>
            </a:r>
            <a:r>
              <a:rPr lang="en-US" sz="2000" b="1" i="1" dirty="0">
                <a:solidFill>
                  <a:srgbClr val="0000FF"/>
                </a:solidFill>
                <a:latin typeface="Times New Roman" pitchFamily="18" charset="0"/>
                <a:cs typeface="Times New Roman" pitchFamily="18" charset="0"/>
              </a:rPr>
              <a:t>)</a:t>
            </a:r>
            <a:endParaRPr lang="ru-RU" sz="2000" b="1" dirty="0">
              <a:solidFill>
                <a:srgbClr val="0000FF"/>
              </a:solidFill>
              <a:latin typeface="Times New Roman" pitchFamily="18" charset="0"/>
              <a:cs typeface="Times New Roman" pitchFamily="18" charset="0"/>
            </a:endParaRPr>
          </a:p>
        </p:txBody>
      </p:sp>
      <p:sp>
        <p:nvSpPr>
          <p:cNvPr id="3" name="Прямоугольник 2"/>
          <p:cNvSpPr/>
          <p:nvPr/>
        </p:nvSpPr>
        <p:spPr>
          <a:xfrm>
            <a:off x="899592" y="1052737"/>
            <a:ext cx="5958408" cy="4524315"/>
          </a:xfrm>
          <a:prstGeom prst="rect">
            <a:avLst/>
          </a:prstGeom>
        </p:spPr>
        <p:txBody>
          <a:bodyPr wrap="square">
            <a:spAutoFit/>
          </a:bodyPr>
          <a:lstStyle/>
          <a:p>
            <a:pPr lvl="0"/>
            <a:r>
              <a:rPr lang="ru-RU" sz="2400" dirty="0">
                <a:solidFill>
                  <a:srgbClr val="0033CC"/>
                </a:solidFill>
                <a:latin typeface="Times New Roman" pitchFamily="18" charset="0"/>
                <a:cs typeface="Times New Roman" pitchFamily="18" charset="0"/>
              </a:rPr>
              <a:t>а</a:t>
            </a:r>
            <a:r>
              <a:rPr lang="ru-RU" sz="2400" dirty="0" smtClean="0">
                <a:solidFill>
                  <a:srgbClr val="0033CC"/>
                </a:solidFill>
                <a:latin typeface="Times New Roman" pitchFamily="18" charset="0"/>
                <a:cs typeface="Times New Roman" pitchFamily="18" charset="0"/>
              </a:rPr>
              <a:t>)  </a:t>
            </a:r>
            <a:r>
              <a:rPr lang="en-US" sz="2400" dirty="0" smtClean="0">
                <a:solidFill>
                  <a:srgbClr val="0033CC"/>
                </a:solidFill>
                <a:latin typeface="Times New Roman" pitchFamily="18" charset="0"/>
                <a:cs typeface="Times New Roman" pitchFamily="18" charset="0"/>
              </a:rPr>
              <a:t>whale </a:t>
            </a:r>
            <a:r>
              <a:rPr lang="en-US" sz="2400" dirty="0">
                <a:latin typeface="Times New Roman" pitchFamily="18" charset="0"/>
                <a:cs typeface="Times New Roman" pitchFamily="18" charset="0"/>
              </a:rPr>
              <a:t>	    </a:t>
            </a:r>
            <a:endParaRPr lang="ru-RU" sz="2400" dirty="0" smtClean="0">
              <a:latin typeface="Times New Roman" pitchFamily="18" charset="0"/>
              <a:cs typeface="Times New Roman" pitchFamily="18" charset="0"/>
            </a:endParaRPr>
          </a:p>
          <a:p>
            <a:pPr lvl="0"/>
            <a:endParaRPr lang="ru-RU" dirty="0">
              <a:latin typeface="Times New Roman" pitchFamily="18" charset="0"/>
              <a:cs typeface="Times New Roman" pitchFamily="18" charset="0"/>
            </a:endParaRPr>
          </a:p>
          <a:p>
            <a:pPr lvl="0"/>
            <a:endParaRPr lang="ru-RU" dirty="0" smtClean="0">
              <a:latin typeface="Times New Roman" pitchFamily="18" charset="0"/>
              <a:cs typeface="Times New Roman" pitchFamily="18" charset="0"/>
            </a:endParaRPr>
          </a:p>
          <a:p>
            <a:pPr lvl="0"/>
            <a:endParaRPr lang="ru-RU" dirty="0">
              <a:latin typeface="Times New Roman" pitchFamily="18" charset="0"/>
              <a:cs typeface="Times New Roman" pitchFamily="18" charset="0"/>
            </a:endParaRPr>
          </a:p>
          <a:p>
            <a:pPr lvl="0"/>
            <a:endParaRPr lang="ru-RU" dirty="0" smtClean="0">
              <a:latin typeface="Times New Roman" pitchFamily="18" charset="0"/>
              <a:cs typeface="Times New Roman" pitchFamily="18" charset="0"/>
            </a:endParaRPr>
          </a:p>
          <a:p>
            <a:pPr lvl="0"/>
            <a:r>
              <a:rPr lang="en-US"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pPr lvl="0"/>
            <a:endParaRPr lang="ru-RU" dirty="0">
              <a:latin typeface="Times New Roman" pitchFamily="18" charset="0"/>
              <a:cs typeface="Times New Roman" pitchFamily="18" charset="0"/>
            </a:endParaRPr>
          </a:p>
          <a:p>
            <a:pPr lvl="0"/>
            <a:r>
              <a:rPr lang="en-US" dirty="0" smtClean="0">
                <a:latin typeface="Times New Roman" pitchFamily="18" charset="0"/>
                <a:cs typeface="Times New Roman" pitchFamily="18" charset="0"/>
              </a:rPr>
              <a:t>  </a:t>
            </a:r>
            <a:r>
              <a:rPr lang="en-US" sz="2400" dirty="0">
                <a:solidFill>
                  <a:srgbClr val="7030A0"/>
                </a:solidFill>
                <a:latin typeface="Times New Roman" pitchFamily="18" charset="0"/>
                <a:cs typeface="Times New Roman" pitchFamily="18" charset="0"/>
              </a:rPr>
              <a:t>b) </a:t>
            </a:r>
            <a:r>
              <a:rPr lang="ru-RU" sz="2400" dirty="0" smtClean="0">
                <a:solidFill>
                  <a:srgbClr val="7030A0"/>
                </a:solidFill>
                <a:latin typeface="Times New Roman" pitchFamily="18" charset="0"/>
                <a:cs typeface="Times New Roman" pitchFamily="18" charset="0"/>
              </a:rPr>
              <a:t> </a:t>
            </a:r>
            <a:r>
              <a:rPr lang="en-US" sz="2400" dirty="0" smtClean="0">
                <a:solidFill>
                  <a:srgbClr val="7030A0"/>
                </a:solidFill>
                <a:latin typeface="Times New Roman" pitchFamily="18" charset="0"/>
                <a:cs typeface="Times New Roman" pitchFamily="18" charset="0"/>
              </a:rPr>
              <a:t>shark</a:t>
            </a:r>
            <a:r>
              <a:rPr lang="en-US" dirty="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pPr lvl="0"/>
            <a:endParaRPr lang="ru-RU" dirty="0">
              <a:latin typeface="Times New Roman" pitchFamily="18" charset="0"/>
              <a:cs typeface="Times New Roman" pitchFamily="18" charset="0"/>
            </a:endParaRPr>
          </a:p>
          <a:p>
            <a:pPr lvl="0"/>
            <a:endParaRPr lang="ru-RU" dirty="0" smtClean="0">
              <a:latin typeface="Times New Roman" pitchFamily="18" charset="0"/>
              <a:cs typeface="Times New Roman" pitchFamily="18" charset="0"/>
            </a:endParaRPr>
          </a:p>
          <a:p>
            <a:pPr lvl="0"/>
            <a:endParaRPr lang="ru-RU" dirty="0">
              <a:latin typeface="Times New Roman" pitchFamily="18" charset="0"/>
              <a:cs typeface="Times New Roman" pitchFamily="18" charset="0"/>
            </a:endParaRPr>
          </a:p>
          <a:p>
            <a:pPr lvl="0"/>
            <a:endParaRPr lang="ru-RU" dirty="0" smtClean="0">
              <a:latin typeface="Times New Roman" pitchFamily="18" charset="0"/>
              <a:cs typeface="Times New Roman" pitchFamily="18" charset="0"/>
            </a:endParaRPr>
          </a:p>
          <a:p>
            <a:pPr lvl="0"/>
            <a:endParaRPr lang="ru-RU" dirty="0">
              <a:latin typeface="Times New Roman" pitchFamily="18" charset="0"/>
              <a:cs typeface="Times New Roman" pitchFamily="18" charset="0"/>
            </a:endParaRPr>
          </a:p>
          <a:p>
            <a:pPr lvl="0"/>
            <a:endParaRPr lang="ru-RU" dirty="0" smtClean="0">
              <a:latin typeface="Times New Roman" pitchFamily="18" charset="0"/>
              <a:cs typeface="Times New Roman" pitchFamily="18" charset="0"/>
            </a:endParaRPr>
          </a:p>
          <a:p>
            <a:pPr lvl="0"/>
            <a:r>
              <a:rPr lang="en-US" dirty="0" smtClean="0">
                <a:solidFill>
                  <a:schemeClr val="accent6">
                    <a:lumMod val="50000"/>
                  </a:schemeClr>
                </a:solidFill>
                <a:latin typeface="Times New Roman" pitchFamily="18" charset="0"/>
                <a:cs typeface="Times New Roman" pitchFamily="18" charset="0"/>
              </a:rPr>
              <a:t> </a:t>
            </a:r>
            <a:r>
              <a:rPr lang="en-US" sz="2400" dirty="0">
                <a:solidFill>
                  <a:schemeClr val="accent6">
                    <a:lumMod val="50000"/>
                  </a:schemeClr>
                </a:solidFill>
                <a:latin typeface="Times New Roman" pitchFamily="18" charset="0"/>
                <a:cs typeface="Times New Roman" pitchFamily="18" charset="0"/>
              </a:rPr>
              <a:t>c) </a:t>
            </a:r>
            <a:r>
              <a:rPr lang="ru-RU" sz="2400" dirty="0" smtClean="0">
                <a:solidFill>
                  <a:schemeClr val="accent6">
                    <a:lumMod val="50000"/>
                  </a:schemeClr>
                </a:solidFill>
                <a:latin typeface="Times New Roman" pitchFamily="18" charset="0"/>
                <a:cs typeface="Times New Roman" pitchFamily="18" charset="0"/>
              </a:rPr>
              <a:t> </a:t>
            </a:r>
            <a:r>
              <a:rPr lang="en-US" sz="2400" dirty="0" smtClean="0">
                <a:solidFill>
                  <a:schemeClr val="accent6">
                    <a:lumMod val="50000"/>
                  </a:schemeClr>
                </a:solidFill>
                <a:latin typeface="Times New Roman" pitchFamily="18" charset="0"/>
                <a:cs typeface="Times New Roman" pitchFamily="18" charset="0"/>
              </a:rPr>
              <a:t>dolphin</a:t>
            </a:r>
            <a:endParaRPr lang="ru-RU" sz="2400" dirty="0">
              <a:solidFill>
                <a:schemeClr val="accent6">
                  <a:lumMod val="50000"/>
                </a:schemeClr>
              </a:solidFill>
              <a:latin typeface="Times New Roman" pitchFamily="18" charset="0"/>
              <a:cs typeface="Times New Roman" pitchFamily="18" charset="0"/>
            </a:endParaRPr>
          </a:p>
        </p:txBody>
      </p:sp>
      <p:pic>
        <p:nvPicPr>
          <p:cNvPr id="3074" name="Picture 2" descr="https://proprikol.ru/wp-content/uploads/2020/08/kartinki-kity-1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7864" y="929826"/>
            <a:ext cx="2304256" cy="153617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i.pinimg.com/originals/74/d0/04/74d00460ee8aeee2465ded7f73f8541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5069" y="2677871"/>
            <a:ext cx="2492931" cy="165618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www.nastol.com.ua/download.php?img=201105/1680x1050/nastol.com.ua-285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1840" y="4869160"/>
            <a:ext cx="2592288" cy="162018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E:\ДВИЖУЩИЕСЯ РИСУНКИ\аниматоры\BD13762_.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206184" y="2996952"/>
            <a:ext cx="1254247" cy="792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4012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079"/>
                                        </p:tgtEl>
                                        <p:attrNameLst>
                                          <p:attrName>style.visibility</p:attrName>
                                        </p:attrNameLst>
                                      </p:cBhvr>
                                      <p:to>
                                        <p:strVal val="visible"/>
                                      </p:to>
                                    </p:set>
                                    <p:animEffect transition="in" filter="fade">
                                      <p:cBhvr>
                                        <p:cTn id="7" dur="1000"/>
                                        <p:tgtEl>
                                          <p:spTgt spid="3079"/>
                                        </p:tgtEl>
                                      </p:cBhvr>
                                    </p:animEffect>
                                    <p:anim calcmode="lin" valueType="num">
                                      <p:cBhvr>
                                        <p:cTn id="8" dur="1000" fill="hold"/>
                                        <p:tgtEl>
                                          <p:spTgt spid="3079"/>
                                        </p:tgtEl>
                                        <p:attrNameLst>
                                          <p:attrName>ppt_x</p:attrName>
                                        </p:attrNameLst>
                                      </p:cBhvr>
                                      <p:tavLst>
                                        <p:tav tm="0">
                                          <p:val>
                                            <p:strVal val="#ppt_x"/>
                                          </p:val>
                                        </p:tav>
                                        <p:tav tm="100000">
                                          <p:val>
                                            <p:strVal val="#ppt_x"/>
                                          </p:val>
                                        </p:tav>
                                      </p:tavLst>
                                    </p:anim>
                                    <p:anim calcmode="lin" valueType="num">
                                      <p:cBhvr>
                                        <p:cTn id="9" dur="900" decel="100000" fill="hold"/>
                                        <p:tgtEl>
                                          <p:spTgt spid="307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07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476672"/>
            <a:ext cx="8352928" cy="4647426"/>
          </a:xfrm>
          <a:prstGeom prst="rect">
            <a:avLst/>
          </a:prstGeom>
        </p:spPr>
        <p:txBody>
          <a:bodyPr wrap="square">
            <a:spAutoFit/>
          </a:bodyPr>
          <a:lstStyle/>
          <a:p>
            <a:r>
              <a:rPr lang="en-US" sz="2000" b="1" dirty="0">
                <a:solidFill>
                  <a:srgbClr val="0000FF"/>
                </a:solidFill>
                <a:latin typeface="Times New Roman" pitchFamily="18" charset="0"/>
                <a:cs typeface="Times New Roman" pitchFamily="18" charset="0"/>
              </a:rPr>
              <a:t>3/ </a:t>
            </a:r>
            <a:r>
              <a:rPr lang="en-US" sz="2000" b="1" i="1" dirty="0">
                <a:solidFill>
                  <a:srgbClr val="0000FF"/>
                </a:solidFill>
                <a:latin typeface="Times New Roman" pitchFamily="18" charset="0"/>
                <a:cs typeface="Times New Roman" pitchFamily="18" charset="0"/>
              </a:rPr>
              <a:t>Which of  these   is a marsupial?</a:t>
            </a:r>
            <a:r>
              <a:rPr lang="en-US" sz="2000" b="1" dirty="0">
                <a:solidFill>
                  <a:srgbClr val="0000FF"/>
                </a:solidFill>
                <a:latin typeface="Times New Roman" pitchFamily="18" charset="0"/>
                <a:cs typeface="Times New Roman" pitchFamily="18" charset="0"/>
              </a:rPr>
              <a:t>   ( </a:t>
            </a:r>
            <a:r>
              <a:rPr lang="en-US" sz="2000" b="1" i="1" dirty="0" err="1">
                <a:solidFill>
                  <a:srgbClr val="0000FF"/>
                </a:solidFill>
                <a:latin typeface="Times New Roman" pitchFamily="18" charset="0"/>
                <a:cs typeface="Times New Roman" pitchFamily="18" charset="0"/>
              </a:rPr>
              <a:t>сумчатый</a:t>
            </a:r>
            <a:r>
              <a:rPr lang="en-US" sz="2000" b="1" i="1" dirty="0" smtClean="0">
                <a:solidFill>
                  <a:srgbClr val="0000FF"/>
                </a:solidFill>
                <a:latin typeface="Times New Roman" pitchFamily="18" charset="0"/>
                <a:cs typeface="Times New Roman" pitchFamily="18" charset="0"/>
              </a:rPr>
              <a:t>)</a:t>
            </a:r>
            <a:endParaRPr lang="ru-RU" sz="2000" b="1" i="1" dirty="0" smtClean="0">
              <a:solidFill>
                <a:srgbClr val="0000FF"/>
              </a:solidFill>
              <a:latin typeface="Times New Roman" pitchFamily="18" charset="0"/>
              <a:cs typeface="Times New Roman" pitchFamily="18" charset="0"/>
            </a:endParaRPr>
          </a:p>
          <a:p>
            <a:endParaRPr lang="ru-RU" i="1" dirty="0"/>
          </a:p>
          <a:p>
            <a:endParaRPr lang="ru-RU" i="1" dirty="0" smtClean="0"/>
          </a:p>
          <a:p>
            <a:endParaRPr lang="ru-RU" sz="2400" dirty="0"/>
          </a:p>
          <a:p>
            <a:pPr lvl="0"/>
            <a:r>
              <a:rPr lang="ru-RU" sz="2400" dirty="0" smtClean="0"/>
              <a:t> </a:t>
            </a:r>
            <a:r>
              <a:rPr lang="ru-RU" sz="2400" dirty="0" smtClean="0">
                <a:solidFill>
                  <a:srgbClr val="993366"/>
                </a:solidFill>
              </a:rPr>
              <a:t>а) </a:t>
            </a:r>
            <a:r>
              <a:rPr lang="en-US" sz="2400" dirty="0" smtClean="0">
                <a:solidFill>
                  <a:srgbClr val="993366"/>
                </a:solidFill>
              </a:rPr>
              <a:t>kangaroo    </a:t>
            </a:r>
            <a:endParaRPr lang="ru-RU" sz="2400" dirty="0" smtClean="0">
              <a:solidFill>
                <a:srgbClr val="993366"/>
              </a:solidFill>
            </a:endParaRPr>
          </a:p>
          <a:p>
            <a:pPr lvl="0"/>
            <a:endParaRPr lang="ru-RU" sz="2400" dirty="0" smtClean="0"/>
          </a:p>
          <a:p>
            <a:pPr lvl="0"/>
            <a:endParaRPr lang="ru-RU" sz="2400" dirty="0"/>
          </a:p>
          <a:p>
            <a:pPr lvl="0"/>
            <a:endParaRPr lang="ru-RU" sz="2400" dirty="0" smtClean="0"/>
          </a:p>
          <a:p>
            <a:pPr lvl="0"/>
            <a:r>
              <a:rPr lang="en-US" sz="2400" dirty="0" smtClean="0">
                <a:solidFill>
                  <a:srgbClr val="006600"/>
                </a:solidFill>
              </a:rPr>
              <a:t>  </a:t>
            </a:r>
            <a:r>
              <a:rPr lang="en-US" sz="2400" dirty="0">
                <a:solidFill>
                  <a:srgbClr val="006600"/>
                </a:solidFill>
              </a:rPr>
              <a:t>b) camel</a:t>
            </a:r>
            <a:r>
              <a:rPr lang="en-US" sz="2400" dirty="0"/>
              <a:t>		</a:t>
            </a:r>
            <a:endParaRPr lang="ru-RU" sz="2400" dirty="0" smtClean="0"/>
          </a:p>
          <a:p>
            <a:pPr lvl="0"/>
            <a:endParaRPr lang="ru-RU" sz="2400" dirty="0"/>
          </a:p>
          <a:p>
            <a:pPr lvl="0"/>
            <a:endParaRPr lang="ru-RU" sz="2400" dirty="0" smtClean="0"/>
          </a:p>
          <a:p>
            <a:pPr lvl="0"/>
            <a:endParaRPr lang="ru-RU" sz="2400" dirty="0"/>
          </a:p>
          <a:p>
            <a:pPr lvl="0"/>
            <a:r>
              <a:rPr lang="en-US" sz="2400" dirty="0" smtClean="0">
                <a:solidFill>
                  <a:srgbClr val="FF0000"/>
                </a:solidFill>
              </a:rPr>
              <a:t>c</a:t>
            </a:r>
            <a:r>
              <a:rPr lang="en-US" sz="2400" dirty="0">
                <a:solidFill>
                  <a:srgbClr val="FF0000"/>
                </a:solidFill>
              </a:rPr>
              <a:t>) panda</a:t>
            </a:r>
            <a:endParaRPr lang="ru-RU" sz="2400" dirty="0">
              <a:solidFill>
                <a:srgbClr val="FF0000"/>
              </a:solidFill>
            </a:endParaRPr>
          </a:p>
        </p:txBody>
      </p:sp>
      <p:pic>
        <p:nvPicPr>
          <p:cNvPr id="4098" name="Picture 2" descr="C:\Users\User\Desktop\кен.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36161" y="3840562"/>
            <a:ext cx="2584311" cy="1938234"/>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4" descr="https://vsegda-pomnim.com/uploads/posts/2022-04/1649234854_1-vsegda-pomnim-com-p-verblyudi-v-pustine-foto-2.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4101" name="Picture 5" descr="C:\Users\User\Desktop\вер.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27984" y="1412776"/>
            <a:ext cx="2896274" cy="1930849"/>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7" descr="https://kartinkin.net/uploads/posts/2022-03/1646965925_49-kartinkin-net-p-kartinki-s-pandoi-52.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4104" name="Picture 8" descr="C:\Users\User\Desktop\пан.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53149" y="3859884"/>
            <a:ext cx="3039564" cy="1899590"/>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C:\Users\User\Desktop\к.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33679" y="1603633"/>
            <a:ext cx="1374226" cy="917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1637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4106"/>
                                        </p:tgtEl>
                                        <p:attrNameLst>
                                          <p:attrName>style.visibility</p:attrName>
                                        </p:attrNameLst>
                                      </p:cBhvr>
                                      <p:to>
                                        <p:strVal val="visible"/>
                                      </p:to>
                                    </p:set>
                                    <p:animEffect transition="in" filter="fade">
                                      <p:cBhvr>
                                        <p:cTn id="7" dur="800" decel="100000"/>
                                        <p:tgtEl>
                                          <p:spTgt spid="4106"/>
                                        </p:tgtEl>
                                      </p:cBhvr>
                                    </p:animEffect>
                                    <p:anim calcmode="lin" valueType="num">
                                      <p:cBhvr>
                                        <p:cTn id="8" dur="800" decel="100000" fill="hold"/>
                                        <p:tgtEl>
                                          <p:spTgt spid="4106"/>
                                        </p:tgtEl>
                                        <p:attrNameLst>
                                          <p:attrName>style.rotation</p:attrName>
                                        </p:attrNameLst>
                                      </p:cBhvr>
                                      <p:tavLst>
                                        <p:tav tm="0">
                                          <p:val>
                                            <p:fltVal val="-90"/>
                                          </p:val>
                                        </p:tav>
                                        <p:tav tm="100000">
                                          <p:val>
                                            <p:fltVal val="0"/>
                                          </p:val>
                                        </p:tav>
                                      </p:tavLst>
                                    </p:anim>
                                    <p:anim calcmode="lin" valueType="num">
                                      <p:cBhvr>
                                        <p:cTn id="9" dur="800" decel="100000" fill="hold"/>
                                        <p:tgtEl>
                                          <p:spTgt spid="4106"/>
                                        </p:tgtEl>
                                        <p:attrNameLst>
                                          <p:attrName>ppt_x</p:attrName>
                                        </p:attrNameLst>
                                      </p:cBhvr>
                                      <p:tavLst>
                                        <p:tav tm="0">
                                          <p:val>
                                            <p:strVal val="#ppt_x+0.4"/>
                                          </p:val>
                                        </p:tav>
                                        <p:tav tm="100000">
                                          <p:val>
                                            <p:strVal val="#ppt_x-0.05"/>
                                          </p:val>
                                        </p:tav>
                                      </p:tavLst>
                                    </p:anim>
                                    <p:anim calcmode="lin" valueType="num">
                                      <p:cBhvr>
                                        <p:cTn id="10" dur="800" decel="100000" fill="hold"/>
                                        <p:tgtEl>
                                          <p:spTgt spid="410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10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10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566192"/>
            <a:ext cx="7992888" cy="461665"/>
          </a:xfrm>
          <a:prstGeom prst="rect">
            <a:avLst/>
          </a:prstGeom>
        </p:spPr>
        <p:txBody>
          <a:bodyPr wrap="square">
            <a:spAutoFit/>
          </a:bodyPr>
          <a:lstStyle/>
          <a:p>
            <a:r>
              <a:rPr lang="en-US" sz="2400" b="1" dirty="0">
                <a:solidFill>
                  <a:srgbClr val="0000FF"/>
                </a:solidFill>
                <a:latin typeface="Times New Roman" pitchFamily="18" charset="0"/>
                <a:cs typeface="Times New Roman" pitchFamily="18" charset="0"/>
              </a:rPr>
              <a:t>4/ </a:t>
            </a:r>
            <a:r>
              <a:rPr lang="en-US" sz="2400" b="1" i="1" dirty="0">
                <a:solidFill>
                  <a:srgbClr val="0000FF"/>
                </a:solidFill>
                <a:latin typeface="Times New Roman" pitchFamily="18" charset="0"/>
                <a:cs typeface="Times New Roman" pitchFamily="18" charset="0"/>
              </a:rPr>
              <a:t>Which  of  these  hasn’t got  a shell  on  its  back?</a:t>
            </a:r>
            <a:endParaRPr lang="ru-RU" sz="2400" b="1" dirty="0">
              <a:solidFill>
                <a:srgbClr val="0000FF"/>
              </a:solidFill>
              <a:latin typeface="Times New Roman" pitchFamily="18" charset="0"/>
              <a:cs typeface="Times New Roman" pitchFamily="18" charset="0"/>
            </a:endParaRPr>
          </a:p>
        </p:txBody>
      </p:sp>
      <p:sp>
        <p:nvSpPr>
          <p:cNvPr id="3" name="Прямоугольник 2"/>
          <p:cNvSpPr/>
          <p:nvPr/>
        </p:nvSpPr>
        <p:spPr>
          <a:xfrm>
            <a:off x="683568" y="1196753"/>
            <a:ext cx="6174432" cy="4893647"/>
          </a:xfrm>
          <a:prstGeom prst="rect">
            <a:avLst/>
          </a:prstGeom>
        </p:spPr>
        <p:txBody>
          <a:bodyPr wrap="square">
            <a:spAutoFit/>
          </a:bodyPr>
          <a:lstStyle/>
          <a:p>
            <a:pPr lvl="0"/>
            <a:r>
              <a:rPr lang="ru-RU" sz="2400" dirty="0">
                <a:solidFill>
                  <a:srgbClr val="990099"/>
                </a:solidFill>
                <a:latin typeface="Times New Roman" pitchFamily="18" charset="0"/>
                <a:cs typeface="Times New Roman" pitchFamily="18" charset="0"/>
              </a:rPr>
              <a:t>а</a:t>
            </a:r>
            <a:r>
              <a:rPr lang="ru-RU" sz="2400" dirty="0" smtClean="0">
                <a:solidFill>
                  <a:srgbClr val="990099"/>
                </a:solidFill>
                <a:latin typeface="Times New Roman" pitchFamily="18" charset="0"/>
                <a:cs typeface="Times New Roman" pitchFamily="18" charset="0"/>
              </a:rPr>
              <a:t>)</a:t>
            </a:r>
            <a:r>
              <a:rPr lang="en-US" sz="2400" dirty="0" smtClean="0">
                <a:solidFill>
                  <a:srgbClr val="990099"/>
                </a:solidFill>
                <a:latin typeface="Times New Roman" pitchFamily="18" charset="0"/>
                <a:cs typeface="Times New Roman" pitchFamily="18" charset="0"/>
              </a:rPr>
              <a:t>snail  </a:t>
            </a:r>
            <a:r>
              <a:rPr lang="en-US" sz="2400" dirty="0">
                <a:solidFill>
                  <a:srgbClr val="990099"/>
                </a:solidFill>
                <a:latin typeface="Times New Roman" pitchFamily="18" charset="0"/>
                <a:cs typeface="Times New Roman" pitchFamily="18" charset="0"/>
              </a:rPr>
              <a:t>	</a:t>
            </a:r>
            <a:r>
              <a:rPr lang="en-US" sz="2400" dirty="0">
                <a:latin typeface="Times New Roman" pitchFamily="18" charset="0"/>
                <a:cs typeface="Times New Roman" pitchFamily="18" charset="0"/>
              </a:rPr>
              <a:t>	 </a:t>
            </a:r>
            <a:endParaRPr lang="ru-RU" sz="2400" dirty="0" smtClean="0">
              <a:latin typeface="Times New Roman" pitchFamily="18" charset="0"/>
              <a:cs typeface="Times New Roman" pitchFamily="18" charset="0"/>
            </a:endParaRPr>
          </a:p>
          <a:p>
            <a:pPr lvl="0"/>
            <a:endParaRPr lang="ru-RU" sz="2400" dirty="0" smtClean="0">
              <a:latin typeface="Times New Roman" pitchFamily="18" charset="0"/>
              <a:cs typeface="Times New Roman" pitchFamily="18" charset="0"/>
            </a:endParaRPr>
          </a:p>
          <a:p>
            <a:pPr lvl="0"/>
            <a:endParaRPr lang="ru-RU" sz="2400" dirty="0">
              <a:latin typeface="Times New Roman" pitchFamily="18" charset="0"/>
              <a:cs typeface="Times New Roman" pitchFamily="18" charset="0"/>
            </a:endParaRPr>
          </a:p>
          <a:p>
            <a:pPr lvl="0"/>
            <a:r>
              <a:rPr lang="en-US" sz="2400" dirty="0" smtClean="0">
                <a:solidFill>
                  <a:srgbClr val="006600"/>
                </a:solidFill>
                <a:latin typeface="Times New Roman" pitchFamily="18" charset="0"/>
                <a:cs typeface="Times New Roman" pitchFamily="18" charset="0"/>
              </a:rPr>
              <a:t>b</a:t>
            </a:r>
            <a:r>
              <a:rPr lang="en-US" sz="2400" dirty="0">
                <a:solidFill>
                  <a:srgbClr val="006600"/>
                </a:solidFill>
                <a:latin typeface="Times New Roman" pitchFamily="18" charset="0"/>
                <a:cs typeface="Times New Roman" pitchFamily="18" charset="0"/>
              </a:rPr>
              <a:t>) tortoise    </a:t>
            </a:r>
            <a:endParaRPr lang="ru-RU" sz="2400" dirty="0" smtClean="0">
              <a:solidFill>
                <a:srgbClr val="006600"/>
              </a:solidFill>
              <a:latin typeface="Times New Roman" pitchFamily="18" charset="0"/>
              <a:cs typeface="Times New Roman" pitchFamily="18" charset="0"/>
            </a:endParaRPr>
          </a:p>
          <a:p>
            <a:pPr lvl="0"/>
            <a:endParaRPr lang="ru-RU" sz="2400" dirty="0" smtClean="0">
              <a:solidFill>
                <a:srgbClr val="006600"/>
              </a:solidFill>
              <a:latin typeface="Times New Roman" pitchFamily="18" charset="0"/>
              <a:cs typeface="Times New Roman" pitchFamily="18" charset="0"/>
            </a:endParaRPr>
          </a:p>
          <a:p>
            <a:pPr lvl="0"/>
            <a:endParaRPr lang="ru-RU" sz="2400" dirty="0">
              <a:latin typeface="Times New Roman" pitchFamily="18" charset="0"/>
              <a:cs typeface="Times New Roman" pitchFamily="18" charset="0"/>
            </a:endParaRPr>
          </a:p>
          <a:p>
            <a:pPr lvl="0"/>
            <a:r>
              <a:rPr lang="en-US" sz="2400" dirty="0" smtClean="0">
                <a:solidFill>
                  <a:srgbClr val="0033CC"/>
                </a:solidFill>
                <a:latin typeface="Times New Roman" pitchFamily="18" charset="0"/>
                <a:cs typeface="Times New Roman" pitchFamily="18" charset="0"/>
              </a:rPr>
              <a:t>c</a:t>
            </a:r>
            <a:r>
              <a:rPr lang="en-US" sz="2400" dirty="0">
                <a:solidFill>
                  <a:srgbClr val="0033CC"/>
                </a:solidFill>
                <a:latin typeface="Times New Roman" pitchFamily="18" charset="0"/>
                <a:cs typeface="Times New Roman" pitchFamily="18" charset="0"/>
              </a:rPr>
              <a:t>) turtle</a:t>
            </a:r>
            <a:r>
              <a:rPr lang="en-US" sz="2400" dirty="0">
                <a:latin typeface="Times New Roman" pitchFamily="18" charset="0"/>
                <a:cs typeface="Times New Roman" pitchFamily="18" charset="0"/>
              </a:rPr>
              <a:t>		</a:t>
            </a:r>
            <a:endParaRPr lang="ru-RU" sz="2400" dirty="0" smtClean="0">
              <a:latin typeface="Times New Roman" pitchFamily="18" charset="0"/>
              <a:cs typeface="Times New Roman" pitchFamily="18" charset="0"/>
            </a:endParaRPr>
          </a:p>
          <a:p>
            <a:pPr lvl="0"/>
            <a:endParaRPr lang="ru-RU" sz="2400" dirty="0" smtClean="0">
              <a:latin typeface="Times New Roman" pitchFamily="18" charset="0"/>
              <a:cs typeface="Times New Roman" pitchFamily="18" charset="0"/>
            </a:endParaRPr>
          </a:p>
          <a:p>
            <a:pPr lvl="0"/>
            <a:endParaRPr lang="ru-RU" sz="2400" dirty="0">
              <a:latin typeface="Times New Roman" pitchFamily="18" charset="0"/>
              <a:cs typeface="Times New Roman" pitchFamily="18" charset="0"/>
            </a:endParaRPr>
          </a:p>
          <a:p>
            <a:pPr lvl="0"/>
            <a:r>
              <a:rPr lang="en-US" sz="2400" dirty="0" smtClean="0">
                <a:solidFill>
                  <a:srgbClr val="FF66FF"/>
                </a:solidFill>
                <a:latin typeface="Times New Roman" pitchFamily="18" charset="0"/>
                <a:cs typeface="Times New Roman" pitchFamily="18" charset="0"/>
              </a:rPr>
              <a:t>d</a:t>
            </a:r>
            <a:r>
              <a:rPr lang="en-US" sz="2400" dirty="0">
                <a:solidFill>
                  <a:srgbClr val="FF66FF"/>
                </a:solidFill>
                <a:latin typeface="Times New Roman" pitchFamily="18" charset="0"/>
                <a:cs typeface="Times New Roman" pitchFamily="18" charset="0"/>
              </a:rPr>
              <a:t>) crab	</a:t>
            </a:r>
            <a:endParaRPr lang="ru-RU" sz="2400" dirty="0" smtClean="0">
              <a:solidFill>
                <a:srgbClr val="FF66FF"/>
              </a:solidFill>
              <a:latin typeface="Times New Roman" pitchFamily="18" charset="0"/>
              <a:cs typeface="Times New Roman" pitchFamily="18" charset="0"/>
            </a:endParaRPr>
          </a:p>
          <a:p>
            <a:pPr lvl="0"/>
            <a:endParaRPr lang="ru-RU" sz="2400" dirty="0">
              <a:latin typeface="Times New Roman" pitchFamily="18" charset="0"/>
              <a:cs typeface="Times New Roman" pitchFamily="18" charset="0"/>
            </a:endParaRPr>
          </a:p>
          <a:p>
            <a:pPr lvl="0"/>
            <a:endParaRPr lang="ru-RU" sz="2400" dirty="0">
              <a:latin typeface="Times New Roman" pitchFamily="18" charset="0"/>
              <a:cs typeface="Times New Roman" pitchFamily="18" charset="0"/>
            </a:endParaRPr>
          </a:p>
          <a:p>
            <a:pPr lvl="0"/>
            <a:r>
              <a:rPr lang="en-US" sz="2400" dirty="0" smtClean="0">
                <a:solidFill>
                  <a:srgbClr val="FF0000"/>
                </a:solidFill>
                <a:latin typeface="Times New Roman" pitchFamily="18" charset="0"/>
                <a:cs typeface="Times New Roman" pitchFamily="18" charset="0"/>
              </a:rPr>
              <a:t>e</a:t>
            </a:r>
            <a:r>
              <a:rPr lang="en-US" sz="2400" dirty="0">
                <a:solidFill>
                  <a:srgbClr val="FF0000"/>
                </a:solidFill>
                <a:latin typeface="Times New Roman" pitchFamily="18" charset="0"/>
                <a:cs typeface="Times New Roman" pitchFamily="18" charset="0"/>
              </a:rPr>
              <a:t>) octopus</a:t>
            </a:r>
            <a:endParaRPr lang="ru-RU" sz="2400" dirty="0">
              <a:solidFill>
                <a:srgbClr val="FF0000"/>
              </a:solidFill>
              <a:latin typeface="Times New Roman" pitchFamily="18" charset="0"/>
              <a:cs typeface="Times New Roman" pitchFamily="18" charset="0"/>
            </a:endParaRPr>
          </a:p>
        </p:txBody>
      </p:sp>
      <p:pic>
        <p:nvPicPr>
          <p:cNvPr id="5122" name="Picture 2" descr="https://avatars.mds.yandex.net/i?id=3c07bc9303ad68917f1d2541473131b9_l-5220345-images-thumbs&amp;n=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84568" y="-13780912"/>
            <a:ext cx="21302192" cy="1417305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s://avatars.mds.yandex.net/i?id=3c07bc9303ad68917f1d2541473131b9_l-5220345-images-thumbs&amp;n=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9873" y="1167540"/>
            <a:ext cx="1992018" cy="1325356"/>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s://myturtle.ru/wp-content/uploads/2016/09/2-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8223" y="1196752"/>
            <a:ext cx="1783287" cy="1296144"/>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C:\Users\User\Desktop\чер.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09080" y="4725144"/>
            <a:ext cx="2394092" cy="1795569"/>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https://i.pinimg.com/originals/65/e2/0a/65e20a5e92a733ff7ebed34e26dece5c.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22696" y="2837691"/>
            <a:ext cx="2037336" cy="1358224"/>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descr="https://klike.net/uploads/posts/2020-04/1587458297_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60957" y="3016793"/>
            <a:ext cx="2602625" cy="146347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1" descr="https://klike.net/uploads/posts/2020-04/1587458297_2.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55776" y="5445224"/>
            <a:ext cx="1280580" cy="72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7815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0" dur="1000" fill="hold"/>
                                        <p:tgtEl>
                                          <p:spTgt spid="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188640"/>
            <a:ext cx="8208912" cy="4924425"/>
          </a:xfrm>
          <a:prstGeom prst="rect">
            <a:avLst/>
          </a:prstGeom>
        </p:spPr>
        <p:txBody>
          <a:bodyPr wrap="square">
            <a:spAutoFit/>
          </a:bodyPr>
          <a:lstStyle/>
          <a:p>
            <a:endParaRPr lang="ru-RU" dirty="0" smtClean="0">
              <a:latin typeface="Times New Roman" pitchFamily="18" charset="0"/>
              <a:cs typeface="Times New Roman" pitchFamily="18" charset="0"/>
            </a:endParaRPr>
          </a:p>
          <a:p>
            <a:r>
              <a:rPr lang="en-US" sz="2000" b="1" dirty="0" smtClean="0">
                <a:solidFill>
                  <a:srgbClr val="0000FF"/>
                </a:solidFill>
                <a:latin typeface="Times New Roman" pitchFamily="18" charset="0"/>
                <a:cs typeface="Times New Roman" pitchFamily="18" charset="0"/>
              </a:rPr>
              <a:t>5</a:t>
            </a:r>
            <a:r>
              <a:rPr lang="en-US" sz="2000" b="1" dirty="0">
                <a:solidFill>
                  <a:srgbClr val="0000FF"/>
                </a:solidFill>
                <a:latin typeface="Times New Roman" pitchFamily="18" charset="0"/>
                <a:cs typeface="Times New Roman" pitchFamily="18" charset="0"/>
              </a:rPr>
              <a:t>/ </a:t>
            </a:r>
            <a:r>
              <a:rPr lang="en-US" sz="2000" b="1" i="1" dirty="0">
                <a:solidFill>
                  <a:srgbClr val="0000FF"/>
                </a:solidFill>
                <a:latin typeface="Times New Roman" pitchFamily="18" charset="0"/>
                <a:cs typeface="Times New Roman" pitchFamily="18" charset="0"/>
              </a:rPr>
              <a:t>Which  of  these  hasn’t  got  tusks  (</a:t>
            </a:r>
            <a:r>
              <a:rPr lang="ru-RU" sz="2000" b="1" i="1" dirty="0">
                <a:solidFill>
                  <a:srgbClr val="0000FF"/>
                </a:solidFill>
                <a:latin typeface="Times New Roman" pitchFamily="18" charset="0"/>
                <a:cs typeface="Times New Roman" pitchFamily="18" charset="0"/>
              </a:rPr>
              <a:t>бивни</a:t>
            </a:r>
            <a:r>
              <a:rPr lang="en-US" sz="2000" b="1" i="1" dirty="0">
                <a:solidFill>
                  <a:srgbClr val="0000FF"/>
                </a:solidFill>
                <a:latin typeface="Times New Roman" pitchFamily="18" charset="0"/>
                <a:cs typeface="Times New Roman" pitchFamily="18" charset="0"/>
              </a:rPr>
              <a:t> ) but  has got  whiskers?</a:t>
            </a:r>
            <a:endParaRPr lang="ru-RU" sz="2000" b="1" dirty="0">
              <a:solidFill>
                <a:srgbClr val="0000FF"/>
              </a:solidFill>
              <a:latin typeface="Times New Roman" pitchFamily="18" charset="0"/>
              <a:cs typeface="Times New Roman" pitchFamily="18" charset="0"/>
            </a:endParaRPr>
          </a:p>
          <a:p>
            <a:pPr lvl="0"/>
            <a:endParaRPr lang="ru-RU" dirty="0" smtClean="0"/>
          </a:p>
          <a:p>
            <a:pPr lvl="0"/>
            <a:endParaRPr lang="ru-RU" dirty="0"/>
          </a:p>
          <a:p>
            <a:pPr lvl="0"/>
            <a:r>
              <a:rPr lang="ru-RU" sz="2400" dirty="0">
                <a:solidFill>
                  <a:srgbClr val="993366"/>
                </a:solidFill>
                <a:latin typeface="Times New Roman" pitchFamily="18" charset="0"/>
                <a:cs typeface="Times New Roman" pitchFamily="18" charset="0"/>
              </a:rPr>
              <a:t>а</a:t>
            </a:r>
            <a:r>
              <a:rPr lang="ru-RU" sz="2400" dirty="0" smtClean="0">
                <a:solidFill>
                  <a:srgbClr val="993366"/>
                </a:solidFill>
                <a:latin typeface="Times New Roman" pitchFamily="18" charset="0"/>
                <a:cs typeface="Times New Roman" pitchFamily="18" charset="0"/>
              </a:rPr>
              <a:t>) </a:t>
            </a:r>
            <a:r>
              <a:rPr lang="en-US" sz="2400" dirty="0" smtClean="0">
                <a:solidFill>
                  <a:srgbClr val="993366"/>
                </a:solidFill>
                <a:latin typeface="Times New Roman" pitchFamily="18" charset="0"/>
                <a:cs typeface="Times New Roman" pitchFamily="18" charset="0"/>
              </a:rPr>
              <a:t>elephant   </a:t>
            </a:r>
            <a:r>
              <a:rPr lang="en-US" sz="2400" dirty="0">
                <a:latin typeface="Times New Roman" pitchFamily="18" charset="0"/>
                <a:cs typeface="Times New Roman" pitchFamily="18" charset="0"/>
              </a:rPr>
              <a:t>	</a:t>
            </a:r>
            <a:endParaRPr lang="ru-RU" sz="2400" dirty="0" smtClean="0">
              <a:latin typeface="Times New Roman" pitchFamily="18" charset="0"/>
              <a:cs typeface="Times New Roman" pitchFamily="18" charset="0"/>
            </a:endParaRPr>
          </a:p>
          <a:p>
            <a:pPr lvl="0"/>
            <a:endParaRPr lang="ru-RU" sz="2400" dirty="0">
              <a:latin typeface="Times New Roman" pitchFamily="18" charset="0"/>
              <a:cs typeface="Times New Roman" pitchFamily="18" charset="0"/>
            </a:endParaRPr>
          </a:p>
          <a:p>
            <a:pPr lvl="0"/>
            <a:endParaRPr lang="ru-RU" sz="2400" dirty="0" smtClean="0">
              <a:latin typeface="Times New Roman" pitchFamily="18" charset="0"/>
              <a:cs typeface="Times New Roman" pitchFamily="18" charset="0"/>
            </a:endParaRPr>
          </a:p>
          <a:p>
            <a:pPr lvl="0"/>
            <a:endParaRPr lang="ru-RU" sz="2400" dirty="0">
              <a:latin typeface="Times New Roman" pitchFamily="18" charset="0"/>
              <a:cs typeface="Times New Roman" pitchFamily="18" charset="0"/>
            </a:endParaRPr>
          </a:p>
          <a:p>
            <a:pPr lvl="0"/>
            <a:endParaRPr lang="ru-RU" sz="2400" dirty="0" smtClean="0">
              <a:latin typeface="Times New Roman" pitchFamily="18" charset="0"/>
              <a:cs typeface="Times New Roman" pitchFamily="18" charset="0"/>
            </a:endParaRPr>
          </a:p>
          <a:p>
            <a:pPr lvl="0"/>
            <a:r>
              <a:rPr lang="en-US" sz="2400" dirty="0" smtClean="0">
                <a:latin typeface="Times New Roman" pitchFamily="18" charset="0"/>
                <a:cs typeface="Times New Roman" pitchFamily="18" charset="0"/>
              </a:rPr>
              <a:t> </a:t>
            </a:r>
            <a:r>
              <a:rPr lang="en-US" sz="2400" dirty="0">
                <a:solidFill>
                  <a:srgbClr val="6600FF"/>
                </a:solidFill>
                <a:latin typeface="Times New Roman" pitchFamily="18" charset="0"/>
                <a:cs typeface="Times New Roman" pitchFamily="18" charset="0"/>
              </a:rPr>
              <a:t>b) walrus</a:t>
            </a:r>
            <a:r>
              <a:rPr lang="en-US" sz="2400" dirty="0">
                <a:latin typeface="Times New Roman" pitchFamily="18" charset="0"/>
                <a:cs typeface="Times New Roman" pitchFamily="18" charset="0"/>
              </a:rPr>
              <a:t>		</a:t>
            </a:r>
            <a:endParaRPr lang="ru-RU" sz="2400" dirty="0">
              <a:latin typeface="Times New Roman" pitchFamily="18" charset="0"/>
              <a:cs typeface="Times New Roman" pitchFamily="18" charset="0"/>
            </a:endParaRPr>
          </a:p>
          <a:p>
            <a:pPr lvl="0"/>
            <a:endParaRPr lang="ru-RU" sz="2400" dirty="0" smtClean="0">
              <a:latin typeface="Times New Roman" pitchFamily="18" charset="0"/>
              <a:cs typeface="Times New Roman" pitchFamily="18" charset="0"/>
            </a:endParaRPr>
          </a:p>
          <a:p>
            <a:pPr lvl="0"/>
            <a:endParaRPr lang="ru-RU" sz="2400" dirty="0">
              <a:latin typeface="Times New Roman" pitchFamily="18" charset="0"/>
              <a:cs typeface="Times New Roman" pitchFamily="18" charset="0"/>
            </a:endParaRPr>
          </a:p>
          <a:p>
            <a:pPr lvl="0"/>
            <a:endParaRPr lang="ru-RU" sz="2400" dirty="0" smtClean="0">
              <a:latin typeface="Times New Roman" pitchFamily="18" charset="0"/>
              <a:cs typeface="Times New Roman" pitchFamily="18" charset="0"/>
            </a:endParaRPr>
          </a:p>
          <a:p>
            <a:pPr lvl="0"/>
            <a:r>
              <a:rPr lang="en-US" sz="2400" dirty="0" smtClean="0">
                <a:solidFill>
                  <a:srgbClr val="990033"/>
                </a:solidFill>
                <a:latin typeface="Times New Roman" pitchFamily="18" charset="0"/>
                <a:cs typeface="Times New Roman" pitchFamily="18" charset="0"/>
              </a:rPr>
              <a:t>c</a:t>
            </a:r>
            <a:r>
              <a:rPr lang="en-US" sz="2400" dirty="0">
                <a:solidFill>
                  <a:srgbClr val="990033"/>
                </a:solidFill>
                <a:latin typeface="Times New Roman" pitchFamily="18" charset="0"/>
                <a:cs typeface="Times New Roman" pitchFamily="18" charset="0"/>
              </a:rPr>
              <a:t>) </a:t>
            </a:r>
            <a:r>
              <a:rPr lang="en-US" sz="2400" dirty="0" smtClean="0">
                <a:solidFill>
                  <a:srgbClr val="990033"/>
                </a:solidFill>
                <a:latin typeface="Times New Roman" pitchFamily="18" charset="0"/>
                <a:cs typeface="Times New Roman" pitchFamily="18" charset="0"/>
              </a:rPr>
              <a:t>seal</a:t>
            </a:r>
            <a:endParaRPr lang="ru-RU" sz="2400" dirty="0">
              <a:solidFill>
                <a:srgbClr val="990033"/>
              </a:solidFill>
              <a:latin typeface="Times New Roman" pitchFamily="18" charset="0"/>
              <a:cs typeface="Times New Roman" pitchFamily="18" charset="0"/>
            </a:endParaRPr>
          </a:p>
        </p:txBody>
      </p:sp>
      <p:pic>
        <p:nvPicPr>
          <p:cNvPr id="6146" name="Picture 2" descr="C:\Users\User\Desktop\сл.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96393" y="1412776"/>
            <a:ext cx="2308056" cy="1731042"/>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User\Desktop\мор.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3968" y="4004216"/>
            <a:ext cx="3088441" cy="193027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User\Desktop\тю.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71800" y="1358601"/>
            <a:ext cx="2756599" cy="17205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User\Desktop\тю.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81364" y="4653136"/>
            <a:ext cx="1443930" cy="9012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003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decel="100000"/>
                                        <p:tgtEl>
                                          <p:spTgt spid="7"/>
                                        </p:tgtEl>
                                      </p:cBhvr>
                                    </p:animEffect>
                                    <p:anim calcmode="lin" valueType="num">
                                      <p:cBhvr>
                                        <p:cTn id="8" dur="800" decel="100000" fill="hold"/>
                                        <p:tgtEl>
                                          <p:spTgt spid="7"/>
                                        </p:tgtEl>
                                        <p:attrNameLst>
                                          <p:attrName>style.rotation</p:attrName>
                                        </p:attrNameLst>
                                      </p:cBhvr>
                                      <p:tavLst>
                                        <p:tav tm="0">
                                          <p:val>
                                            <p:fltVal val="-90"/>
                                          </p:val>
                                        </p:tav>
                                        <p:tav tm="100000">
                                          <p:val>
                                            <p:fltVal val="0"/>
                                          </p:val>
                                        </p:tav>
                                      </p:tavLst>
                                    </p:anim>
                                    <p:anim calcmode="lin" valueType="num">
                                      <p:cBhvr>
                                        <p:cTn id="9" dur="800" decel="100000" fill="hold"/>
                                        <p:tgtEl>
                                          <p:spTgt spid="7"/>
                                        </p:tgtEl>
                                        <p:attrNameLst>
                                          <p:attrName>ppt_x</p:attrName>
                                        </p:attrNameLst>
                                      </p:cBhvr>
                                      <p:tavLst>
                                        <p:tav tm="0">
                                          <p:val>
                                            <p:strVal val="#ppt_x+0.4"/>
                                          </p:val>
                                        </p:tav>
                                        <p:tav tm="100000">
                                          <p:val>
                                            <p:strVal val="#ppt_x-0.05"/>
                                          </p:val>
                                        </p:tav>
                                      </p:tavLst>
                                    </p:anim>
                                    <p:anim calcmode="lin" valueType="num">
                                      <p:cBhvr>
                                        <p:cTn id="10" dur="800" decel="100000" fill="hold"/>
                                        <p:tgtEl>
                                          <p:spTgt spid="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8136904" cy="7602081"/>
          </a:xfrm>
          <a:prstGeom prst="rect">
            <a:avLst/>
          </a:prstGeom>
        </p:spPr>
        <p:txBody>
          <a:bodyPr wrap="square">
            <a:spAutoFit/>
          </a:bodyPr>
          <a:lstStyle/>
          <a:p>
            <a:r>
              <a:rPr lang="en-US" sz="2000" b="1" i="1" dirty="0">
                <a:solidFill>
                  <a:srgbClr val="0000FF"/>
                </a:solidFill>
                <a:latin typeface="Times New Roman" pitchFamily="18" charset="0"/>
                <a:cs typeface="Times New Roman" pitchFamily="18" charset="0"/>
              </a:rPr>
              <a:t>6/ Which  of  these  hasn’t  got  horns? </a:t>
            </a:r>
            <a:endParaRPr lang="ru-RU" sz="2000" b="1" i="1" dirty="0" smtClean="0">
              <a:solidFill>
                <a:srgbClr val="0000FF"/>
              </a:solidFill>
              <a:latin typeface="Times New Roman" pitchFamily="18" charset="0"/>
              <a:cs typeface="Times New Roman" pitchFamily="18" charset="0"/>
            </a:endParaRPr>
          </a:p>
          <a:p>
            <a:endParaRPr lang="ru-RU" i="1" dirty="0"/>
          </a:p>
          <a:p>
            <a:endParaRPr lang="ru-RU" dirty="0"/>
          </a:p>
          <a:p>
            <a:pPr lvl="0"/>
            <a:r>
              <a:rPr lang="ru-RU" sz="2400" dirty="0" smtClean="0">
                <a:solidFill>
                  <a:srgbClr val="006600"/>
                </a:solidFill>
                <a:latin typeface="Times New Roman" pitchFamily="18" charset="0"/>
                <a:cs typeface="Times New Roman" pitchFamily="18" charset="0"/>
              </a:rPr>
              <a:t>а) </a:t>
            </a:r>
            <a:r>
              <a:rPr lang="en-US" sz="2400" dirty="0" smtClean="0">
                <a:solidFill>
                  <a:srgbClr val="006600"/>
                </a:solidFill>
                <a:latin typeface="Times New Roman" pitchFamily="18" charset="0"/>
                <a:cs typeface="Times New Roman" pitchFamily="18" charset="0"/>
              </a:rPr>
              <a:t>rhino </a:t>
            </a:r>
            <a:r>
              <a:rPr lang="en-US" sz="2400" dirty="0">
                <a:solidFill>
                  <a:srgbClr val="006600"/>
                </a:solidFill>
                <a:latin typeface="Times New Roman" pitchFamily="18" charset="0"/>
                <a:cs typeface="Times New Roman" pitchFamily="18" charset="0"/>
              </a:rPr>
              <a:t>(ceros )   </a:t>
            </a:r>
            <a:endParaRPr lang="ru-RU" sz="2400" dirty="0" smtClean="0">
              <a:solidFill>
                <a:srgbClr val="006600"/>
              </a:solidFill>
              <a:latin typeface="Times New Roman" pitchFamily="18" charset="0"/>
              <a:cs typeface="Times New Roman" pitchFamily="18" charset="0"/>
            </a:endParaRPr>
          </a:p>
          <a:p>
            <a:pPr lvl="0"/>
            <a:r>
              <a:rPr lang="en-US" sz="2400" dirty="0" smtClean="0">
                <a:latin typeface="Times New Roman" pitchFamily="18" charset="0"/>
                <a:cs typeface="Times New Roman" pitchFamily="18" charset="0"/>
              </a:rPr>
              <a:t>  </a:t>
            </a:r>
            <a:endParaRPr lang="ru-RU" sz="2400" dirty="0" smtClean="0">
              <a:latin typeface="Times New Roman" pitchFamily="18" charset="0"/>
              <a:cs typeface="Times New Roman" pitchFamily="18" charset="0"/>
            </a:endParaRPr>
          </a:p>
          <a:p>
            <a:pPr lvl="0"/>
            <a:endParaRPr lang="ru-RU" sz="2400" dirty="0">
              <a:latin typeface="Times New Roman" pitchFamily="18" charset="0"/>
              <a:cs typeface="Times New Roman" pitchFamily="18" charset="0"/>
            </a:endParaRPr>
          </a:p>
          <a:p>
            <a:pPr lvl="0"/>
            <a:r>
              <a:rPr lang="en-US" sz="2400" dirty="0" smtClean="0">
                <a:latin typeface="Times New Roman" pitchFamily="18" charset="0"/>
                <a:cs typeface="Times New Roman" pitchFamily="18" charset="0"/>
              </a:rPr>
              <a:t> </a:t>
            </a:r>
            <a:r>
              <a:rPr lang="en-US" sz="2400" dirty="0">
                <a:solidFill>
                  <a:srgbClr val="990099"/>
                </a:solidFill>
                <a:latin typeface="Times New Roman" pitchFamily="18" charset="0"/>
                <a:cs typeface="Times New Roman" pitchFamily="18" charset="0"/>
              </a:rPr>
              <a:t>b) hippo(</a:t>
            </a:r>
            <a:r>
              <a:rPr lang="en-US" sz="2400" dirty="0" err="1">
                <a:solidFill>
                  <a:srgbClr val="990099"/>
                </a:solidFill>
                <a:latin typeface="Times New Roman" pitchFamily="18" charset="0"/>
                <a:cs typeface="Times New Roman" pitchFamily="18" charset="0"/>
              </a:rPr>
              <a:t>potamus</a:t>
            </a:r>
            <a:r>
              <a:rPr lang="en-US" sz="2400" dirty="0">
                <a:latin typeface="Times New Roman" pitchFamily="18" charset="0"/>
                <a:cs typeface="Times New Roman" pitchFamily="18" charset="0"/>
              </a:rPr>
              <a:t>)   </a:t>
            </a:r>
            <a:endParaRPr lang="ru-RU" sz="2400" dirty="0" smtClean="0">
              <a:latin typeface="Times New Roman" pitchFamily="18" charset="0"/>
              <a:cs typeface="Times New Roman" pitchFamily="18" charset="0"/>
            </a:endParaRPr>
          </a:p>
          <a:p>
            <a:pPr lvl="0"/>
            <a:endParaRPr lang="ru-RU" sz="2400" dirty="0">
              <a:latin typeface="Times New Roman" pitchFamily="18" charset="0"/>
              <a:cs typeface="Times New Roman" pitchFamily="18" charset="0"/>
            </a:endParaRPr>
          </a:p>
          <a:p>
            <a:pPr lvl="0"/>
            <a:endParaRPr lang="ru-RU" sz="2400" dirty="0" smtClean="0">
              <a:latin typeface="Times New Roman" pitchFamily="18" charset="0"/>
              <a:cs typeface="Times New Roman" pitchFamily="18" charset="0"/>
            </a:endParaRPr>
          </a:p>
          <a:p>
            <a:pPr lvl="0"/>
            <a:endParaRPr lang="ru-RU" sz="2400" dirty="0" smtClean="0">
              <a:latin typeface="Times New Roman" pitchFamily="18" charset="0"/>
              <a:cs typeface="Times New Roman" pitchFamily="18" charset="0"/>
            </a:endParaRPr>
          </a:p>
          <a:p>
            <a:pPr lvl="0"/>
            <a:r>
              <a:rPr lang="en-US" sz="2400" dirty="0" smtClean="0">
                <a:solidFill>
                  <a:srgbClr val="993366"/>
                </a:solidFill>
                <a:latin typeface="Times New Roman" pitchFamily="18" charset="0"/>
                <a:cs typeface="Times New Roman" pitchFamily="18" charset="0"/>
              </a:rPr>
              <a:t>c</a:t>
            </a:r>
            <a:r>
              <a:rPr lang="en-US" sz="2400" dirty="0">
                <a:solidFill>
                  <a:srgbClr val="993366"/>
                </a:solidFill>
                <a:latin typeface="Times New Roman" pitchFamily="18" charset="0"/>
                <a:cs typeface="Times New Roman" pitchFamily="18" charset="0"/>
              </a:rPr>
              <a:t>) bull	</a:t>
            </a:r>
            <a:endParaRPr lang="ru-RU" sz="2400" dirty="0" smtClean="0">
              <a:solidFill>
                <a:srgbClr val="993366"/>
              </a:solidFill>
              <a:latin typeface="Times New Roman" pitchFamily="18" charset="0"/>
              <a:cs typeface="Times New Roman" pitchFamily="18" charset="0"/>
            </a:endParaRPr>
          </a:p>
          <a:p>
            <a:pPr lvl="0"/>
            <a:endParaRPr lang="ru-RU" sz="2400" dirty="0">
              <a:latin typeface="Times New Roman" pitchFamily="18" charset="0"/>
              <a:cs typeface="Times New Roman" pitchFamily="18" charset="0"/>
            </a:endParaRPr>
          </a:p>
          <a:p>
            <a:pPr lvl="0"/>
            <a:r>
              <a:rPr lang="en-US" sz="2400" dirty="0" smtClean="0">
                <a:latin typeface="Times New Roman" pitchFamily="18" charset="0"/>
                <a:cs typeface="Times New Roman" pitchFamily="18" charset="0"/>
              </a:rPr>
              <a:t>  </a:t>
            </a:r>
            <a:endParaRPr lang="ru-RU" sz="2400" dirty="0" smtClean="0">
              <a:latin typeface="Times New Roman" pitchFamily="18" charset="0"/>
              <a:cs typeface="Times New Roman" pitchFamily="18" charset="0"/>
            </a:endParaRPr>
          </a:p>
          <a:p>
            <a:pPr lvl="0"/>
            <a:r>
              <a:rPr lang="en-US" sz="2400" dirty="0" smtClean="0">
                <a:solidFill>
                  <a:srgbClr val="FF66FF"/>
                </a:solidFill>
                <a:latin typeface="Times New Roman" pitchFamily="18" charset="0"/>
                <a:cs typeface="Times New Roman" pitchFamily="18" charset="0"/>
              </a:rPr>
              <a:t> </a:t>
            </a:r>
            <a:r>
              <a:rPr lang="en-US" sz="2400" dirty="0">
                <a:solidFill>
                  <a:srgbClr val="FF66FF"/>
                </a:solidFill>
                <a:latin typeface="Times New Roman" pitchFamily="18" charset="0"/>
                <a:cs typeface="Times New Roman" pitchFamily="18" charset="0"/>
              </a:rPr>
              <a:t>d) goat	</a:t>
            </a:r>
            <a:endParaRPr lang="ru-RU" sz="2400" dirty="0" smtClean="0">
              <a:solidFill>
                <a:srgbClr val="FF66FF"/>
              </a:solidFill>
              <a:latin typeface="Times New Roman" pitchFamily="18" charset="0"/>
              <a:cs typeface="Times New Roman" pitchFamily="18" charset="0"/>
            </a:endParaRPr>
          </a:p>
          <a:p>
            <a:pPr lvl="0"/>
            <a:endParaRPr lang="ru-RU" sz="2400" dirty="0">
              <a:latin typeface="Times New Roman" pitchFamily="18" charset="0"/>
              <a:cs typeface="Times New Roman" pitchFamily="18" charset="0"/>
            </a:endParaRPr>
          </a:p>
          <a:p>
            <a:pPr lvl="0"/>
            <a:endParaRPr lang="ru-RU" sz="2400" dirty="0" smtClean="0">
              <a:latin typeface="Times New Roman" pitchFamily="18" charset="0"/>
              <a:cs typeface="Times New Roman" pitchFamily="18" charset="0"/>
            </a:endParaRPr>
          </a:p>
          <a:p>
            <a:pPr lvl="0"/>
            <a:r>
              <a:rPr lang="en-US" sz="2400" dirty="0" smtClean="0">
                <a:solidFill>
                  <a:srgbClr val="0000FF"/>
                </a:solidFill>
                <a:latin typeface="Times New Roman" pitchFamily="18" charset="0"/>
                <a:cs typeface="Times New Roman" pitchFamily="18" charset="0"/>
              </a:rPr>
              <a:t>e</a:t>
            </a:r>
            <a:r>
              <a:rPr lang="en-US" sz="2400" dirty="0">
                <a:solidFill>
                  <a:srgbClr val="0000FF"/>
                </a:solidFill>
                <a:latin typeface="Times New Roman" pitchFamily="18" charset="0"/>
                <a:cs typeface="Times New Roman" pitchFamily="18" charset="0"/>
              </a:rPr>
              <a:t>) deer	</a:t>
            </a:r>
            <a:endParaRPr lang="ru-RU" sz="2400" dirty="0" smtClean="0">
              <a:solidFill>
                <a:srgbClr val="0000FF"/>
              </a:solidFill>
              <a:latin typeface="Times New Roman" pitchFamily="18" charset="0"/>
              <a:cs typeface="Times New Roman" pitchFamily="18" charset="0"/>
            </a:endParaRPr>
          </a:p>
          <a:p>
            <a:pPr lvl="0"/>
            <a:endParaRPr lang="ru-RU" sz="2400" dirty="0">
              <a:latin typeface="Times New Roman" pitchFamily="18" charset="0"/>
              <a:cs typeface="Times New Roman" pitchFamily="18" charset="0"/>
            </a:endParaRPr>
          </a:p>
          <a:p>
            <a:pPr lvl="0"/>
            <a:endParaRPr lang="ru-RU" sz="2400" dirty="0" smtClean="0">
              <a:latin typeface="Times New Roman" pitchFamily="18" charset="0"/>
              <a:cs typeface="Times New Roman" pitchFamily="18" charset="0"/>
            </a:endParaRPr>
          </a:p>
          <a:p>
            <a:pPr lvl="0"/>
            <a:endParaRPr lang="ru-RU" sz="2400" dirty="0">
              <a:latin typeface="Times New Roman" pitchFamily="18" charset="0"/>
              <a:cs typeface="Times New Roman" pitchFamily="18" charset="0"/>
            </a:endParaRPr>
          </a:p>
          <a:p>
            <a:pPr lvl="0"/>
            <a:r>
              <a:rPr lang="en-US" sz="2400" dirty="0" smtClean="0">
                <a:solidFill>
                  <a:srgbClr val="C00000"/>
                </a:solidFill>
                <a:latin typeface="Times New Roman" pitchFamily="18" charset="0"/>
                <a:cs typeface="Times New Roman" pitchFamily="18" charset="0"/>
              </a:rPr>
              <a:t>f</a:t>
            </a:r>
            <a:r>
              <a:rPr lang="en-US" sz="2400" dirty="0">
                <a:solidFill>
                  <a:srgbClr val="C00000"/>
                </a:solidFill>
                <a:latin typeface="Times New Roman" pitchFamily="18" charset="0"/>
                <a:cs typeface="Times New Roman" pitchFamily="18" charset="0"/>
              </a:rPr>
              <a:t>) antelope</a:t>
            </a:r>
            <a:endParaRPr lang="ru-RU" sz="2400" dirty="0">
              <a:solidFill>
                <a:srgbClr val="C00000"/>
              </a:solidFill>
              <a:latin typeface="Times New Roman" pitchFamily="18" charset="0"/>
              <a:cs typeface="Times New Roman" pitchFamily="18" charset="0"/>
            </a:endParaRPr>
          </a:p>
        </p:txBody>
      </p:sp>
      <p:pic>
        <p:nvPicPr>
          <p:cNvPr id="7172" name="Picture 4" descr="https://zooclub.ru/attach/453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88604" y="4564995"/>
            <a:ext cx="2184687" cy="1638516"/>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C:\Users\User\Desktop\бык.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3334" y="834355"/>
            <a:ext cx="2188954" cy="1368152"/>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C:\Users\User\Desktop\коз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38898" y="4653136"/>
            <a:ext cx="1927698" cy="1740711"/>
          </a:xfrm>
          <a:prstGeom prst="rect">
            <a:avLst/>
          </a:prstGeom>
          <a:noFill/>
          <a:extLst>
            <a:ext uri="{909E8E84-426E-40DD-AFC4-6F175D3DCCD1}">
              <a14:hiddenFill xmlns:a14="http://schemas.microsoft.com/office/drawing/2010/main">
                <a:solidFill>
                  <a:srgbClr val="FFFFFF"/>
                </a:solidFill>
              </a14:hiddenFill>
            </a:ext>
          </a:extLst>
        </p:spPr>
      </p:pic>
      <p:pic>
        <p:nvPicPr>
          <p:cNvPr id="7175" name="Picture 7" descr="C:\Users\User\Desktop\о.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91980" y="2820634"/>
            <a:ext cx="1800200" cy="2518895"/>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C:\Users\User\Desktop\ан.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88224" y="2202507"/>
            <a:ext cx="2270271" cy="151260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s://zooclub.ru/attach/453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12645" y="1904525"/>
            <a:ext cx="1221478" cy="91610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s://wildfrontier.ru/wp-content/uploads/2016/02/Belyj-nosorog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79902" y="277078"/>
            <a:ext cx="2378593" cy="1586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8184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0" fill="hold"/>
                                        <p:tgtEl>
                                          <p:spTgt spid="9"/>
                                        </p:tgtEl>
                                        <p:attrNameLst>
                                          <p:attrName>ppt_w</p:attrName>
                                        </p:attrNameLst>
                                      </p:cBhvr>
                                      <p:tavLst>
                                        <p:tav tm="0" fmla="#ppt_w*sin(2.5*pi*$)">
                                          <p:val>
                                            <p:fltVal val="0"/>
                                          </p:val>
                                        </p:tav>
                                        <p:tav tm="100000">
                                          <p:val>
                                            <p:fltVal val="1"/>
                                          </p:val>
                                        </p:tav>
                                      </p:tavLst>
                                    </p:anim>
                                    <p:anim calcmode="lin" valueType="num">
                                      <p:cBhvr>
                                        <p:cTn id="8" dur="5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260648"/>
            <a:ext cx="7992888" cy="5539978"/>
          </a:xfrm>
          <a:prstGeom prst="rect">
            <a:avLst/>
          </a:prstGeom>
        </p:spPr>
        <p:txBody>
          <a:bodyPr wrap="square">
            <a:spAutoFit/>
          </a:bodyPr>
          <a:lstStyle/>
          <a:p>
            <a:r>
              <a:rPr lang="en-US" sz="2400" b="1" dirty="0">
                <a:solidFill>
                  <a:srgbClr val="0000FF"/>
                </a:solidFill>
                <a:latin typeface="Times New Roman" pitchFamily="18" charset="0"/>
                <a:cs typeface="Times New Roman" pitchFamily="18" charset="0"/>
              </a:rPr>
              <a:t>7</a:t>
            </a:r>
            <a:r>
              <a:rPr lang="en-US" sz="2400" b="1" dirty="0" smtClean="0">
                <a:solidFill>
                  <a:srgbClr val="0000FF"/>
                </a:solidFill>
                <a:latin typeface="Times New Roman" pitchFamily="18" charset="0"/>
                <a:cs typeface="Times New Roman" pitchFamily="18" charset="0"/>
              </a:rPr>
              <a:t>) </a:t>
            </a:r>
            <a:r>
              <a:rPr lang="en-US" sz="2400" b="1" i="1" dirty="0">
                <a:solidFill>
                  <a:srgbClr val="0000FF"/>
                </a:solidFill>
                <a:latin typeface="Times New Roman" pitchFamily="18" charset="0"/>
                <a:cs typeface="Times New Roman" pitchFamily="18" charset="0"/>
              </a:rPr>
              <a:t>Whose  fur might  you expect  to  pay  most  for</a:t>
            </a:r>
            <a:r>
              <a:rPr lang="en-US" sz="2400" b="1" i="1" dirty="0" smtClean="0">
                <a:solidFill>
                  <a:srgbClr val="0000FF"/>
                </a:solidFill>
                <a:latin typeface="Times New Roman" pitchFamily="18" charset="0"/>
                <a:cs typeface="Times New Roman" pitchFamily="18" charset="0"/>
              </a:rPr>
              <a:t>?</a:t>
            </a:r>
            <a:endParaRPr lang="ru-RU" sz="2400" b="1" i="1" dirty="0" smtClean="0">
              <a:solidFill>
                <a:srgbClr val="0000FF"/>
              </a:solidFill>
              <a:latin typeface="Times New Roman" pitchFamily="18" charset="0"/>
              <a:cs typeface="Times New Roman" pitchFamily="18" charset="0"/>
            </a:endParaRPr>
          </a:p>
          <a:p>
            <a:endParaRPr lang="ru-RU" i="1" dirty="0"/>
          </a:p>
          <a:p>
            <a:endParaRPr lang="ru-RU" sz="2400" dirty="0">
              <a:latin typeface="Times New Roman" pitchFamily="18" charset="0"/>
              <a:cs typeface="Times New Roman" pitchFamily="18" charset="0"/>
            </a:endParaRPr>
          </a:p>
          <a:p>
            <a:r>
              <a:rPr lang="en-US" sz="2400" dirty="0" smtClean="0">
                <a:solidFill>
                  <a:srgbClr val="FF0000"/>
                </a:solidFill>
                <a:latin typeface="Times New Roman" pitchFamily="18" charset="0"/>
                <a:cs typeface="Times New Roman" pitchFamily="18" charset="0"/>
              </a:rPr>
              <a:t>a</a:t>
            </a:r>
            <a:r>
              <a:rPr lang="ru-RU" sz="2400" dirty="0" smtClean="0">
                <a:solidFill>
                  <a:srgbClr val="FF0000"/>
                </a:solidFill>
                <a:latin typeface="Times New Roman" pitchFamily="18" charset="0"/>
                <a:cs typeface="Times New Roman" pitchFamily="18" charset="0"/>
              </a:rPr>
              <a:t>)</a:t>
            </a:r>
            <a:r>
              <a:rPr lang="en-US" sz="2400" dirty="0" smtClean="0">
                <a:solidFill>
                  <a:srgbClr val="FF0000"/>
                </a:solidFill>
                <a:latin typeface="Times New Roman" pitchFamily="18" charset="0"/>
                <a:cs typeface="Times New Roman" pitchFamily="18" charset="0"/>
              </a:rPr>
              <a:t>- </a:t>
            </a:r>
            <a:r>
              <a:rPr lang="en-US" sz="2400" dirty="0">
                <a:solidFill>
                  <a:srgbClr val="FF0000"/>
                </a:solidFill>
                <a:latin typeface="Times New Roman" pitchFamily="18" charset="0"/>
                <a:cs typeface="Times New Roman" pitchFamily="18" charset="0"/>
              </a:rPr>
              <a:t>fox	</a:t>
            </a:r>
            <a:endParaRPr lang="ru-RU" sz="2400" dirty="0" smtClean="0">
              <a:solidFill>
                <a:srgbClr val="FF0000"/>
              </a:solidFill>
              <a:latin typeface="Times New Roman" pitchFamily="18" charset="0"/>
              <a:cs typeface="Times New Roman" pitchFamily="18" charset="0"/>
            </a:endParaRPr>
          </a:p>
          <a:p>
            <a:endParaRPr lang="ru-RU"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	</a:t>
            </a:r>
            <a:endParaRPr lang="ru-RU" sz="2400" dirty="0" smtClean="0">
              <a:latin typeface="Times New Roman" pitchFamily="18" charset="0"/>
              <a:cs typeface="Times New Roman" pitchFamily="18" charset="0"/>
            </a:endParaRPr>
          </a:p>
          <a:p>
            <a:endParaRPr lang="ru-RU" sz="2400" dirty="0">
              <a:latin typeface="Times New Roman" pitchFamily="18" charset="0"/>
              <a:cs typeface="Times New Roman" pitchFamily="18" charset="0"/>
            </a:endParaRPr>
          </a:p>
          <a:p>
            <a:endParaRPr lang="ru-RU" sz="2400" dirty="0" smtClean="0">
              <a:latin typeface="Times New Roman" pitchFamily="18" charset="0"/>
              <a:cs typeface="Times New Roman" pitchFamily="18" charset="0"/>
            </a:endParaRPr>
          </a:p>
          <a:p>
            <a:endParaRPr lang="ru-RU" sz="2400" dirty="0" smtClean="0">
              <a:latin typeface="Times New Roman" pitchFamily="18" charset="0"/>
              <a:cs typeface="Times New Roman" pitchFamily="18" charset="0"/>
            </a:endParaRPr>
          </a:p>
          <a:p>
            <a:r>
              <a:rPr lang="en-US" sz="2400" dirty="0" smtClean="0">
                <a:solidFill>
                  <a:srgbClr val="990000"/>
                </a:solidFill>
                <a:latin typeface="Times New Roman" pitchFamily="18" charset="0"/>
                <a:cs typeface="Times New Roman" pitchFamily="18" charset="0"/>
              </a:rPr>
              <a:t>b</a:t>
            </a:r>
            <a:r>
              <a:rPr lang="en-US" sz="2400" dirty="0">
                <a:solidFill>
                  <a:srgbClr val="990000"/>
                </a:solidFill>
                <a:latin typeface="Times New Roman" pitchFamily="18" charset="0"/>
                <a:cs typeface="Times New Roman" pitchFamily="18" charset="0"/>
              </a:rPr>
              <a:t>) mink</a:t>
            </a:r>
            <a:r>
              <a:rPr lang="en-US" sz="2400" dirty="0">
                <a:latin typeface="Times New Roman" pitchFamily="18" charset="0"/>
                <a:cs typeface="Times New Roman" pitchFamily="18" charset="0"/>
              </a:rPr>
              <a:t>		</a:t>
            </a:r>
            <a:endParaRPr lang="ru-RU" sz="2400" dirty="0" smtClean="0">
              <a:latin typeface="Times New Roman" pitchFamily="18" charset="0"/>
              <a:cs typeface="Times New Roman" pitchFamily="18" charset="0"/>
            </a:endParaRPr>
          </a:p>
          <a:p>
            <a:endParaRPr lang="ru-RU" sz="2400" dirty="0">
              <a:latin typeface="Times New Roman" pitchFamily="18" charset="0"/>
              <a:cs typeface="Times New Roman" pitchFamily="18" charset="0"/>
            </a:endParaRPr>
          </a:p>
          <a:p>
            <a:endParaRPr lang="ru-RU" sz="2400" dirty="0" smtClean="0">
              <a:latin typeface="Times New Roman" pitchFamily="18" charset="0"/>
              <a:cs typeface="Times New Roman" pitchFamily="18" charset="0"/>
            </a:endParaRPr>
          </a:p>
          <a:p>
            <a:endParaRPr lang="ru-RU" sz="2400" dirty="0" smtClean="0">
              <a:latin typeface="Times New Roman" pitchFamily="18" charset="0"/>
              <a:cs typeface="Times New Roman" pitchFamily="18" charset="0"/>
            </a:endParaRPr>
          </a:p>
          <a:p>
            <a:endParaRPr lang="ru-RU" sz="2400" dirty="0" smtClean="0">
              <a:latin typeface="Times New Roman" pitchFamily="18" charset="0"/>
              <a:cs typeface="Times New Roman" pitchFamily="18" charset="0"/>
            </a:endParaRPr>
          </a:p>
          <a:p>
            <a:r>
              <a:rPr lang="en-US" sz="2400" dirty="0" smtClean="0">
                <a:solidFill>
                  <a:srgbClr val="6600FF"/>
                </a:solidFill>
                <a:latin typeface="Times New Roman" pitchFamily="18" charset="0"/>
                <a:cs typeface="Times New Roman" pitchFamily="18" charset="0"/>
              </a:rPr>
              <a:t>c</a:t>
            </a:r>
            <a:r>
              <a:rPr lang="en-US" sz="2400" dirty="0">
                <a:solidFill>
                  <a:srgbClr val="6600FF"/>
                </a:solidFill>
                <a:latin typeface="Times New Roman" pitchFamily="18" charset="0"/>
                <a:cs typeface="Times New Roman" pitchFamily="18" charset="0"/>
              </a:rPr>
              <a:t>) rabbit</a:t>
            </a:r>
            <a:endParaRPr lang="ru-RU" sz="2400" dirty="0">
              <a:solidFill>
                <a:srgbClr val="6600FF"/>
              </a:solidFill>
              <a:latin typeface="Times New Roman" pitchFamily="18" charset="0"/>
              <a:cs typeface="Times New Roman" pitchFamily="18" charset="0"/>
            </a:endParaRPr>
          </a:p>
        </p:txBody>
      </p:sp>
      <p:pic>
        <p:nvPicPr>
          <p:cNvPr id="8194" name="Picture 2" descr="C:\Users\User\Desktop\лис.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3787" y="4688388"/>
            <a:ext cx="2988333" cy="1867708"/>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User\Desktop\нор.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7704" y="3050249"/>
            <a:ext cx="1512167" cy="1009795"/>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User\Desktop\норк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54755" y="980728"/>
            <a:ext cx="2701421" cy="1800244"/>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C:\Users\User\Desktop\крол.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34014" y="3025058"/>
            <a:ext cx="274320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9775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wipe(down)">
                                      <p:cBhvr>
                                        <p:cTn id="7" dur="580">
                                          <p:stCondLst>
                                            <p:cond delay="0"/>
                                          </p:stCondLst>
                                        </p:cTn>
                                        <p:tgtEl>
                                          <p:spTgt spid="8195"/>
                                        </p:tgtEl>
                                      </p:cBhvr>
                                    </p:animEffect>
                                    <p:anim calcmode="lin" valueType="num">
                                      <p:cBhvr>
                                        <p:cTn id="8" dur="1822" tmFilter="0,0; 0.14,0.36; 0.43,0.73; 0.71,0.91; 1.0,1.0">
                                          <p:stCondLst>
                                            <p:cond delay="0"/>
                                          </p:stCondLst>
                                        </p:cTn>
                                        <p:tgtEl>
                                          <p:spTgt spid="819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19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19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19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195"/>
                                        </p:tgtEl>
                                        <p:attrNameLst>
                                          <p:attrName>ppt_y</p:attrName>
                                        </p:attrNameLst>
                                      </p:cBhvr>
                                      <p:tavLst>
                                        <p:tav tm="0" fmla="#ppt_y-sin(pi*$)/81">
                                          <p:val>
                                            <p:fltVal val="0"/>
                                          </p:val>
                                        </p:tav>
                                        <p:tav tm="100000">
                                          <p:val>
                                            <p:fltVal val="1"/>
                                          </p:val>
                                        </p:tav>
                                      </p:tavLst>
                                    </p:anim>
                                    <p:animScale>
                                      <p:cBhvr>
                                        <p:cTn id="13" dur="26">
                                          <p:stCondLst>
                                            <p:cond delay="650"/>
                                          </p:stCondLst>
                                        </p:cTn>
                                        <p:tgtEl>
                                          <p:spTgt spid="8195"/>
                                        </p:tgtEl>
                                      </p:cBhvr>
                                      <p:to x="100000" y="60000"/>
                                    </p:animScale>
                                    <p:animScale>
                                      <p:cBhvr>
                                        <p:cTn id="14" dur="166" decel="50000">
                                          <p:stCondLst>
                                            <p:cond delay="676"/>
                                          </p:stCondLst>
                                        </p:cTn>
                                        <p:tgtEl>
                                          <p:spTgt spid="8195"/>
                                        </p:tgtEl>
                                      </p:cBhvr>
                                      <p:to x="100000" y="100000"/>
                                    </p:animScale>
                                    <p:animScale>
                                      <p:cBhvr>
                                        <p:cTn id="15" dur="26">
                                          <p:stCondLst>
                                            <p:cond delay="1312"/>
                                          </p:stCondLst>
                                        </p:cTn>
                                        <p:tgtEl>
                                          <p:spTgt spid="8195"/>
                                        </p:tgtEl>
                                      </p:cBhvr>
                                      <p:to x="100000" y="80000"/>
                                    </p:animScale>
                                    <p:animScale>
                                      <p:cBhvr>
                                        <p:cTn id="16" dur="166" decel="50000">
                                          <p:stCondLst>
                                            <p:cond delay="1338"/>
                                          </p:stCondLst>
                                        </p:cTn>
                                        <p:tgtEl>
                                          <p:spTgt spid="8195"/>
                                        </p:tgtEl>
                                      </p:cBhvr>
                                      <p:to x="100000" y="100000"/>
                                    </p:animScale>
                                    <p:animScale>
                                      <p:cBhvr>
                                        <p:cTn id="17" dur="26">
                                          <p:stCondLst>
                                            <p:cond delay="1642"/>
                                          </p:stCondLst>
                                        </p:cTn>
                                        <p:tgtEl>
                                          <p:spTgt spid="8195"/>
                                        </p:tgtEl>
                                      </p:cBhvr>
                                      <p:to x="100000" y="90000"/>
                                    </p:animScale>
                                    <p:animScale>
                                      <p:cBhvr>
                                        <p:cTn id="18" dur="166" decel="50000">
                                          <p:stCondLst>
                                            <p:cond delay="1668"/>
                                          </p:stCondLst>
                                        </p:cTn>
                                        <p:tgtEl>
                                          <p:spTgt spid="8195"/>
                                        </p:tgtEl>
                                      </p:cBhvr>
                                      <p:to x="100000" y="100000"/>
                                    </p:animScale>
                                    <p:animScale>
                                      <p:cBhvr>
                                        <p:cTn id="19" dur="26">
                                          <p:stCondLst>
                                            <p:cond delay="1808"/>
                                          </p:stCondLst>
                                        </p:cTn>
                                        <p:tgtEl>
                                          <p:spTgt spid="8195"/>
                                        </p:tgtEl>
                                      </p:cBhvr>
                                      <p:to x="100000" y="95000"/>
                                    </p:animScale>
                                    <p:animScale>
                                      <p:cBhvr>
                                        <p:cTn id="20" dur="166" decel="50000">
                                          <p:stCondLst>
                                            <p:cond delay="1834"/>
                                          </p:stCondLst>
                                        </p:cTn>
                                        <p:tgtEl>
                                          <p:spTgt spid="819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83568" y="332656"/>
            <a:ext cx="6768752" cy="5170646"/>
          </a:xfrm>
          <a:prstGeom prst="rect">
            <a:avLst/>
          </a:prstGeom>
        </p:spPr>
        <p:txBody>
          <a:bodyPr wrap="square">
            <a:spAutoFit/>
          </a:bodyPr>
          <a:lstStyle/>
          <a:p>
            <a:r>
              <a:rPr lang="en-US" sz="2000" b="1" dirty="0">
                <a:solidFill>
                  <a:srgbClr val="0000FF"/>
                </a:solidFill>
                <a:latin typeface="Times New Roman" pitchFamily="18" charset="0"/>
                <a:cs typeface="Times New Roman" pitchFamily="18" charset="0"/>
              </a:rPr>
              <a:t>8</a:t>
            </a:r>
            <a:r>
              <a:rPr lang="en-US" sz="2000" b="1" dirty="0" smtClean="0">
                <a:solidFill>
                  <a:srgbClr val="0000FF"/>
                </a:solidFill>
                <a:latin typeface="Times New Roman" pitchFamily="18" charset="0"/>
                <a:cs typeface="Times New Roman" pitchFamily="18" charset="0"/>
              </a:rPr>
              <a:t>) </a:t>
            </a:r>
            <a:r>
              <a:rPr lang="en-US" sz="2000" b="1" i="1" dirty="0">
                <a:solidFill>
                  <a:srgbClr val="0000FF"/>
                </a:solidFill>
                <a:latin typeface="Times New Roman" pitchFamily="18" charset="0"/>
                <a:cs typeface="Times New Roman" pitchFamily="18" charset="0"/>
              </a:rPr>
              <a:t>Which  of these  animals  is  not  carnivorous</a:t>
            </a:r>
            <a:r>
              <a:rPr lang="en-US" sz="2000" b="1" i="1" dirty="0" smtClean="0">
                <a:solidFill>
                  <a:srgbClr val="0000FF"/>
                </a:solidFill>
                <a:latin typeface="Times New Roman" pitchFamily="18" charset="0"/>
                <a:cs typeface="Times New Roman" pitchFamily="18" charset="0"/>
              </a:rPr>
              <a:t>?</a:t>
            </a:r>
            <a:endParaRPr lang="ru-RU" sz="2000" b="1" i="1" dirty="0" smtClean="0">
              <a:solidFill>
                <a:srgbClr val="0000FF"/>
              </a:solidFill>
              <a:latin typeface="Times New Roman" pitchFamily="18" charset="0"/>
              <a:cs typeface="Times New Roman" pitchFamily="18" charset="0"/>
            </a:endParaRPr>
          </a:p>
          <a:p>
            <a:endParaRPr lang="en-US" sz="2000" b="1" dirty="0" smtClean="0">
              <a:solidFill>
                <a:srgbClr val="0000FF"/>
              </a:solidFill>
              <a:latin typeface="Times New Roman" pitchFamily="18" charset="0"/>
              <a:cs typeface="Times New Roman" pitchFamily="18" charset="0"/>
            </a:endParaRPr>
          </a:p>
          <a:p>
            <a:endParaRPr lang="ru-RU" sz="2000" b="1" dirty="0">
              <a:solidFill>
                <a:srgbClr val="0000FF"/>
              </a:solidFill>
              <a:latin typeface="Times New Roman" pitchFamily="18" charset="0"/>
              <a:cs typeface="Times New Roman" pitchFamily="18" charset="0"/>
            </a:endParaRPr>
          </a:p>
          <a:p>
            <a:pPr marL="342900" indent="-342900">
              <a:buAutoNum type="alphaLcParenR"/>
            </a:pPr>
            <a:r>
              <a:rPr lang="en-US" sz="2400" dirty="0" smtClean="0">
                <a:solidFill>
                  <a:srgbClr val="0033CC"/>
                </a:solidFill>
                <a:latin typeface="Times New Roman" pitchFamily="18" charset="0"/>
                <a:cs typeface="Times New Roman" pitchFamily="18" charset="0"/>
              </a:rPr>
              <a:t>hyena</a:t>
            </a:r>
            <a:r>
              <a:rPr lang="en-US" dirty="0"/>
              <a:t>	</a:t>
            </a:r>
            <a:endParaRPr lang="ru-RU" dirty="0" smtClean="0"/>
          </a:p>
          <a:p>
            <a:pPr marL="342900" indent="-342900">
              <a:buAutoNum type="alphaLcParenR"/>
            </a:pPr>
            <a:endParaRPr lang="en-US" dirty="0" smtClean="0"/>
          </a:p>
          <a:p>
            <a:endParaRPr lang="en-US" dirty="0" smtClean="0"/>
          </a:p>
          <a:p>
            <a:endParaRPr lang="en-US" dirty="0" smtClean="0"/>
          </a:p>
          <a:p>
            <a:endParaRPr lang="en-US" dirty="0"/>
          </a:p>
          <a:p>
            <a:endParaRPr lang="ru-RU" dirty="0"/>
          </a:p>
          <a:p>
            <a:r>
              <a:rPr lang="en-US" sz="2400" dirty="0" smtClean="0">
                <a:solidFill>
                  <a:srgbClr val="C00000"/>
                </a:solidFill>
                <a:latin typeface="Times New Roman" pitchFamily="18" charset="0"/>
                <a:cs typeface="Times New Roman" pitchFamily="18" charset="0"/>
              </a:rPr>
              <a:t>b) </a:t>
            </a:r>
            <a:r>
              <a:rPr lang="en-US" sz="2400" dirty="0">
                <a:solidFill>
                  <a:srgbClr val="C00000"/>
                </a:solidFill>
                <a:latin typeface="Times New Roman" pitchFamily="18" charset="0"/>
                <a:cs typeface="Times New Roman" pitchFamily="18" charset="0"/>
              </a:rPr>
              <a:t>reindeer</a:t>
            </a:r>
            <a:r>
              <a:rPr lang="en-US" dirty="0"/>
              <a:t>		</a:t>
            </a:r>
            <a:endParaRPr lang="ru-RU" dirty="0" smtClean="0"/>
          </a:p>
          <a:p>
            <a:pPr marL="342900" indent="-342900">
              <a:buAutoNum type="alphaLcParenR"/>
            </a:pPr>
            <a:endParaRPr lang="en-US" dirty="0" smtClean="0"/>
          </a:p>
          <a:p>
            <a:pPr marL="342900" indent="-342900">
              <a:buAutoNum type="alphaLcParenR"/>
            </a:pPr>
            <a:endParaRPr lang="en-US" dirty="0"/>
          </a:p>
          <a:p>
            <a:pPr marL="342900" indent="-342900">
              <a:buAutoNum type="alphaLcParenR"/>
            </a:pPr>
            <a:endParaRPr lang="en-US" dirty="0" smtClean="0"/>
          </a:p>
          <a:p>
            <a:pPr marL="342900" indent="-342900">
              <a:buAutoNum type="alphaLcParenR"/>
            </a:pPr>
            <a:endParaRPr lang="en-US" dirty="0" smtClean="0"/>
          </a:p>
          <a:p>
            <a:endParaRPr lang="ru-RU" dirty="0"/>
          </a:p>
          <a:p>
            <a:pPr marL="342900" indent="-342900">
              <a:buAutoNum type="alphaLcParenR"/>
            </a:pPr>
            <a:endParaRPr lang="ru-RU" dirty="0" smtClean="0"/>
          </a:p>
          <a:p>
            <a:r>
              <a:rPr lang="en-US" sz="2400" dirty="0" smtClean="0">
                <a:solidFill>
                  <a:srgbClr val="006600"/>
                </a:solidFill>
                <a:latin typeface="Times New Roman" pitchFamily="18" charset="0"/>
                <a:cs typeface="Times New Roman" pitchFamily="18" charset="0"/>
              </a:rPr>
              <a:t>c</a:t>
            </a:r>
            <a:r>
              <a:rPr lang="en-US" sz="2400" dirty="0">
                <a:solidFill>
                  <a:srgbClr val="006600"/>
                </a:solidFill>
                <a:latin typeface="Times New Roman" pitchFamily="18" charset="0"/>
                <a:cs typeface="Times New Roman" pitchFamily="18" charset="0"/>
              </a:rPr>
              <a:t>) polar bear</a:t>
            </a:r>
            <a:endParaRPr lang="ru-RU" sz="2400" dirty="0">
              <a:solidFill>
                <a:srgbClr val="006600"/>
              </a:solidFill>
              <a:latin typeface="Times New Roman" pitchFamily="18" charset="0"/>
              <a:cs typeface="Times New Roman" pitchFamily="18" charset="0"/>
            </a:endParaRPr>
          </a:p>
        </p:txBody>
      </p:sp>
      <p:pic>
        <p:nvPicPr>
          <p:cNvPr id="9218" name="Picture 2" descr="C:\Users\User\Desktop\гиена.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2711" y="4338757"/>
            <a:ext cx="2784308" cy="208823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Users\User\Desktop\олень.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9615" y="-11260632"/>
            <a:ext cx="5881974" cy="7344816"/>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5" descr="C:\Users\User\Desktop\олень.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57919" y="2060848"/>
            <a:ext cx="2191431" cy="3024336"/>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C:\Users\User\Desktop\б мед.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47864" y="836712"/>
            <a:ext cx="3174002" cy="2025452"/>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6127646" y="399939"/>
            <a:ext cx="1370696" cy="307777"/>
          </a:xfrm>
          <a:prstGeom prst="rect">
            <a:avLst/>
          </a:prstGeom>
        </p:spPr>
        <p:txBody>
          <a:bodyPr wrap="none">
            <a:spAutoFit/>
          </a:bodyPr>
          <a:lstStyle/>
          <a:p>
            <a:r>
              <a:rPr lang="en-US" sz="1400" i="1" dirty="0">
                <a:latin typeface="Times New Roman" pitchFamily="18" charset="0"/>
                <a:cs typeface="Times New Roman" pitchFamily="18" charset="0"/>
              </a:rPr>
              <a:t>(</a:t>
            </a:r>
            <a:r>
              <a:rPr lang="ru-RU" sz="1400" i="1" dirty="0">
                <a:latin typeface="Times New Roman" pitchFamily="18" charset="0"/>
                <a:cs typeface="Times New Roman" pitchFamily="18" charset="0"/>
              </a:rPr>
              <a:t>плотоядными)</a:t>
            </a:r>
            <a:endParaRPr lang="ru-RU" sz="1400" dirty="0">
              <a:latin typeface="Times New Roman" pitchFamily="18" charset="0"/>
              <a:cs typeface="Times New Roman" pitchFamily="18" charset="0"/>
            </a:endParaRPr>
          </a:p>
        </p:txBody>
      </p:sp>
      <p:pic>
        <p:nvPicPr>
          <p:cNvPr id="13" name="Picture 5" descr="C:\Users\User\Desktop\олень.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95736" y="2636912"/>
            <a:ext cx="1008112" cy="1258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6259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0" dur="1000" fill="hold"/>
                                        <p:tgtEl>
                                          <p:spTgt spid="1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286</TotalTime>
  <Words>363</Words>
  <Application>Microsoft Office PowerPoint</Application>
  <PresentationFormat>Экран (4:3)</PresentationFormat>
  <Paragraphs>312</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Воздушный поток</vt:lpstr>
      <vt:lpstr>The animal world.  U-4, “Living things around us”   (учебник 7 класс, 2 ч. О. В. Афанасьева,    И.В. Михеева,    К.М. Баранова)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animal world.  U-4, “Living things around us”  (Flora  and Fauna )(учебник 7 класс</dc:title>
  <dc:creator>User</dc:creator>
  <cp:lastModifiedBy>User</cp:lastModifiedBy>
  <cp:revision>45</cp:revision>
  <dcterms:created xsi:type="dcterms:W3CDTF">2022-09-25T09:30:25Z</dcterms:created>
  <dcterms:modified xsi:type="dcterms:W3CDTF">2022-09-25T19:29:17Z</dcterms:modified>
</cp:coreProperties>
</file>