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7"/>
  </p:notesMasterIdLst>
  <p:sldIdLst>
    <p:sldId id="256" r:id="rId2"/>
    <p:sldId id="262" r:id="rId3"/>
    <p:sldId id="257" r:id="rId4"/>
    <p:sldId id="258" r:id="rId5"/>
    <p:sldId id="259" r:id="rId6"/>
    <p:sldId id="260" r:id="rId7"/>
    <p:sldId id="261" r:id="rId8"/>
    <p:sldId id="263" r:id="rId9"/>
    <p:sldId id="264" r:id="rId10"/>
    <p:sldId id="267" r:id="rId11"/>
    <p:sldId id="271" r:id="rId12"/>
    <p:sldId id="268" r:id="rId13"/>
    <p:sldId id="265" r:id="rId14"/>
    <p:sldId id="266" r:id="rId15"/>
    <p:sldId id="270"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4A8B39-2758-4BDE-83BD-E635D62832BF}" type="datetimeFigureOut">
              <a:rPr lang="ru-RU" smtClean="0"/>
              <a:t>25.09.2022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F724C4A-E0D6-44EE-8A05-0E23C895DD96}" type="slidenum">
              <a:rPr lang="ru-RU" smtClean="0"/>
              <a:t>‹#›</a:t>
            </a:fld>
            <a:endParaRPr lang="ru-RU"/>
          </a:p>
        </p:txBody>
      </p:sp>
    </p:spTree>
    <p:extLst>
      <p:ext uri="{BB962C8B-B14F-4D97-AF65-F5344CB8AC3E}">
        <p14:creationId xmlns:p14="http://schemas.microsoft.com/office/powerpoint/2010/main" val="29360669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F724C4A-E0D6-44EE-8A05-0E23C895DD96}" type="slidenum">
              <a:rPr lang="ru-RU" smtClean="0"/>
              <a:t>12</a:t>
            </a:fld>
            <a:endParaRPr lang="ru-RU"/>
          </a:p>
        </p:txBody>
      </p:sp>
    </p:spTree>
    <p:extLst>
      <p:ext uri="{BB962C8B-B14F-4D97-AF65-F5344CB8AC3E}">
        <p14:creationId xmlns:p14="http://schemas.microsoft.com/office/powerpoint/2010/main" val="36182178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25.09.2022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24858249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25.09.2022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28420449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25.09.2022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18258388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25.09.2022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20117865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25.09.2022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3617977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t>25.09.2022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25960162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t>25.09.2022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19087503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t>25.09.2022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26905788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25.09.2022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28170565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25.09.2022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6474910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25.09.2022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14603478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25.09.2022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extLst>
      <p:ext uri="{BB962C8B-B14F-4D97-AF65-F5344CB8AC3E}">
        <p14:creationId xmlns:p14="http://schemas.microsoft.com/office/powerpoint/2010/main" val="1134514890"/>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hyperlink" Target="https://ru.wikipedia.org/wiki/%D0%A8%D1%83%D0%BC%D0%B5%D1%80" TargetMode="External"/><Relationship Id="rId7" Type="http://schemas.openxmlformats.org/officeDocument/2006/relationships/hyperlink" Target="https://ru.wikipedia.org/wiki/%D0%92%D0%BE%D0%B4%D1%8F%D0%BD%D1%8B%D0%B5_%D1%87%D0%B0%D1%81%D1%8B" TargetMode="External"/><Relationship Id="rId2" Type="http://schemas.openxmlformats.org/officeDocument/2006/relationships/hyperlink" Target="https://ru.wikipedia.org/wiki/%D0%A8%D0%B5%D1%81%D1%82%D0%B8%D0%B4%D0%B5%D1%81%D1%8F%D1%82%D0%B5%D1%80%D0%B8%D1%87%D0%BD%D0%B0%D1%8F_%D1%81%D0%B8%D1%81%D1%82%D0%B5%D0%BC%D0%B0_%D1%81%D1%87%D0%B8%D1%81%D0%BB%D0%B5%D0%BD%D0%B8%D1%8F" TargetMode="External"/><Relationship Id="rId1" Type="http://schemas.openxmlformats.org/officeDocument/2006/relationships/slideLayout" Target="../slideLayouts/slideLayout8.xml"/><Relationship Id="rId6" Type="http://schemas.openxmlformats.org/officeDocument/2006/relationships/hyperlink" Target="https://ru.wikipedia.org/wiki/%D0%A1%D0%BE%D0%BB%D0%BD%D1%86%D0%B5" TargetMode="External"/><Relationship Id="rId5" Type="http://schemas.openxmlformats.org/officeDocument/2006/relationships/hyperlink" Target="https://ru.wikipedia.org/wiki/%D0%9E%D0%B1%D0%B5%D0%BB%D0%B8%D1%81%D0%BA" TargetMode="External"/><Relationship Id="rId4" Type="http://schemas.openxmlformats.org/officeDocument/2006/relationships/hyperlink" Target="https://ru.wikipedia.org/wiki/%D0%94%D1%80%D0%B5%D0%B2%D0%BD%D0%B8%D0%B9_%D0%95%D0%B3%D0%B8%D0%BF%D0%B5%D1%82"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t>История часов</a:t>
            </a:r>
            <a:br>
              <a:rPr lang="ru-RU" dirty="0" smtClean="0"/>
            </a:br>
            <a:endParaRPr lang="ru-RU" dirty="0"/>
          </a:p>
        </p:txBody>
      </p:sp>
      <p:sp>
        <p:nvSpPr>
          <p:cNvPr id="3" name="Подзаголовок 2"/>
          <p:cNvSpPr>
            <a:spLocks noGrp="1"/>
          </p:cNvSpPr>
          <p:nvPr>
            <p:ph type="subTitle" idx="1"/>
          </p:nvPr>
        </p:nvSpPr>
        <p:spPr/>
        <p:txBody>
          <a:bodyPr>
            <a:normAutofit fontScale="85000" lnSpcReduction="10000"/>
          </a:bodyPr>
          <a:lstStyle/>
          <a:p>
            <a:r>
              <a:rPr lang="ru-RU" dirty="0" smtClean="0"/>
              <a:t>Математика в подготовительной группе </a:t>
            </a:r>
          </a:p>
          <a:p>
            <a:endParaRPr lang="ru-RU" dirty="0"/>
          </a:p>
          <a:p>
            <a:r>
              <a:rPr lang="ru-RU" sz="2400" dirty="0" smtClean="0"/>
              <a:t>Воспитатель: </a:t>
            </a:r>
          </a:p>
          <a:p>
            <a:r>
              <a:rPr lang="ru-RU" sz="2400" dirty="0" smtClean="0"/>
              <a:t>Петрова Е.В.</a:t>
            </a:r>
          </a:p>
          <a:p>
            <a:endParaRPr lang="ru-RU" dirty="0"/>
          </a:p>
        </p:txBody>
      </p:sp>
    </p:spTree>
    <p:extLst>
      <p:ext uri="{BB962C8B-B14F-4D97-AF65-F5344CB8AC3E}">
        <p14:creationId xmlns:p14="http://schemas.microsoft.com/office/powerpoint/2010/main" val="35024561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800" dirty="0"/>
              <a:t>Маятниковые часы</a:t>
            </a:r>
          </a:p>
        </p:txBody>
      </p:sp>
      <p:pic>
        <p:nvPicPr>
          <p:cNvPr id="1126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3944098" y="273050"/>
            <a:ext cx="4373653" cy="5853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Текст 3"/>
          <p:cNvSpPr>
            <a:spLocks noGrp="1"/>
          </p:cNvSpPr>
          <p:nvPr>
            <p:ph type="body" sz="half" idx="2"/>
          </p:nvPr>
        </p:nvSpPr>
        <p:spPr/>
        <p:txBody>
          <a:bodyPr>
            <a:normAutofit/>
          </a:bodyPr>
          <a:lstStyle/>
          <a:p>
            <a:r>
              <a:rPr lang="ru-RU" sz="2000" dirty="0"/>
              <a:t>часы, которые использовали в своей работе раскачивающийся маятник. Первые часы такого типа были неудобными в действии, ведь маятник то и дело останавливался и его приходилось раскачивать в ручном режиме.</a:t>
            </a:r>
          </a:p>
        </p:txBody>
      </p:sp>
    </p:spTree>
    <p:extLst>
      <p:ext uri="{BB962C8B-B14F-4D97-AF65-F5344CB8AC3E}">
        <p14:creationId xmlns:p14="http://schemas.microsoft.com/office/powerpoint/2010/main" val="13428847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34082"/>
          </a:xfrm>
        </p:spPr>
        <p:txBody>
          <a:bodyPr>
            <a:normAutofit fontScale="90000"/>
          </a:bodyPr>
          <a:lstStyle/>
          <a:p>
            <a:r>
              <a:rPr lang="ru-RU" dirty="0" smtClean="0"/>
              <a:t>Карманные часы</a:t>
            </a:r>
            <a:endParaRPr lang="ru-RU" dirty="0"/>
          </a:p>
        </p:txBody>
      </p:sp>
      <p:sp>
        <p:nvSpPr>
          <p:cNvPr id="3" name="Текст 2"/>
          <p:cNvSpPr>
            <a:spLocks noGrp="1"/>
          </p:cNvSpPr>
          <p:nvPr>
            <p:ph type="body" idx="1"/>
          </p:nvPr>
        </p:nvSpPr>
        <p:spPr>
          <a:xfrm>
            <a:off x="457200" y="1124744"/>
            <a:ext cx="4040188" cy="1050131"/>
          </a:xfrm>
        </p:spPr>
        <p:txBody>
          <a:bodyPr>
            <a:normAutofit fontScale="77500" lnSpcReduction="20000"/>
          </a:bodyPr>
          <a:lstStyle/>
          <a:p>
            <a:r>
              <a:rPr lang="ru-RU" b="0" dirty="0"/>
              <a:t>Самыми модными часами за всю историю были карманные часы на цепочке, которые носили в кармане жилета.</a:t>
            </a:r>
            <a:endParaRPr lang="ru-RU" dirty="0"/>
          </a:p>
        </p:txBody>
      </p:sp>
      <p:pic>
        <p:nvPicPr>
          <p:cNvPr id="14338" name="Picture 2"/>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tretch>
            <a:fillRect/>
          </a:stretch>
        </p:blipFill>
        <p:spPr bwMode="auto">
          <a:xfrm>
            <a:off x="609677" y="2174875"/>
            <a:ext cx="3735234" cy="3951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Текст 4"/>
          <p:cNvSpPr>
            <a:spLocks noGrp="1"/>
          </p:cNvSpPr>
          <p:nvPr>
            <p:ph type="body" sz="quarter" idx="3"/>
          </p:nvPr>
        </p:nvSpPr>
        <p:spPr>
          <a:xfrm>
            <a:off x="4645025" y="1052736"/>
            <a:ext cx="4041775" cy="1440160"/>
          </a:xfrm>
        </p:spPr>
        <p:txBody>
          <a:bodyPr>
            <a:normAutofit fontScale="70000" lnSpcReduction="20000"/>
          </a:bodyPr>
          <a:lstStyle/>
          <a:p>
            <a:r>
              <a:rPr lang="ru-RU" b="0" dirty="0"/>
              <a:t>На протяжении 200 лет этот аксессуар украшал наряды первых господ и, похоже, снова возвращается в моду – сразу несколько крупных часовых производителей предлагают модели карманных часов на цепочке.</a:t>
            </a:r>
            <a:endParaRPr lang="ru-RU" dirty="0"/>
          </a:p>
        </p:txBody>
      </p:sp>
      <p:pic>
        <p:nvPicPr>
          <p:cNvPr id="14339" name="Picture 3"/>
          <p:cNvPicPr>
            <a:picLocks noGrp="1" noChangeAspect="1" noChangeArrowheads="1"/>
          </p:cNvPicPr>
          <p:nvPr>
            <p:ph sz="quarter" idx="4"/>
          </p:nvPr>
        </p:nvPicPr>
        <p:blipFill>
          <a:blip r:embed="rId3">
            <a:extLst>
              <a:ext uri="{28A0092B-C50C-407E-A947-70E740481C1C}">
                <a14:useLocalDpi xmlns:a14="http://schemas.microsoft.com/office/drawing/2010/main" val="0"/>
              </a:ext>
            </a:extLst>
          </a:blip>
          <a:stretch>
            <a:fillRect/>
          </a:stretch>
        </p:blipFill>
        <p:spPr bwMode="auto">
          <a:xfrm>
            <a:off x="4645025" y="2622223"/>
            <a:ext cx="4041775" cy="30565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038217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923702"/>
          </a:xfrm>
        </p:spPr>
        <p:txBody>
          <a:bodyPr>
            <a:normAutofit/>
          </a:bodyPr>
          <a:lstStyle/>
          <a:p>
            <a:r>
              <a:rPr lang="ru-RU" sz="3200" b="0" dirty="0"/>
              <a:t>Будильник</a:t>
            </a:r>
            <a:endParaRPr lang="ru-RU" sz="3200" dirty="0"/>
          </a:p>
        </p:txBody>
      </p:sp>
      <p:pic>
        <p:nvPicPr>
          <p:cNvPr id="1229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3575050" y="643731"/>
            <a:ext cx="5111750" cy="5111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Текст 3"/>
          <p:cNvSpPr>
            <a:spLocks noGrp="1"/>
          </p:cNvSpPr>
          <p:nvPr>
            <p:ph type="body" sz="half" idx="2"/>
          </p:nvPr>
        </p:nvSpPr>
        <p:spPr>
          <a:xfrm>
            <a:off x="457200" y="1196752"/>
            <a:ext cx="3008313" cy="5256584"/>
          </a:xfrm>
        </p:spPr>
        <p:txBody>
          <a:bodyPr>
            <a:noAutofit/>
          </a:bodyPr>
          <a:lstStyle/>
          <a:p>
            <a:r>
              <a:rPr lang="ru-RU" sz="1800" dirty="0"/>
              <a:t>первые часы-будильник были придуманы греками – история их возникновения датируется 250 г. до </a:t>
            </a:r>
            <a:r>
              <a:rPr lang="ru-RU" sz="1800" dirty="0" err="1"/>
              <a:t>н.е</a:t>
            </a:r>
            <a:r>
              <a:rPr lang="ru-RU" sz="1800" dirty="0"/>
              <a:t>. Это были водные часы, в которых при достижении определенного уровня воды начинала свистеть механическая птичка. И только в XVIII веке был придуман первый полностью механический будильник, который имел небольшой изъян – часы звонили только в 4:00 утра. Первые часы-будильник с возможностью произвольной установки времени звонка появился только в 1878 году.</a:t>
            </a:r>
          </a:p>
        </p:txBody>
      </p:sp>
    </p:spTree>
    <p:extLst>
      <p:ext uri="{BB962C8B-B14F-4D97-AF65-F5344CB8AC3E}">
        <p14:creationId xmlns:p14="http://schemas.microsoft.com/office/powerpoint/2010/main" val="3936762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400" dirty="0"/>
              <a:t>Наручные часы</a:t>
            </a:r>
          </a:p>
        </p:txBody>
      </p:sp>
      <p:pic>
        <p:nvPicPr>
          <p:cNvPr id="9218"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tretch>
            <a:fillRect/>
          </a:stretch>
        </p:blipFill>
        <p:spPr bwMode="auto">
          <a:xfrm>
            <a:off x="3575050" y="643731"/>
            <a:ext cx="5111750" cy="5111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Текст 3"/>
          <p:cNvSpPr>
            <a:spLocks noGrp="1"/>
          </p:cNvSpPr>
          <p:nvPr>
            <p:ph type="body" sz="half" idx="2"/>
          </p:nvPr>
        </p:nvSpPr>
        <p:spPr/>
        <p:txBody>
          <a:bodyPr>
            <a:normAutofit/>
          </a:bodyPr>
          <a:lstStyle/>
          <a:p>
            <a:r>
              <a:rPr lang="ru-RU" sz="2000" dirty="0"/>
              <a:t>Первые портативные часы в 1504 году изобрел немецкий мастер по имени Питер </a:t>
            </a:r>
            <a:r>
              <a:rPr lang="ru-RU" sz="2000" dirty="0" err="1"/>
              <a:t>Хенлейн</a:t>
            </a:r>
            <a:r>
              <a:rPr lang="ru-RU" sz="2000" dirty="0"/>
              <a:t>. Это был крайне несовершенный механизм, отличавшийся чрезвычайной неточностью. А первым человеком, который стал носить часы на руке, был знаменитый математик, физик, философ и литератор </a:t>
            </a:r>
            <a:r>
              <a:rPr lang="ru-RU" sz="2000" dirty="0" err="1"/>
              <a:t>Блез</a:t>
            </a:r>
            <a:r>
              <a:rPr lang="ru-RU" sz="2000" dirty="0"/>
              <a:t> Паскаль.</a:t>
            </a:r>
          </a:p>
        </p:txBody>
      </p:sp>
    </p:spTree>
    <p:extLst>
      <p:ext uri="{BB962C8B-B14F-4D97-AF65-F5344CB8AC3E}">
        <p14:creationId xmlns:p14="http://schemas.microsoft.com/office/powerpoint/2010/main" val="23730015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800" dirty="0"/>
              <a:t>Кварцевые часы</a:t>
            </a:r>
          </a:p>
        </p:txBody>
      </p:sp>
      <p:pic>
        <p:nvPicPr>
          <p:cNvPr id="1024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3575050" y="1282700"/>
            <a:ext cx="5111750" cy="3833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Текст 3"/>
          <p:cNvSpPr>
            <a:spLocks noGrp="1"/>
          </p:cNvSpPr>
          <p:nvPr>
            <p:ph type="body" sz="half" idx="2"/>
          </p:nvPr>
        </p:nvSpPr>
        <p:spPr>
          <a:xfrm>
            <a:off x="457200" y="1435100"/>
            <a:ext cx="3008313" cy="5234260"/>
          </a:xfrm>
        </p:spPr>
        <p:txBody>
          <a:bodyPr>
            <a:normAutofit lnSpcReduction="10000"/>
          </a:bodyPr>
          <a:lstStyle/>
          <a:p>
            <a:r>
              <a:rPr lang="ru-RU" sz="1800" dirty="0"/>
              <a:t>Первые электромеханические кварцевые механизмы были выпущены в свет в 1971 году. Точности таким часам удалось добиться благодаря уникальным свойствам кристалла кварца, который колеблется с постоянной частотой под воздействием электрического тока. Кварцевые часы отличаются высокой точностью и неприхотливостью, поэтому такой тип механизма встречается внутри не только простых часов, но и внутри спортивных и даже военных</a:t>
            </a:r>
            <a:r>
              <a:rPr lang="ru-RU" dirty="0"/>
              <a:t>.</a:t>
            </a:r>
          </a:p>
        </p:txBody>
      </p:sp>
    </p:spTree>
    <p:extLst>
      <p:ext uri="{BB962C8B-B14F-4D97-AF65-F5344CB8AC3E}">
        <p14:creationId xmlns:p14="http://schemas.microsoft.com/office/powerpoint/2010/main" val="37922962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800" dirty="0"/>
              <a:t>Автоматические часы</a:t>
            </a:r>
          </a:p>
        </p:txBody>
      </p:sp>
      <p:pic>
        <p:nvPicPr>
          <p:cNvPr id="1331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3759200" y="342106"/>
            <a:ext cx="4743450" cy="571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Текст 3"/>
          <p:cNvSpPr>
            <a:spLocks noGrp="1"/>
          </p:cNvSpPr>
          <p:nvPr>
            <p:ph type="body" sz="half" idx="2"/>
          </p:nvPr>
        </p:nvSpPr>
        <p:spPr/>
        <p:txBody>
          <a:bodyPr>
            <a:normAutofit/>
          </a:bodyPr>
          <a:lstStyle/>
          <a:p>
            <a:r>
              <a:rPr lang="ru-RU" sz="2800" dirty="0"/>
              <a:t>первые часы с автоматическим заводом появились, конечно же, в Швейцарии и случилось это относительно недавно – в 1923 году.</a:t>
            </a:r>
          </a:p>
        </p:txBody>
      </p:sp>
    </p:spTree>
    <p:extLst>
      <p:ext uri="{BB962C8B-B14F-4D97-AF65-F5344CB8AC3E}">
        <p14:creationId xmlns:p14="http://schemas.microsoft.com/office/powerpoint/2010/main" val="22544460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1600" dirty="0"/>
              <a:t>Говорить мы будем о часах, а при чем тут петушок? Кто - </a:t>
            </a:r>
            <a:r>
              <a:rPr lang="ru-RU" sz="1600" dirty="0" err="1"/>
              <a:t>нибудь</a:t>
            </a:r>
            <a:r>
              <a:rPr lang="ru-RU" sz="1600" dirty="0"/>
              <a:t> может объяснить?</a:t>
            </a:r>
            <a:br>
              <a:rPr lang="ru-RU" sz="1600" dirty="0"/>
            </a:br>
            <a:r>
              <a:rPr lang="ru-RU" sz="1600" dirty="0"/>
              <a:t>Ребята, в давние времена люди узнавали время по "живым часам". Эти "часы" очень важно разгуливают по двору, а взлетев на забор, начинают кукарекать! Везде и всегда ли были петушки? Можно ли по пению петуха определить точное время?</a:t>
            </a:r>
          </a:p>
        </p:txBody>
      </p:sp>
      <p:pic>
        <p:nvPicPr>
          <p:cNvPr id="6147"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581150" y="1620044"/>
            <a:ext cx="5981700" cy="448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981523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6632"/>
            <a:ext cx="8229600" cy="1512168"/>
          </a:xfrm>
        </p:spPr>
        <p:txBody>
          <a:bodyPr>
            <a:noAutofit/>
          </a:bodyPr>
          <a:lstStyle/>
          <a:p>
            <a:r>
              <a:rPr lang="ru-RU" sz="1400" dirty="0"/>
              <a:t>История развития прибора для отсчета часов и минут началась много веков назад</a:t>
            </a:r>
            <a:r>
              <a:rPr lang="ru-RU" sz="1400" dirty="0" smtClean="0"/>
              <a:t>.</a:t>
            </a:r>
            <a:r>
              <a:rPr lang="ru-RU" sz="1400" dirty="0"/>
              <a:t> Изначально люди ориентировались по солнцу, наблюдая за движением светила по небосклону. Такой способ позволял лишь определить, утро сейчас, день или вечер. На движении солнца основан принцип работы солнечных часов, появившихся пять с половиной тысячелетий назад – около 3500 года до нашей эры. Солнечные часы были различными по форме и сложности исполнения, однако принцип у всех был один и тот же – тень от гномона (название происходит от греческого «указатель») указывала на число на циферблате. Другими словами, время определялось по изменению длины солнечной тени и ее движению по циферблату.</a:t>
            </a:r>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714500" y="1720056"/>
            <a:ext cx="5715000" cy="428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968948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88640"/>
            <a:ext cx="3008313" cy="2249760"/>
          </a:xfrm>
        </p:spPr>
        <p:txBody>
          <a:bodyPr>
            <a:noAutofit/>
          </a:bodyPr>
          <a:lstStyle/>
          <a:p>
            <a:r>
              <a:rPr lang="ru-RU" sz="1200" b="0" dirty="0"/>
              <a:t>На протяжении тысячелетий люди придумывали разные приспособления для измерения и слежения за временем. Использование </a:t>
            </a:r>
            <a:r>
              <a:rPr lang="ru-RU" sz="1200" b="0" dirty="0">
                <a:hlinkClick r:id="rId2" tooltip="Шестидесятеричная система счисления"/>
              </a:rPr>
              <a:t>шестидесятеричной системы счисления</a:t>
            </a:r>
            <a:r>
              <a:rPr lang="ru-RU" sz="1200" b="0" dirty="0"/>
              <a:t> для измерения времени придумано в </a:t>
            </a:r>
            <a:r>
              <a:rPr lang="ru-RU" sz="1200" b="0" dirty="0">
                <a:hlinkClick r:id="rId3" tooltip="Шумер"/>
              </a:rPr>
              <a:t>Шумере</a:t>
            </a:r>
            <a:r>
              <a:rPr lang="ru-RU" sz="1200" b="0" dirty="0"/>
              <a:t> приблизительно 2000 лет до н. э. В </a:t>
            </a:r>
            <a:r>
              <a:rPr lang="ru-RU" sz="1200" b="0" dirty="0">
                <a:hlinkClick r:id="rId4" tooltip="Древний Египет"/>
              </a:rPr>
              <a:t>Древнем Египте</a:t>
            </a:r>
            <a:r>
              <a:rPr lang="ru-RU" sz="1200" b="0" dirty="0"/>
              <a:t> сутки делили на два 12-часовых периода, используя большие </a:t>
            </a:r>
            <a:r>
              <a:rPr lang="ru-RU" sz="1200" b="0" dirty="0">
                <a:hlinkClick r:id="rId5" tooltip="Обелиск"/>
              </a:rPr>
              <a:t>обелиски</a:t>
            </a:r>
            <a:r>
              <a:rPr lang="ru-RU" sz="1200" b="0" dirty="0"/>
              <a:t> для слежения за </a:t>
            </a:r>
            <a:r>
              <a:rPr lang="ru-RU" sz="1200" b="0" dirty="0">
                <a:hlinkClick r:id="rId6" tooltip="Солнце"/>
              </a:rPr>
              <a:t>Солнцем</a:t>
            </a:r>
            <a:r>
              <a:rPr lang="ru-RU" sz="1200" b="0" dirty="0"/>
              <a:t>. Возможно впервые, там были придуманы </a:t>
            </a:r>
            <a:r>
              <a:rPr lang="ru-RU" sz="1200" b="0" dirty="0">
                <a:hlinkClick r:id="rId7" tooltip="Водяные часы"/>
              </a:rPr>
              <a:t>водяные часы</a:t>
            </a:r>
            <a:r>
              <a:rPr lang="ru-RU" sz="1200" b="0" dirty="0"/>
              <a:t>. </a:t>
            </a:r>
            <a:endParaRPr lang="ru-RU" sz="1200" dirty="0"/>
          </a:p>
        </p:txBody>
      </p:sp>
      <p:pic>
        <p:nvPicPr>
          <p:cNvPr id="2050" name="Picture 2"/>
          <p:cNvPicPr>
            <a:picLocks noGrp="1" noChangeAspect="1" noChangeArrowheads="1"/>
          </p:cNvPicPr>
          <p:nvPr>
            <p:ph idx="1"/>
          </p:nvPr>
        </p:nvPicPr>
        <p:blipFill>
          <a:blip r:embed="rId8">
            <a:extLst>
              <a:ext uri="{28A0092B-C50C-407E-A947-70E740481C1C}">
                <a14:useLocalDpi xmlns:a14="http://schemas.microsoft.com/office/drawing/2010/main" val="0"/>
              </a:ext>
            </a:extLst>
          </a:blip>
          <a:srcRect/>
          <a:stretch>
            <a:fillRect/>
          </a:stretch>
        </p:blipFill>
        <p:spPr bwMode="auto">
          <a:xfrm>
            <a:off x="3575050" y="1124744"/>
            <a:ext cx="5245422" cy="3744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Текст 3"/>
          <p:cNvSpPr>
            <a:spLocks noGrp="1"/>
          </p:cNvSpPr>
          <p:nvPr>
            <p:ph type="body" sz="half" idx="2"/>
          </p:nvPr>
        </p:nvSpPr>
        <p:spPr>
          <a:xfrm>
            <a:off x="457200" y="2348880"/>
            <a:ext cx="3008313" cy="3777283"/>
          </a:xfrm>
        </p:spPr>
        <p:txBody>
          <a:bodyPr>
            <a:normAutofit/>
          </a:bodyPr>
          <a:lstStyle/>
          <a:p>
            <a:r>
              <a:rPr lang="ru-RU" dirty="0"/>
              <a:t>Солнечные часы имели два серьезных недостатка: время с помощью такого прибора можно было определять с точностью до часа, а работать они могли только днем. </a:t>
            </a:r>
            <a:endParaRPr lang="ru-RU" dirty="0" smtClean="0"/>
          </a:p>
          <a:p>
            <a:r>
              <a:rPr lang="ru-RU" dirty="0"/>
              <a:t>В свое время солнечные часы получили весьма широкое распространение. Многие модники обзаводились даже карманными солнечными часами, оснащенными компасом. Эти карманные приборы производились из дорогостоящих материалов и считались предметами роскоши. Впрочем, вскоре их вытеснили более надежные часовые механизмы.</a:t>
            </a:r>
          </a:p>
        </p:txBody>
      </p:sp>
    </p:spTree>
    <p:extLst>
      <p:ext uri="{BB962C8B-B14F-4D97-AF65-F5344CB8AC3E}">
        <p14:creationId xmlns:p14="http://schemas.microsoft.com/office/powerpoint/2010/main" val="17189997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394720" cy="1571774"/>
          </a:xfrm>
        </p:spPr>
        <p:txBody>
          <a:bodyPr>
            <a:normAutofit/>
          </a:bodyPr>
          <a:lstStyle/>
          <a:p>
            <a:r>
              <a:rPr lang="ru-RU" sz="1600" b="0" dirty="0"/>
              <a:t>Где-то в районе 1400 года до нашей эры египтяне изобрели водяные часы. Они были точнее солнечных, к тому же, могли показывать время не только в солнечную погоду, но и в пасмурную, а также ночью.</a:t>
            </a:r>
            <a:endParaRPr lang="ru-RU" sz="1600" dirty="0"/>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4378325" y="818356"/>
            <a:ext cx="3505200" cy="476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Текст 3"/>
          <p:cNvSpPr>
            <a:spLocks noGrp="1"/>
          </p:cNvSpPr>
          <p:nvPr>
            <p:ph type="body" sz="half" idx="2"/>
          </p:nvPr>
        </p:nvSpPr>
        <p:spPr>
          <a:xfrm>
            <a:off x="457200" y="1916832"/>
            <a:ext cx="3538736" cy="4752528"/>
          </a:xfrm>
        </p:spPr>
        <p:txBody>
          <a:bodyPr>
            <a:noAutofit/>
          </a:bodyPr>
          <a:lstStyle/>
          <a:p>
            <a:r>
              <a:rPr lang="ru-RU" sz="2400" dirty="0"/>
              <a:t>Представляли собой водяные часы две наполненные водой емкости. Принцип действия такого прибора основывается на количестве воды, вытекающей по капле из отверстия в верхнем сосуде. При этом поплавок со стрелкой поднимался либо опускался.</a:t>
            </a:r>
          </a:p>
        </p:txBody>
      </p:sp>
    </p:spTree>
    <p:extLst>
      <p:ext uri="{BB962C8B-B14F-4D97-AF65-F5344CB8AC3E}">
        <p14:creationId xmlns:p14="http://schemas.microsoft.com/office/powerpoint/2010/main" val="13843707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787798"/>
          </a:xfrm>
        </p:spPr>
        <p:txBody>
          <a:bodyPr>
            <a:noAutofit/>
          </a:bodyPr>
          <a:lstStyle/>
          <a:p>
            <a:r>
              <a:rPr lang="ru-RU" sz="1600" b="0" dirty="0"/>
              <a:t>Принцип работы песочных часов схож с принципом работы часов водяных – там струйка песка перетекает из прозрачной верхней емкости в сообщающийся с ней нижний сосуд. </a:t>
            </a:r>
            <a:endParaRPr lang="ru-RU" sz="1600" dirty="0"/>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4478337" y="761206"/>
            <a:ext cx="3305175"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Текст 3"/>
          <p:cNvSpPr>
            <a:spLocks noGrp="1"/>
          </p:cNvSpPr>
          <p:nvPr>
            <p:ph type="body" sz="half" idx="2"/>
          </p:nvPr>
        </p:nvSpPr>
        <p:spPr>
          <a:xfrm>
            <a:off x="457200" y="2132856"/>
            <a:ext cx="3008313" cy="4725144"/>
          </a:xfrm>
        </p:spPr>
        <p:txBody>
          <a:bodyPr>
            <a:noAutofit/>
          </a:bodyPr>
          <a:lstStyle/>
          <a:p>
            <a:r>
              <a:rPr lang="ru-RU" sz="1800" dirty="0"/>
              <a:t>Для запуска нового отсчета времени нужно лишь перевернуть устройство, когда песок полностью перетечет из верхней емкости в нижнюю. Вот только измерять таким прибором можно лишь относительно короткие отрезки времени. Как бы то ни было, такой прибор для отсчета времени получил широкое распространение в Средние века, поскольку был значительно точнее всех своих предшественников.</a:t>
            </a:r>
          </a:p>
        </p:txBody>
      </p:sp>
    </p:spTree>
    <p:extLst>
      <p:ext uri="{BB962C8B-B14F-4D97-AF65-F5344CB8AC3E}">
        <p14:creationId xmlns:p14="http://schemas.microsoft.com/office/powerpoint/2010/main" val="16938808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6632"/>
            <a:ext cx="8229600" cy="1301006"/>
          </a:xfrm>
        </p:spPr>
        <p:txBody>
          <a:bodyPr>
            <a:normAutofit fontScale="90000"/>
          </a:bodyPr>
          <a:lstStyle/>
          <a:p>
            <a:r>
              <a:rPr lang="ru-RU" sz="2000" b="1" dirty="0"/>
              <a:t>Огненные и масляные </a:t>
            </a:r>
            <a:r>
              <a:rPr lang="ru-RU" sz="2000" b="1" dirty="0" smtClean="0"/>
              <a:t>часы</a:t>
            </a:r>
            <a:br>
              <a:rPr lang="ru-RU" sz="2000" b="1" dirty="0" smtClean="0"/>
            </a:br>
            <a:r>
              <a:rPr lang="ru-RU" sz="2000" dirty="0"/>
              <a:t>Огненными же часами была обыкновенная свеча, размеченная на 24 части. Такая свеча служила и будильником: в нужном месте в свечу втыкалась булавка с привязанным грузом. Когда свеча догорала до нужного времени, груз падал на пол и грохотом будил спящих.</a:t>
            </a:r>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334616" y="1600200"/>
            <a:ext cx="6474767"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11021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800" b="0" dirty="0"/>
              <a:t>Башенные часы</a:t>
            </a:r>
            <a:endParaRPr lang="ru-RU" sz="2800" dirty="0"/>
          </a:p>
        </p:txBody>
      </p:sp>
      <p:pic>
        <p:nvPicPr>
          <p:cNvPr id="717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3935188" y="273050"/>
            <a:ext cx="4391473" cy="5853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Текст 3"/>
          <p:cNvSpPr>
            <a:spLocks noGrp="1"/>
          </p:cNvSpPr>
          <p:nvPr>
            <p:ph type="body" sz="half" idx="2"/>
          </p:nvPr>
        </p:nvSpPr>
        <p:spPr/>
        <p:txBody>
          <a:bodyPr>
            <a:normAutofit/>
          </a:bodyPr>
          <a:lstStyle/>
          <a:p>
            <a:r>
              <a:rPr lang="ru-RU" sz="2000" dirty="0"/>
              <a:t>Механические часы с гиревым механизмом в качестве источника энергии и громоздкими металлическими колесами устанавливали преимущественно в башнях соборов. Гигантские гири, приводившие часовой механизм в движение, подвешивали на крепких канатах прямо внутри башни.</a:t>
            </a:r>
          </a:p>
        </p:txBody>
      </p:sp>
    </p:spTree>
    <p:extLst>
      <p:ext uri="{BB962C8B-B14F-4D97-AF65-F5344CB8AC3E}">
        <p14:creationId xmlns:p14="http://schemas.microsoft.com/office/powerpoint/2010/main" val="33218315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200" dirty="0"/>
              <a:t>Домашние часы</a:t>
            </a:r>
          </a:p>
        </p:txBody>
      </p:sp>
      <p:pic>
        <p:nvPicPr>
          <p:cNvPr id="819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3749675" y="818356"/>
            <a:ext cx="4762500" cy="476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Текст 3"/>
          <p:cNvSpPr>
            <a:spLocks noGrp="1"/>
          </p:cNvSpPr>
          <p:nvPr>
            <p:ph type="body" sz="half" idx="2"/>
          </p:nvPr>
        </p:nvSpPr>
        <p:spPr>
          <a:xfrm>
            <a:off x="457200" y="1435100"/>
            <a:ext cx="3610744" cy="5090244"/>
          </a:xfrm>
        </p:spPr>
        <p:txBody>
          <a:bodyPr>
            <a:noAutofit/>
          </a:bodyPr>
          <a:lstStyle/>
          <a:p>
            <a:r>
              <a:rPr lang="ru-RU" sz="2000" dirty="0"/>
              <a:t>Первые домашние часы являлись значительно уменьшенными </a:t>
            </a:r>
            <a:r>
              <a:rPr lang="ru-RU" sz="2000" dirty="0" err="1"/>
              <a:t>копиямичасов</a:t>
            </a:r>
            <a:r>
              <a:rPr lang="ru-RU" sz="2000" dirty="0"/>
              <a:t> башенных. Зубчатый механизм устанавливался в металлический корпус и размещался на подставке либо подвешивался на стену. Гири свободно свисали вниз. Высокой точностью такие часы не отличались, однако, следует отметить, что в те времена точность измерения времени не была так важна, как сегодня.</a:t>
            </a:r>
          </a:p>
        </p:txBody>
      </p:sp>
    </p:spTree>
    <p:extLst>
      <p:ext uri="{BB962C8B-B14F-4D97-AF65-F5344CB8AC3E}">
        <p14:creationId xmlns:p14="http://schemas.microsoft.com/office/powerpoint/2010/main" val="1470322533"/>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39</TotalTime>
  <Words>740</Words>
  <Application>Microsoft Office PowerPoint</Application>
  <PresentationFormat>Экран (4:3)</PresentationFormat>
  <Paragraphs>33</Paragraphs>
  <Slides>15</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Тема Office</vt:lpstr>
      <vt:lpstr>История часов </vt:lpstr>
      <vt:lpstr>Говорить мы будем о часах, а при чем тут петушок? Кто - нибудь может объяснить? Ребята, в давние времена люди узнавали время по "живым часам". Эти "часы" очень важно разгуливают по двору, а взлетев на забор, начинают кукарекать! Везде и всегда ли были петушки? Можно ли по пению петуха определить точное время?</vt:lpstr>
      <vt:lpstr>История развития прибора для отсчета часов и минут началась много веков назад. Изначально люди ориентировались по солнцу, наблюдая за движением светила по небосклону. Такой способ позволял лишь определить, утро сейчас, день или вечер. На движении солнца основан принцип работы солнечных часов, появившихся пять с половиной тысячелетий назад – около 3500 года до нашей эры. Солнечные часы были различными по форме и сложности исполнения, однако принцип у всех был один и тот же – тень от гномона (название происходит от греческого «указатель») указывала на число на циферблате. Другими словами, время определялось по изменению длины солнечной тени и ее движению по циферблату.</vt:lpstr>
      <vt:lpstr>На протяжении тысячелетий люди придумывали разные приспособления для измерения и слежения за временем. Использование шестидесятеричной системы счисления для измерения времени придумано в Шумере приблизительно 2000 лет до н. э. В Древнем Египте сутки делили на два 12-часовых периода, используя большие обелиски для слежения за Солнцем. Возможно впервые, там были придуманы водяные часы. </vt:lpstr>
      <vt:lpstr>Где-то в районе 1400 года до нашей эры египтяне изобрели водяные часы. Они были точнее солнечных, к тому же, могли показывать время не только в солнечную погоду, но и в пасмурную, а также ночью.</vt:lpstr>
      <vt:lpstr>Принцип работы песочных часов схож с принципом работы часов водяных – там струйка песка перетекает из прозрачной верхней емкости в сообщающийся с ней нижний сосуд. </vt:lpstr>
      <vt:lpstr>Огненные и масляные часы Огненными же часами была обыкновенная свеча, размеченная на 24 части. Такая свеча служила и будильником: в нужном месте в свечу втыкалась булавка с привязанным грузом. Когда свеча догорала до нужного времени, груз падал на пол и грохотом будил спящих.</vt:lpstr>
      <vt:lpstr>Башенные часы</vt:lpstr>
      <vt:lpstr>Домашние часы</vt:lpstr>
      <vt:lpstr>Маятниковые часы</vt:lpstr>
      <vt:lpstr>Карманные часы</vt:lpstr>
      <vt:lpstr>Будильник</vt:lpstr>
      <vt:lpstr>Наручные часы</vt:lpstr>
      <vt:lpstr>Кварцевые часы</vt:lpstr>
      <vt:lpstr>Автоматические часы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История часов </dc:title>
  <dc:creator>Пользователь</dc:creator>
  <cp:lastModifiedBy>Пользователь</cp:lastModifiedBy>
  <cp:revision>10</cp:revision>
  <dcterms:created xsi:type="dcterms:W3CDTF">2021-12-15T20:12:50Z</dcterms:created>
  <dcterms:modified xsi:type="dcterms:W3CDTF">2022-09-25T19:14:19Z</dcterms:modified>
</cp:coreProperties>
</file>