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9" r:id="rId3"/>
    <p:sldId id="260" r:id="rId4"/>
    <p:sldId id="261" r:id="rId5"/>
    <p:sldId id="258" r:id="rId6"/>
    <p:sldId id="270" r:id="rId7"/>
    <p:sldId id="272" r:id="rId8"/>
    <p:sldId id="273" r:id="rId9"/>
    <p:sldId id="274" r:id="rId10"/>
    <p:sldId id="275" r:id="rId11"/>
    <p:sldId id="276" r:id="rId12"/>
    <p:sldId id="278" r:id="rId13"/>
    <p:sldId id="280" r:id="rId14"/>
    <p:sldId id="282" r:id="rId15"/>
    <p:sldId id="284" r:id="rId16"/>
    <p:sldId id="286" r:id="rId17"/>
    <p:sldId id="288" r:id="rId18"/>
    <p:sldId id="291" r:id="rId19"/>
    <p:sldId id="293" r:id="rId20"/>
    <p:sldId id="29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89756" y="116632"/>
            <a:ext cx="8964488" cy="662473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7620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1864" y="0"/>
            <a:ext cx="8856984" cy="331236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Действие сложения. Компоненты действия. Нахождение неизвестного компонента. 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16216" y="2744445"/>
            <a:ext cx="2448272" cy="69492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5 класс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3789040"/>
            <a:ext cx="51125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учитель математики</a:t>
            </a: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ГБОУ СОШ №553 </a:t>
            </a: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Фрунзенского района </a:t>
            </a: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города Санкт-Петербурга</a:t>
            </a: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Брезницкая Лилия Валентиновна</a:t>
            </a:r>
            <a:endParaRPr lang="en-US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439373"/>
            <a:ext cx="1988796" cy="321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16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3865" y="260648"/>
            <a:ext cx="71065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ящике 24 напильника и несколько шерхебелей. Всего в ящике оказалось 32 инструмента. Сколько шерхебелей сложили в ящик?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61298" y="3065009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= 32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3606" y="4121015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32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7204" y="3065009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32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24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603344"/>
            <a:ext cx="8547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Выберите уравнение, являющееся решением данной задачи: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042" y="4233810"/>
            <a:ext cx="5487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Выберите ответ к этому уравнению: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15269" y="4914025"/>
            <a:ext cx="914400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2542787" y="5617452"/>
            <a:ext cx="914400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0" name="Овал 9"/>
          <p:cNvSpPr/>
          <p:nvPr/>
        </p:nvSpPr>
        <p:spPr>
          <a:xfrm>
            <a:off x="1170305" y="4914025"/>
            <a:ext cx="914400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14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87751" y="5617452"/>
            <a:ext cx="914400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2" name="Овал 11"/>
          <p:cNvSpPr/>
          <p:nvPr/>
        </p:nvSpPr>
        <p:spPr>
          <a:xfrm>
            <a:off x="6660232" y="4914025"/>
            <a:ext cx="914400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13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10811" y="3813212"/>
            <a:ext cx="16062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Нет!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96673" y="3809020"/>
            <a:ext cx="25010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Верно!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010" y="1061512"/>
            <a:ext cx="2403184" cy="159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8.33333E-7 3.33333E-6 L 0.00417 -0.1122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562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4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950"/>
                            </p:stCondLst>
                            <p:childTnLst>
                              <p:par>
                                <p:cTn id="13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950"/>
                            </p:stCondLst>
                            <p:childTnLst>
                              <p:par>
                                <p:cTn id="13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0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4" presetClass="emph" presetSubtype="0" repeatCount="300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950"/>
                            </p:stCondLst>
                            <p:childTnLst>
                              <p:par>
                                <p:cTn id="162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950"/>
                            </p:stCondLst>
                            <p:childTnLst>
                              <p:par>
                                <p:cTn id="169" presetID="10" presetClass="exit" presetSubtype="0" fill="hold" grpId="8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1" presetID="53" presetClass="entr" presetSubtype="16" fill="hold" grpId="5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4" presetClass="emph" presetSubtype="0" repeatCount="3000" fill="hold" grpId="6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950"/>
                            </p:stCondLst>
                            <p:childTnLst>
                              <p:par>
                                <p:cTn id="19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50"/>
                            </p:stCondLst>
                            <p:childTnLst>
                              <p:par>
                                <p:cTn id="197" presetID="10" presetClass="exit" presetSubtype="0" fill="hold" grpId="7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9" presetID="53" presetClass="entr" presetSubtype="16" fill="hold" grpId="9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4" presetClass="emph" presetSubtype="0" repeatCount="3000" fill="hold" grpId="1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2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3950"/>
                            </p:stCondLst>
                            <p:childTnLst>
                              <p:par>
                                <p:cTn id="228" presetID="10" presetClass="exit" presetSubtype="0" fill="hold" grpId="1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6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-0.1441 -0.12338 " pathEditMode="relative" rAng="0" ptsTypes="AA">
                                      <p:cBhvr>
                                        <p:cTn id="2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5" y="-6181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000"/>
                            </p:stCondLst>
                            <p:childTnLst>
                              <p:par>
                                <p:cTn id="2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5" grpId="3" animBg="1"/>
      <p:bldP spid="6" grpId="0"/>
      <p:bldP spid="6" grpId="1"/>
      <p:bldP spid="7" grpId="0"/>
      <p:bldP spid="7" grpId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4" grpId="0"/>
      <p:bldP spid="14" grpId="1"/>
      <p:bldP spid="14" grpId="2"/>
      <p:bldP spid="14" grpId="3"/>
      <p:bldP spid="14" grpId="4"/>
      <p:bldP spid="14" grpId="5"/>
      <p:bldP spid="14" grpId="6"/>
      <p:bldP spid="14" grpId="7"/>
      <p:bldP spid="14" grpId="8"/>
      <p:bldP spid="14" grpId="9"/>
      <p:bldP spid="14" grpId="10"/>
      <p:bldP spid="14" grpId="11"/>
      <p:bldP spid="15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127" y="260648"/>
            <a:ext cx="71065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После урока из класса вышли 16 учеников, а 3 ученика задержались в классе. Сколько учеников было на уроке?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61298" y="3065009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3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0883" y="3065009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16 = 3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2551" y="4112273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16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603344"/>
            <a:ext cx="8547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Выберите уравнение, являющееся решением данной задачи: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042" y="4233810"/>
            <a:ext cx="5487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Выберите ответ к этому уравнению: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15269" y="4914025"/>
            <a:ext cx="914400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17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87751" y="5668985"/>
            <a:ext cx="914400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23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70305" y="4914025"/>
            <a:ext cx="914400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11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542787" y="5668985"/>
            <a:ext cx="914400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19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660232" y="4914025"/>
            <a:ext cx="914400" cy="914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13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10811" y="3813212"/>
            <a:ext cx="16062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Нет!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96673" y="3809020"/>
            <a:ext cx="25010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Верно!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086" y="1035596"/>
            <a:ext cx="2495078" cy="1781246"/>
          </a:xfrm>
          <a:prstGeom prst="rect">
            <a:avLst/>
          </a:prstGeom>
        </p:spPr>
      </p:pic>
      <p:sp>
        <p:nvSpPr>
          <p:cNvPr id="17" name="Управляющая кнопка: назад 16">
            <a:hlinkClick r:id="rId5" action="ppaction://hlinksldjump" highlightClick="1"/>
          </p:cNvPr>
          <p:cNvSpPr/>
          <p:nvPr/>
        </p:nvSpPr>
        <p:spPr>
          <a:xfrm>
            <a:off x="8642152" y="6448575"/>
            <a:ext cx="501848" cy="409425"/>
          </a:xfrm>
          <a:prstGeom prst="actionButtonBackPreviou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52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4.44444E-6 L 0.24792 0.0321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159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4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50"/>
                            </p:stCondLst>
                            <p:childTnLst>
                              <p:par>
                                <p:cTn id="125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950"/>
                            </p:stCondLst>
                            <p:childTnLst>
                              <p:par>
                                <p:cTn id="13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4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4" presetClass="emph" presetSubtype="0" repeatCount="300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950"/>
                            </p:stCondLst>
                            <p:childTnLst>
                              <p:par>
                                <p:cTn id="156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950"/>
                            </p:stCondLst>
                            <p:childTnLst>
                              <p:par>
                                <p:cTn id="163" presetID="10" presetClass="exit" presetSubtype="0" fill="hold" grpId="8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5" presetID="53" presetClass="entr" presetSubtype="16" fill="hold" grpId="5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4" presetClass="emph" presetSubtype="0" repeatCount="3000" fill="hold" grpId="6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950"/>
                            </p:stCondLst>
                            <p:childTnLst>
                              <p:par>
                                <p:cTn id="18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450"/>
                            </p:stCondLst>
                            <p:childTnLst>
                              <p:par>
                                <p:cTn id="191" presetID="10" presetClass="exit" presetSubtype="0" fill="hold" grpId="7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3" presetID="53" presetClass="entr" presetSubtype="16" fill="hold" grpId="9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34" presetClass="emph" presetSubtype="0" repeatCount="3000" fill="hold" grpId="1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950"/>
                            </p:stCondLst>
                            <p:childTnLst>
                              <p:par>
                                <p:cTn id="215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950"/>
                            </p:stCondLst>
                            <p:childTnLst>
                              <p:par>
                                <p:cTn id="222" presetID="10" presetClass="exit" presetSubtype="0" fill="hold" grpId="1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0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15608 -0.08889 " pathEditMode="relative" rAng="0" ptsTypes="AA">
                                      <p:cBhvr>
                                        <p:cTn id="2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5" y="-4444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000"/>
                            </p:stCondLst>
                            <p:childTnLst>
                              <p:par>
                                <p:cTn id="2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5" grpId="3" animBg="1"/>
      <p:bldP spid="6" grpId="0"/>
      <p:bldP spid="6" grpId="1"/>
      <p:bldP spid="7" grpId="0"/>
      <p:bldP spid="7" grpId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4" grpId="0"/>
      <p:bldP spid="14" grpId="1"/>
      <p:bldP spid="14" grpId="2"/>
      <p:bldP spid="14" grpId="3"/>
      <p:bldP spid="14" grpId="4"/>
      <p:bldP spid="14" grpId="5"/>
      <p:bldP spid="14" grpId="6"/>
      <p:bldP spid="14" grpId="7"/>
      <p:bldP spid="14" grpId="8"/>
      <p:bldP spid="14" grpId="9"/>
      <p:bldP spid="14" grpId="10"/>
      <p:bldP spid="14" grpId="11"/>
      <p:bldP spid="15" grpId="0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5848" y="115314"/>
            <a:ext cx="4432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Вставь недостающее число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5848" y="968405"/>
            <a:ext cx="38106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>
                <a:solidFill>
                  <a:srgbClr val="002060"/>
                </a:solidFill>
              </a:rPr>
              <a:t>+</a:t>
            </a:r>
            <a:r>
              <a:rPr lang="ru-RU" sz="7200" b="1" dirty="0" smtClean="0">
                <a:solidFill>
                  <a:srgbClr val="002060"/>
                </a:solidFill>
              </a:rPr>
              <a:t>  27 = 56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6662" y="1079435"/>
            <a:ext cx="1584176" cy="978269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1206" y="2807350"/>
            <a:ext cx="8189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число, которое нужно вставить в рамку: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65795" y="3406323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31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68343" y="3406323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29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17069" y="4705134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83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19616" y="4705134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76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508953"/>
            <a:ext cx="2798307" cy="23654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28" y="3645024"/>
            <a:ext cx="2590243" cy="3135354"/>
          </a:xfrm>
          <a:prstGeom prst="rect">
            <a:avLst/>
          </a:prstGeom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88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53073 -0.3571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45" y="-1787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411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9" grpId="2"/>
      <p:bldP spid="9" grpId="3"/>
      <p:bldP spid="10" grpId="0"/>
      <p:bldP spid="10" grpId="1"/>
      <p:bldP spid="10" grpId="2"/>
      <p:bldP spid="10" grpId="3"/>
      <p:bldP spid="11" grpId="0"/>
      <p:bldP spid="11" grpId="1"/>
      <p:bldP spid="11" grpId="2"/>
      <p:bldP spid="11" grpId="3"/>
      <p:bldP spid="12" grpId="0"/>
      <p:bldP spid="12" grpId="1"/>
      <p:bldP spid="12" grpId="2"/>
      <p:bldP spid="12" grpId="3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5848" y="115314"/>
            <a:ext cx="4432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Вставь недостающее число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5848" y="968405"/>
            <a:ext cx="38106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+  39 = 68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6662" y="1079435"/>
            <a:ext cx="1584176" cy="978269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1206" y="2807350"/>
            <a:ext cx="8189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число, которое нужно вставить в рамку: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9616" y="4705134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39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1940" y="3406323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29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07832" y="4705134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31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63724" y="3406323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21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508953"/>
            <a:ext cx="2798307" cy="23654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28" y="3645024"/>
            <a:ext cx="2590243" cy="3135354"/>
          </a:xfrm>
          <a:prstGeom prst="rect">
            <a:avLst/>
          </a:prstGeom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87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0.21962 -0.3467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90" y="-17338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411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9" grpId="2"/>
      <p:bldP spid="9" grpId="3"/>
      <p:bldP spid="10" grpId="0"/>
      <p:bldP spid="10" grpId="1"/>
      <p:bldP spid="10" grpId="2"/>
      <p:bldP spid="10" grpId="3"/>
      <p:bldP spid="11" grpId="0"/>
      <p:bldP spid="11" grpId="1"/>
      <p:bldP spid="11" grpId="2"/>
      <p:bldP spid="11" grpId="3"/>
      <p:bldP spid="12" grpId="0"/>
      <p:bldP spid="12" grpId="1"/>
      <p:bldP spid="12" grpId="2"/>
      <p:bldP spid="12" grpId="3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5848" y="115314"/>
            <a:ext cx="4432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Вставь недостающее число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5848" y="968405"/>
            <a:ext cx="38106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+  32 = 81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6662" y="1079435"/>
            <a:ext cx="1584176" cy="978269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1206" y="2807350"/>
            <a:ext cx="8189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число, которое нужно вставить в рамку: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70552" y="4606652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41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7853" y="4606652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49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1901" y="3406323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51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9203" y="3406323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59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508953"/>
            <a:ext cx="2798307" cy="23654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28" y="3645024"/>
            <a:ext cx="2590243" cy="3135354"/>
          </a:xfrm>
          <a:prstGeom prst="rect">
            <a:avLst/>
          </a:prstGeom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08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7 L -0.69167 -0.5321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83" y="-2662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411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9" grpId="2"/>
      <p:bldP spid="9" grpId="3"/>
      <p:bldP spid="10" grpId="0"/>
      <p:bldP spid="10" grpId="1"/>
      <p:bldP spid="10" grpId="2"/>
      <p:bldP spid="10" grpId="3"/>
      <p:bldP spid="11" grpId="0"/>
      <p:bldP spid="11" grpId="1"/>
      <p:bldP spid="11" grpId="2"/>
      <p:bldP spid="11" grpId="3"/>
      <p:bldP spid="12" grpId="0"/>
      <p:bldP spid="12" grpId="1"/>
      <p:bldP spid="12" grpId="2"/>
      <p:bldP spid="12" grpId="3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5848" y="115314"/>
            <a:ext cx="4432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Вставь недостающее число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28390" y="968404"/>
            <a:ext cx="38106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>
                <a:solidFill>
                  <a:srgbClr val="002060"/>
                </a:solidFill>
              </a:rPr>
              <a:t> +</a:t>
            </a:r>
            <a:r>
              <a:rPr lang="ru-RU" sz="7200" b="1" dirty="0" smtClean="0">
                <a:solidFill>
                  <a:srgbClr val="002060"/>
                </a:solidFill>
              </a:rPr>
              <a:t> 45 = </a:t>
            </a:r>
            <a:r>
              <a:rPr lang="en-US" sz="7200" b="1" dirty="0" smtClean="0">
                <a:solidFill>
                  <a:srgbClr val="002060"/>
                </a:solidFill>
              </a:rPr>
              <a:t>64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4214" y="1079434"/>
            <a:ext cx="1584176" cy="978269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1206" y="2807350"/>
            <a:ext cx="8189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Выбери число, которое нужно вставить в рамку: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59939" y="3406323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solidFill>
                  <a:srgbClr val="002060"/>
                </a:solidFill>
              </a:rPr>
              <a:t>21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90920" y="4606652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solidFill>
                  <a:srgbClr val="002060"/>
                </a:solidFill>
              </a:rPr>
              <a:t>19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1901" y="3406323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002060"/>
                </a:solidFill>
              </a:rPr>
              <a:t>2</a:t>
            </a:r>
            <a:r>
              <a:rPr lang="en-US" sz="7200" b="1" dirty="0" smtClean="0">
                <a:solidFill>
                  <a:srgbClr val="002060"/>
                </a:solidFill>
              </a:rPr>
              <a:t>9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28957" y="4606652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solidFill>
                  <a:srgbClr val="002060"/>
                </a:solidFill>
              </a:rPr>
              <a:t>17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508953"/>
            <a:ext cx="2798307" cy="23654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28" y="3645024"/>
            <a:ext cx="2590243" cy="3135354"/>
          </a:xfrm>
          <a:prstGeom prst="rect">
            <a:avLst/>
          </a:prstGeom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52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-0.36129 -0.5321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-2662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411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9" grpId="2"/>
      <p:bldP spid="9" grpId="3"/>
      <p:bldP spid="10" grpId="0"/>
      <p:bldP spid="10" grpId="1"/>
      <p:bldP spid="10" grpId="2"/>
      <p:bldP spid="10" grpId="3"/>
      <p:bldP spid="11" grpId="0"/>
      <p:bldP spid="11" grpId="1"/>
      <p:bldP spid="11" grpId="2"/>
      <p:bldP spid="11" grpId="3"/>
      <p:bldP spid="12" grpId="0"/>
      <p:bldP spid="12" grpId="1"/>
      <p:bldP spid="12" grpId="2"/>
      <p:bldP spid="12" grpId="3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2662" y="115314"/>
            <a:ext cx="3358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Решение уравнений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8791" y="1639287"/>
            <a:ext cx="37561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+ 10 = 90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61524" y="2589472"/>
            <a:ext cx="35734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90 - 10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61524" y="3359202"/>
            <a:ext cx="21627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80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98034" y="4128931"/>
            <a:ext cx="41408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+ 10 = 90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1526" y="4898661"/>
            <a:ext cx="2632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= 90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09" y="67362"/>
            <a:ext cx="2721591" cy="4162433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44405" y="638534"/>
            <a:ext cx="32947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Неверно!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19870" y="644928"/>
            <a:ext cx="2534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898034" y="4271790"/>
            <a:ext cx="4068625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954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10" presetClass="exit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7" grpId="0"/>
      <p:bldP spid="17" grpId="1"/>
      <p:bldP spid="17" grpId="2"/>
      <p:bldP spid="17" grpId="3"/>
      <p:bldP spid="17" grpId="4"/>
      <p:bldP spid="17" grpId="5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2662" y="115314"/>
            <a:ext cx="3358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Решение уравнений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61075" y="1813890"/>
            <a:ext cx="37561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+ </a:t>
            </a:r>
            <a:r>
              <a:rPr lang="ru-RU" sz="6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40109" y="2589472"/>
            <a:ext cx="35734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80 - 40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40109" y="3359202"/>
            <a:ext cx="21627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40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6619" y="4128931"/>
            <a:ext cx="41408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+ 40 = 80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00111" y="4898661"/>
            <a:ext cx="2632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= 80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09" y="67362"/>
            <a:ext cx="2721591" cy="4162433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47394" y="638534"/>
            <a:ext cx="32947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Неверно!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10931" y="638534"/>
            <a:ext cx="2534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076619" y="4271790"/>
            <a:ext cx="4068625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461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10" presetClass="exit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10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7" grpId="0"/>
      <p:bldP spid="17" grpId="1"/>
      <p:bldP spid="17" grpId="2"/>
      <p:bldP spid="17" grpId="3"/>
      <p:bldP spid="17" grpId="4"/>
      <p:bldP spid="17" grpId="5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2662" y="115314"/>
            <a:ext cx="3358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Решение уравнений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61075" y="1813890"/>
            <a:ext cx="41408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+ 15 = 100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61075" y="2659847"/>
            <a:ext cx="39581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100 - 15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61075" y="3429577"/>
            <a:ext cx="21627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85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97585" y="4199306"/>
            <a:ext cx="45255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 + 15 = 100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60898" y="4969036"/>
            <a:ext cx="3862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= 100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09" y="67362"/>
            <a:ext cx="2721591" cy="4162433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50211" y="646019"/>
            <a:ext cx="32947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Неверно!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31897" y="644743"/>
            <a:ext cx="2534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897585" y="4342165"/>
            <a:ext cx="4068625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05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xit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7" grpId="0"/>
      <p:bldP spid="17" grpId="1"/>
      <p:bldP spid="17" grpId="2"/>
      <p:bldP spid="17" grpId="3"/>
      <p:bldP spid="17" grpId="4"/>
      <p:bldP spid="17" grpId="5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2662" y="115314"/>
            <a:ext cx="3358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Решение уравнений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61075" y="1813890"/>
            <a:ext cx="37561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+ </a:t>
            </a:r>
            <a:r>
              <a:rPr lang="ru-RU" sz="6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70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1665" y="2482290"/>
            <a:ext cx="35734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70 - 30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1665" y="3252020"/>
            <a:ext cx="21627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40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8175" y="4021749"/>
            <a:ext cx="41408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+ 40 = 70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41667" y="4791479"/>
            <a:ext cx="2632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= 70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09" y="67362"/>
            <a:ext cx="2721591" cy="4162433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441667" y="638534"/>
            <a:ext cx="32947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Неверно!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9648" y="666294"/>
            <a:ext cx="2534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918175" y="4164608"/>
            <a:ext cx="4068625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828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10" presetClass="exit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7" grpId="0"/>
      <p:bldP spid="17" grpId="1"/>
      <p:bldP spid="17" grpId="2"/>
      <p:bldP spid="17" grpId="3"/>
      <p:bldP spid="17" grpId="4"/>
      <p:bldP spid="17" grpId="5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34685" y="1470707"/>
            <a:ext cx="1154530" cy="109098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 rot="5400000">
            <a:off x="4042385" y="-1132842"/>
            <a:ext cx="910952" cy="8326351"/>
          </a:xfrm>
          <a:prstGeom prst="rightBrac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авая фигурная скобка 7"/>
          <p:cNvSpPr/>
          <p:nvPr/>
        </p:nvSpPr>
        <p:spPr>
          <a:xfrm rot="16200000">
            <a:off x="5720244" y="-1592537"/>
            <a:ext cx="480055" cy="5512847"/>
          </a:xfrm>
          <a:prstGeom prst="rightBrac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авая фигурная скобка 8"/>
          <p:cNvSpPr/>
          <p:nvPr/>
        </p:nvSpPr>
        <p:spPr>
          <a:xfrm rot="16200000">
            <a:off x="1240090" y="-127796"/>
            <a:ext cx="480055" cy="2583368"/>
          </a:xfrm>
          <a:prstGeom prst="rightBrac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26874" y="87692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77247" y="8769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2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62861" y="3341794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22436" y="5231233"/>
            <a:ext cx="2239716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2</a:t>
            </a:r>
            <a:r>
              <a:rPr lang="ru-RU" sz="4400" b="1" dirty="0" smtClean="0">
                <a:solidFill>
                  <a:srgbClr val="002060"/>
                </a:solidFill>
              </a:rPr>
              <a:t> + 4 = 6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04304" y="4704531"/>
            <a:ext cx="2105063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6</a:t>
            </a:r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4400" b="1" dirty="0">
                <a:solidFill>
                  <a:srgbClr val="002060"/>
                </a:solidFill>
              </a:rPr>
              <a:t>-</a:t>
            </a:r>
            <a:r>
              <a:rPr lang="ru-RU" sz="4400" b="1" dirty="0" smtClean="0">
                <a:solidFill>
                  <a:srgbClr val="002060"/>
                </a:solidFill>
              </a:rPr>
              <a:t> 2 = 4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4304" y="5735290"/>
            <a:ext cx="2105063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6</a:t>
            </a:r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4400" b="1" dirty="0">
                <a:solidFill>
                  <a:srgbClr val="002060"/>
                </a:solidFill>
              </a:rPr>
              <a:t>-</a:t>
            </a:r>
            <a:r>
              <a:rPr lang="ru-RU" sz="4400" b="1" dirty="0" smtClean="0">
                <a:solidFill>
                  <a:srgbClr val="002060"/>
                </a:solidFill>
              </a:rPr>
              <a:t> 4 = 2</a:t>
            </a:r>
            <a:endParaRPr lang="ru-RU" sz="4400" b="1" dirty="0">
              <a:solidFill>
                <a:srgbClr val="002060"/>
              </a:solidFill>
            </a:endParaRPr>
          </a:p>
        </p:txBody>
      </p:sp>
      <p:cxnSp>
        <p:nvCxnSpPr>
          <p:cNvPr id="17" name="Прямая со стрелкой 16"/>
          <p:cNvCxnSpPr>
            <a:stCxn id="13" idx="3"/>
            <a:endCxn id="14" idx="1"/>
          </p:cNvCxnSpPr>
          <p:nvPr/>
        </p:nvCxnSpPr>
        <p:spPr>
          <a:xfrm flipV="1">
            <a:off x="3762152" y="5089252"/>
            <a:ext cx="1342152" cy="526702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3" idx="3"/>
            <a:endCxn id="15" idx="1"/>
          </p:cNvCxnSpPr>
          <p:nvPr/>
        </p:nvCxnSpPr>
        <p:spPr>
          <a:xfrm>
            <a:off x="3762152" y="5615954"/>
            <a:ext cx="1342152" cy="504057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159465" y="4093815"/>
            <a:ext cx="7353121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Составьте по рисунку пример на сложение: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512247" y="1470309"/>
            <a:ext cx="1154530" cy="109098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491880" y="1575938"/>
            <a:ext cx="1154530" cy="109098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789386" y="1575938"/>
            <a:ext cx="1154530" cy="109098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084168" y="1546841"/>
            <a:ext cx="1154530" cy="109098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7341713" y="1546841"/>
            <a:ext cx="1154530" cy="109098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2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 animBg="1"/>
      <p:bldP spid="15" grpId="1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2662" y="115314"/>
            <a:ext cx="3358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Решение уравнений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61075" y="1813890"/>
            <a:ext cx="33714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12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61075" y="2662255"/>
            <a:ext cx="31886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12 -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61075" y="3431985"/>
            <a:ext cx="17780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97585" y="4201714"/>
            <a:ext cx="33714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12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36673" y="4967748"/>
            <a:ext cx="2632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= 12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09" y="67362"/>
            <a:ext cx="2721591" cy="41624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71567" y="798225"/>
            <a:ext cx="32947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Неверно!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01687" y="798226"/>
            <a:ext cx="2534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897585" y="4344573"/>
            <a:ext cx="4068625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Управляющая кнопка: назад 18">
            <a:hlinkClick r:id="rId3" action="ppaction://hlinksldjump" highlightClick="1"/>
          </p:cNvPr>
          <p:cNvSpPr/>
          <p:nvPr/>
        </p:nvSpPr>
        <p:spPr>
          <a:xfrm>
            <a:off x="8642152" y="6448575"/>
            <a:ext cx="501848" cy="409425"/>
          </a:xfrm>
          <a:prstGeom prst="actionButtonBackPreviou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46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10" presetClass="exit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7" grpId="0"/>
      <p:bldP spid="17" grpId="1"/>
      <p:bldP spid="17" grpId="2"/>
      <p:bldP spid="17" grpId="3"/>
      <p:bldP spid="17" grpId="4"/>
      <p:bldP spid="17" grpId="5"/>
      <p:bldP spid="18" grpId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31813"/>
            <a:ext cx="7632848" cy="193899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Если из суммы вычесть одно слагаемое, то получится второе слагаемое.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206605"/>
            <a:ext cx="2392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Например: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541" y="2865512"/>
            <a:ext cx="3086101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+ 17 = 60</a:t>
            </a:r>
          </a:p>
          <a:p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– 17</a:t>
            </a:r>
          </a:p>
          <a:p>
            <a:r>
              <a:rPr lang="ru-RU" sz="44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= </a:t>
            </a:r>
            <a:r>
              <a:rPr lang="ru-RU" sz="4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 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4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 + 17 = 60</a:t>
            </a:r>
          </a:p>
          <a:p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60 = 60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2875175"/>
            <a:ext cx="3086101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50</a:t>
            </a:r>
          </a:p>
          <a:p>
            <a:r>
              <a:rPr lang="ru-RU" sz="4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– 14</a:t>
            </a:r>
          </a:p>
          <a:p>
            <a:r>
              <a:rPr lang="ru-RU" sz="44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= </a:t>
            </a:r>
            <a:r>
              <a:rPr lang="ru-RU" sz="4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4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+ 36 = 50</a:t>
            </a:r>
          </a:p>
          <a:p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50 = 50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40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7026" y="84383"/>
            <a:ext cx="7769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Задача на нахождение неизвестного слагаемого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756" y="764704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	В букете 7 тюльпанов и несколько нарциссов. Сколько нарциссов в букете?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2209335"/>
            <a:ext cx="34464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Краткая запись задачи: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846" y="2658959"/>
            <a:ext cx="324261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т</a:t>
            </a:r>
            <a:r>
              <a:rPr lang="ru-RU" sz="2800" b="1" dirty="0" smtClean="0">
                <a:solidFill>
                  <a:srgbClr val="002060"/>
                </a:solidFill>
              </a:rPr>
              <a:t>юльпанов – 7цв.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н</a:t>
            </a:r>
            <a:r>
              <a:rPr lang="ru-RU" sz="2800" b="1" dirty="0" smtClean="0">
                <a:solidFill>
                  <a:srgbClr val="002060"/>
                </a:solidFill>
              </a:rPr>
              <a:t>арциссов –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всего цветов – 9цв.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073833"/>
            <a:ext cx="1456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Решение: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98802" y="4043954"/>
            <a:ext cx="156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Проверка: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9188" y="4535498"/>
            <a:ext cx="252825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7цв. +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9цв.</a:t>
            </a:r>
          </a:p>
          <a:p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9цв. – 7цв.</a:t>
            </a:r>
          </a:p>
          <a:p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2цв.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4" y="4535498"/>
            <a:ext cx="29642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7цв. + 2цв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9цв.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9цв. = 9цв.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83768" y="5920493"/>
            <a:ext cx="47555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Ответ: в букете 2 нарцисса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168" y="2059470"/>
            <a:ext cx="2699792" cy="168737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491" y="2277561"/>
            <a:ext cx="720907" cy="14692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736913" y="2209335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63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8020" y="84383"/>
            <a:ext cx="5427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Составьте уравнения и решите их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24744"/>
            <a:ext cx="2232248" cy="72008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1- е слагаемое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74986"/>
            <a:ext cx="2232248" cy="72008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</a:rPr>
              <a:t>- е слагаемое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25227"/>
            <a:ext cx="2232248" cy="72008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Сумма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2483768" y="1124744"/>
            <a:ext cx="6052476" cy="2220563"/>
            <a:chOff x="2483768" y="1124744"/>
            <a:chExt cx="6052476" cy="2220563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2483768" y="1124744"/>
              <a:ext cx="6048672" cy="720080"/>
              <a:chOff x="2483768" y="1124744"/>
              <a:chExt cx="6048672" cy="720080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2483768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38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3347864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211960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59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5076056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5940152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75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804248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7668344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64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2483768" y="1874986"/>
              <a:ext cx="6048672" cy="720080"/>
              <a:chOff x="2483768" y="1124744"/>
              <a:chExt cx="6048672" cy="720080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483768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347864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56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4211960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5076056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67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5940152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6804248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46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7668344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</p:grpSp>
        <p:grpSp>
          <p:nvGrpSpPr>
            <p:cNvPr id="22" name="Группа 21"/>
            <p:cNvGrpSpPr/>
            <p:nvPr/>
          </p:nvGrpSpPr>
          <p:grpSpPr>
            <a:xfrm>
              <a:off x="2487572" y="2625227"/>
              <a:ext cx="6048672" cy="720080"/>
              <a:chOff x="2483768" y="1124744"/>
              <a:chExt cx="6048672" cy="720080"/>
            </a:xfrm>
          </p:grpSpPr>
          <p:sp>
            <p:nvSpPr>
              <p:cNvPr id="23" name="Прямоугольник 22"/>
              <p:cNvSpPr/>
              <p:nvPr/>
            </p:nvSpPr>
            <p:spPr>
              <a:xfrm>
                <a:off x="2483768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57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347864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90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4211960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74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5076056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80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5940152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81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6804248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72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7668344" y="1124744"/>
                <a:ext cx="864096" cy="720080"/>
              </a:xfrm>
              <a:prstGeom prst="rect">
                <a:avLst/>
              </a:pr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tx1"/>
                    </a:solidFill>
                  </a:rPr>
                  <a:t>83</a:t>
                </a:r>
                <a:endParaRPr lang="ru-RU" sz="3600" b="1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1" name="Прямоугольник 30"/>
          <p:cNvSpPr/>
          <p:nvPr/>
        </p:nvSpPr>
        <p:spPr>
          <a:xfrm>
            <a:off x="251520" y="4581128"/>
            <a:ext cx="2232248" cy="72008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1- е слагаемое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483768" y="4581128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347864" y="4581128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4211960" y="4581128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25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076056" y="4581128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28</a:t>
            </a:r>
            <a:endParaRPr lang="ru-RU" sz="36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940152" y="4581128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6804248" y="4581128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3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7668344" y="4581128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51520" y="5316289"/>
            <a:ext cx="2232248" cy="72008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</a:rPr>
              <a:t>- е слагаемое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83768" y="5316289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37</a:t>
            </a:r>
            <a:endParaRPr lang="ru-RU" sz="36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347864" y="5316289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19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211960" y="5316289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076056" y="5316289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940152" y="5316289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45</a:t>
            </a:r>
            <a:endParaRPr lang="ru-RU" sz="36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804248" y="5316289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7668344" y="5316289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17</a:t>
            </a:r>
            <a:endParaRPr lang="ru-RU" sz="36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1520" y="3845967"/>
            <a:ext cx="2232248" cy="72008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Сумма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487572" y="3845967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56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351668" y="3845967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78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215764" y="3845967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62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079860" y="3845967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44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943956" y="3845967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7</a:t>
            </a:r>
            <a:r>
              <a:rPr lang="ru-RU" sz="3600" b="1" dirty="0" smtClean="0">
                <a:solidFill>
                  <a:schemeClr val="tx1"/>
                </a:solidFill>
              </a:rPr>
              <a:t>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808052" y="3845967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94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672148" y="3845967"/>
            <a:ext cx="864096" cy="7200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83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2" name="Управляющая кнопка: назад 61">
            <a:hlinkClick r:id="rId2" action="ppaction://hlinksldjump" highlightClick="1"/>
          </p:cNvPr>
          <p:cNvSpPr/>
          <p:nvPr/>
        </p:nvSpPr>
        <p:spPr>
          <a:xfrm>
            <a:off x="8642152" y="6448575"/>
            <a:ext cx="501848" cy="409425"/>
          </a:xfrm>
          <a:prstGeom prst="actionButtonBackPreviou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06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26876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Составьте уравнения и решите их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132856"/>
            <a:ext cx="2232248" cy="72008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Уменьшаемое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883098"/>
            <a:ext cx="2232248" cy="72008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Вычитаемое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633339"/>
            <a:ext cx="2232248" cy="72008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Разность</a:t>
            </a:r>
            <a:endParaRPr lang="ru-RU" sz="2400" b="1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2483768" y="2132856"/>
            <a:ext cx="6052476" cy="2220563"/>
            <a:chOff x="2483768" y="1124744"/>
            <a:chExt cx="6052476" cy="2220563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2483768" y="1124744"/>
              <a:ext cx="6048672" cy="720080"/>
              <a:chOff x="2483768" y="1124744"/>
              <a:chExt cx="6048672" cy="720080"/>
            </a:xfrm>
          </p:grpSpPr>
          <p:sp>
            <p:nvSpPr>
              <p:cNvPr id="24" name="Прямоугольник 23"/>
              <p:cNvSpPr/>
              <p:nvPr/>
            </p:nvSpPr>
            <p:spPr>
              <a:xfrm>
                <a:off x="2483768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  <a:latin typeface="+mj-lt"/>
                    <a:cs typeface="Times New Roman" panose="02020603050405020304" pitchFamily="18" charset="0"/>
                  </a:rPr>
                  <a:t>21</a:t>
                </a:r>
                <a:endParaRPr lang="ru-RU" sz="3600" b="1" dirty="0">
                  <a:solidFill>
                    <a:srgbClr val="7030A0"/>
                  </a:solidFill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347864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  <a:latin typeface="+mj-lt"/>
                    <a:cs typeface="Times New Roman" panose="02020603050405020304" pitchFamily="18" charset="0"/>
                  </a:rPr>
                  <a:t>33</a:t>
                </a:r>
                <a:endParaRPr lang="ru-RU" sz="3600" b="1" dirty="0">
                  <a:solidFill>
                    <a:srgbClr val="7030A0"/>
                  </a:solidFill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11960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  <a:latin typeface="+mj-lt"/>
                    <a:cs typeface="Times New Roman" panose="02020603050405020304" pitchFamily="18" charset="0"/>
                  </a:rPr>
                  <a:t>48</a:t>
                </a:r>
                <a:endParaRPr lang="ru-RU" sz="3600" b="1" dirty="0">
                  <a:solidFill>
                    <a:srgbClr val="7030A0"/>
                  </a:solidFill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5076056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  <a:latin typeface="+mj-lt"/>
                    <a:cs typeface="Times New Roman" panose="02020603050405020304" pitchFamily="18" charset="0"/>
                  </a:rPr>
                  <a:t>50</a:t>
                </a:r>
                <a:endParaRPr lang="ru-RU" sz="3600" b="1" dirty="0">
                  <a:solidFill>
                    <a:srgbClr val="7030A0"/>
                  </a:solidFill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5940152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  <a:latin typeface="+mj-lt"/>
                    <a:cs typeface="Times New Roman" panose="02020603050405020304" pitchFamily="18" charset="0"/>
                  </a:rPr>
                  <a:t>90</a:t>
                </a:r>
                <a:endParaRPr lang="ru-RU" sz="3600" b="1" dirty="0">
                  <a:solidFill>
                    <a:srgbClr val="7030A0"/>
                  </a:solidFill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6804248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  <a:latin typeface="+mj-lt"/>
                    <a:cs typeface="Times New Roman" panose="02020603050405020304" pitchFamily="18" charset="0"/>
                  </a:rPr>
                  <a:t>25</a:t>
                </a:r>
                <a:endParaRPr lang="ru-RU" sz="3600" b="1" dirty="0">
                  <a:solidFill>
                    <a:srgbClr val="7030A0"/>
                  </a:solidFill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7668344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  <a:latin typeface="+mj-lt"/>
                    <a:cs typeface="Times New Roman" panose="02020603050405020304" pitchFamily="18" charset="0"/>
                  </a:rPr>
                  <a:t>95</a:t>
                </a:r>
                <a:endParaRPr lang="ru-RU" sz="3600" b="1" dirty="0">
                  <a:solidFill>
                    <a:srgbClr val="7030A0"/>
                  </a:solidFill>
                  <a:latin typeface="+mj-lt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2483768" y="1874986"/>
              <a:ext cx="6048672" cy="720080"/>
              <a:chOff x="2483768" y="1124744"/>
              <a:chExt cx="6048672" cy="720080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2483768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3347864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4211960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5076056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5940152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6804248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7668344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i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2487572" y="2625227"/>
              <a:ext cx="6048672" cy="720080"/>
              <a:chOff x="2483768" y="1124744"/>
              <a:chExt cx="6048672" cy="720080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2483768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</a:rPr>
                  <a:t>19</a:t>
                </a:r>
                <a:endParaRPr lang="ru-RU" sz="36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347864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</a:rPr>
                  <a:t>26</a:t>
                </a:r>
                <a:endParaRPr lang="ru-RU" sz="36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4211960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</a:rPr>
                  <a:t>39</a:t>
                </a:r>
                <a:endParaRPr lang="ru-RU" sz="36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5076056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>
                    <a:solidFill>
                      <a:srgbClr val="7030A0"/>
                    </a:solidFill>
                  </a:rPr>
                  <a:t>0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5940152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</a:rPr>
                  <a:t>48</a:t>
                </a:r>
                <a:endParaRPr lang="ru-RU" sz="36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6804248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</a:rPr>
                  <a:t>11</a:t>
                </a:r>
                <a:endParaRPr lang="ru-RU" sz="3600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7668344" y="1124744"/>
                <a:ext cx="864096" cy="72008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rgbClr val="7030A0"/>
                    </a:solidFill>
                  </a:rPr>
                  <a:t>46</a:t>
                </a:r>
                <a:endParaRPr lang="ru-RU" sz="3600" b="1" dirty="0">
                  <a:solidFill>
                    <a:srgbClr val="7030A0"/>
                  </a:solidFill>
                </a:endParaRPr>
              </a:p>
            </p:txBody>
          </p:sp>
        </p:grpSp>
      </p:grpSp>
      <p:sp>
        <p:nvSpPr>
          <p:cNvPr id="31" name="Управляющая кнопка: назад 30">
            <a:hlinkClick r:id="rId2" action="ppaction://hlinksldjump" highlightClick="1"/>
          </p:cNvPr>
          <p:cNvSpPr/>
          <p:nvPr/>
        </p:nvSpPr>
        <p:spPr>
          <a:xfrm>
            <a:off x="8642152" y="6448575"/>
            <a:ext cx="501848" cy="409425"/>
          </a:xfrm>
          <a:prstGeom prst="actionButtonBackPreviou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74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88326"/>
            <a:ext cx="7992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цистерну входит 100 л бензина. В неё налили 65л бензина. Сколько литров бензина надо влить  в цистерну, чтобы она была полностью заполнена?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096491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10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4104602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+ 65 = 100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3096491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- 65 = 100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603344"/>
            <a:ext cx="8547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Выберите уравнение, являющееся решением данной задачи: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042" y="4233810"/>
            <a:ext cx="5487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Выберите ответ к этому уравнению: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125069" y="4941168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45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508860" y="561745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55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892651" y="4941168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90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76442" y="561745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35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660232" y="4941168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30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148" y="1312544"/>
            <a:ext cx="2993531" cy="1796119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69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-7.40741E-7 L 2.5E-6 -0.14282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5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-0.12309 -0.15879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63" y="-794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5" grpId="3" animBg="1"/>
      <p:bldP spid="6" grpId="0"/>
      <p:bldP spid="6" grpId="1"/>
      <p:bldP spid="7" grpId="0"/>
      <p:bldP spid="7" grpId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96306" y="188640"/>
            <a:ext cx="86873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трамвае было 34 пассажира. На остановке несколько пассажиров вышли. Осталось 28 пассажиров. Сколько пассажиров вышло на остановке?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096491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= 34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0781" y="3096491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28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4752" y="4097319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+ 34 = 28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603344"/>
            <a:ext cx="8547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Выберите уравнение, являющееся решением данной задачи: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042" y="4233810"/>
            <a:ext cx="5487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Выберите ответ к этому уравнению: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278501" y="5617452"/>
            <a:ext cx="914400" cy="914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62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515037" y="5617452"/>
            <a:ext cx="914400" cy="914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12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896769" y="4941168"/>
            <a:ext cx="914400" cy="914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14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133305" y="4941168"/>
            <a:ext cx="914400" cy="914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6</a:t>
            </a:r>
          </a:p>
        </p:txBody>
      </p:sp>
      <p:sp>
        <p:nvSpPr>
          <p:cNvPr id="12" name="Овал 11"/>
          <p:cNvSpPr/>
          <p:nvPr/>
        </p:nvSpPr>
        <p:spPr>
          <a:xfrm>
            <a:off x="6660232" y="4941168"/>
            <a:ext cx="914400" cy="914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9</a:t>
            </a: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26626" y="1120870"/>
            <a:ext cx="2671072" cy="148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3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4.81481E-6 L -0.25677 0.0379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47" y="189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29462 -0.06667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2" y="-3333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5" grpId="3" animBg="1"/>
      <p:bldP spid="6" grpId="0"/>
      <p:bldP spid="6" grpId="1"/>
      <p:bldP spid="7" grpId="0"/>
      <p:bldP spid="7" grpId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671" y="210336"/>
            <a:ext cx="71065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корзине было 28 грибов. Когда несколько грибов взяли, то в корзине осталось 15 грибов. Сколько грибов взяли из корзины?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61298" y="3065009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= 28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6553" y="3065009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15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88926" y="4104602"/>
            <a:ext cx="273630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+ 28 = 15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603344"/>
            <a:ext cx="8547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Выберите уравнение, являющееся решением данной задачи: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042" y="4233810"/>
            <a:ext cx="5487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Выберите ответ к этому уравнению: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287751" y="5617452"/>
            <a:ext cx="914400" cy="9144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15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542787" y="5617452"/>
            <a:ext cx="914400" cy="9144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12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70305" y="4914025"/>
            <a:ext cx="914400" cy="9144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14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915269" y="4914025"/>
            <a:ext cx="914400" cy="9144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13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660232" y="4914025"/>
            <a:ext cx="914400" cy="9144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43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10811" y="3813212"/>
            <a:ext cx="16062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Нет!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96673" y="3809020"/>
            <a:ext cx="25010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Верно!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622792" y="6452333"/>
            <a:ext cx="521208" cy="405667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450" y="1070970"/>
            <a:ext cx="2314550" cy="175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87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4.44444E-6 L 0.24844 0.04259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213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4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950"/>
                            </p:stCondLst>
                            <p:childTnLst>
                              <p:par>
                                <p:cTn id="13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950"/>
                            </p:stCondLst>
                            <p:childTnLst>
                              <p:par>
                                <p:cTn id="13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0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4" presetClass="emph" presetSubtype="0" repeatCount="300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950"/>
                            </p:stCondLst>
                            <p:childTnLst>
                              <p:par>
                                <p:cTn id="162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950"/>
                            </p:stCondLst>
                            <p:childTnLst>
                              <p:par>
                                <p:cTn id="169" presetID="10" presetClass="exit" presetSubtype="0" fill="hold" grpId="8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1" presetID="53" presetClass="entr" presetSubtype="16" fill="hold" grpId="5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4" presetClass="emph" presetSubtype="0" repeatCount="3000" fill="hold" grpId="6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950"/>
                            </p:stCondLst>
                            <p:childTnLst>
                              <p:par>
                                <p:cTn id="19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50"/>
                            </p:stCondLst>
                            <p:childTnLst>
                              <p:par>
                                <p:cTn id="197" presetID="10" presetClass="exit" presetSubtype="0" fill="hold" grpId="7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9" presetID="53" presetClass="entr" presetSubtype="16" fill="hold" grpId="9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4" presetClass="emph" presetSubtype="0" repeatCount="3000" fill="hold" grpId="1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2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3950"/>
                            </p:stCondLst>
                            <p:childTnLst>
                              <p:par>
                                <p:cTn id="228" presetID="10" presetClass="exit" presetSubtype="0" fill="hold" grpId="1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6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0.05208 L 1.11111E-6 1.48148E-6 " pathEditMode="relative" rAng="0" ptsTypes="AA">
                                      <p:cBhvr>
                                        <p:cTn id="2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616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000"/>
                            </p:stCondLst>
                            <p:childTnLst>
                              <p:par>
                                <p:cTn id="2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5" grpId="3" animBg="1"/>
      <p:bldP spid="6" grpId="0"/>
      <p:bldP spid="6" grpId="1"/>
      <p:bldP spid="7" grpId="0"/>
      <p:bldP spid="7" grpId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4" grpId="0"/>
      <p:bldP spid="14" grpId="1"/>
      <p:bldP spid="14" grpId="2"/>
      <p:bldP spid="14" grpId="3"/>
      <p:bldP spid="14" grpId="4"/>
      <p:bldP spid="14" grpId="5"/>
      <p:bldP spid="14" grpId="6"/>
      <p:bldP spid="14" grpId="7"/>
      <p:bldP spid="14" grpId="8"/>
      <p:bldP spid="14" grpId="9"/>
      <p:bldP spid="14" grpId="10"/>
      <p:bldP spid="14" grpId="11"/>
      <p:bldP spid="15" grpId="0"/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834</TotalTime>
  <Words>777</Words>
  <Application>Microsoft Office PowerPoint</Application>
  <PresentationFormat>Экран (4:3)</PresentationFormat>
  <Paragraphs>245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Твердый переплет</vt:lpstr>
      <vt:lpstr>Действие сложения. Компоненты действия. Нахождение неизвестного компонента.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Николаевна Черепанова</dc:creator>
  <cp:lastModifiedBy>User1</cp:lastModifiedBy>
  <cp:revision>68</cp:revision>
  <dcterms:created xsi:type="dcterms:W3CDTF">2016-03-31T02:36:00Z</dcterms:created>
  <dcterms:modified xsi:type="dcterms:W3CDTF">2022-09-25T19:33:33Z</dcterms:modified>
</cp:coreProperties>
</file>