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svg" ContentType="image/sv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3" r:id="rId8"/>
    <p:sldId id="262"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8497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1" d="100"/>
          <a:sy n="71" d="100"/>
        </p:scale>
        <p:origin x="-420" y="-90"/>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064F7F9-D279-41B6-8C7F-6F11C3691FD3}" type="datetimeFigureOut">
              <a:rPr lang="en-US" smtClean="0"/>
              <a:pPr/>
              <a:t>9/25/2022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3538876099"/>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064F7F9-D279-41B6-8C7F-6F11C3691FD3}" type="datetimeFigureOut">
              <a:rPr lang="en-US" smtClean="0"/>
              <a:pPr/>
              <a:t>9/25/2022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49440351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064F7F9-D279-41B6-8C7F-6F11C3691FD3}" type="datetimeFigureOut">
              <a:rPr lang="en-US" smtClean="0"/>
              <a:pPr/>
              <a:t>9/25/2022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175274391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064F7F9-D279-41B6-8C7F-6F11C3691FD3}" type="datetimeFigureOut">
              <a:rPr lang="en-US" smtClean="0"/>
              <a:pPr/>
              <a:t>9/25/2022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240319187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064F7F9-D279-41B6-8C7F-6F11C3691FD3}" type="datetimeFigureOut">
              <a:rPr lang="en-US" smtClean="0"/>
              <a:pPr/>
              <a:t>9/25/2022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787643301"/>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064F7F9-D279-41B6-8C7F-6F11C3691FD3}" type="datetimeFigureOut">
              <a:rPr lang="en-US" smtClean="0"/>
              <a:pPr/>
              <a:t>9/25/2022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315430532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064F7F9-D279-41B6-8C7F-6F11C3691FD3}" type="datetimeFigureOut">
              <a:rPr lang="en-US" smtClean="0"/>
              <a:pPr/>
              <a:t>9/25/2022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4171517919"/>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064F7F9-D279-41B6-8C7F-6F11C3691FD3}" type="datetimeFigureOut">
              <a:rPr lang="en-US" smtClean="0"/>
              <a:pPr/>
              <a:t>9/25/2022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262972914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64F7F9-D279-41B6-8C7F-6F11C3691FD3}" type="datetimeFigureOut">
              <a:rPr lang="en-US" smtClean="0"/>
              <a:pPr/>
              <a:t>9/25/2022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875232586"/>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64F7F9-D279-41B6-8C7F-6F11C3691FD3}" type="datetimeFigureOut">
              <a:rPr lang="en-US" smtClean="0"/>
              <a:pPr/>
              <a:t>9/25/2022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2629773236"/>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64F7F9-D279-41B6-8C7F-6F11C3691FD3}" type="datetimeFigureOut">
              <a:rPr lang="en-US" smtClean="0"/>
              <a:pPr/>
              <a:t>9/25/2022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2798364056"/>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64F7F9-D279-41B6-8C7F-6F11C3691FD3}" type="datetimeFigureOut">
              <a:rPr lang="en-US" smtClean="0"/>
              <a:pPr/>
              <a:t>9/25/2022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2F2338-B5ED-410A-B3AC-32CCD058A8B1}" type="slidenum">
              <a:rPr lang="en-US" smtClean="0"/>
              <a:pPr/>
              <a:t>‹#›</a:t>
            </a:fld>
            <a:endParaRPr lang="en-US"/>
          </a:p>
        </p:txBody>
      </p:sp>
    </p:spTree>
    <p:extLst>
      <p:ext uri="{BB962C8B-B14F-4D97-AF65-F5344CB8AC3E}">
        <p14:creationId xmlns:p14="http://schemas.microsoft.com/office/powerpoint/2010/main" xmlns="" val="26276048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8.png"/><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470400"/>
            <a:ext cx="7772400" cy="2387600"/>
          </a:xfrm>
        </p:spPr>
        <p:txBody>
          <a:bodyPr>
            <a:normAutofit/>
          </a:bodyPr>
          <a:lstStyle/>
          <a:p>
            <a:pPr algn="l"/>
            <a:r>
              <a:rPr lang="ru-RU" sz="4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rPr>
              <a:t>Путешествие</a:t>
            </a:r>
            <a:br>
              <a:rPr lang="ru-RU" sz="4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rPr>
            </a:br>
            <a:r>
              <a:rPr lang="ru-RU" sz="4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rPr>
              <a:t>в мир русского </a:t>
            </a:r>
            <a:r>
              <a:rPr lang="ru-RU" sz="4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rPr>
              <a:t>языка</a:t>
            </a:r>
            <a:br>
              <a:rPr lang="ru-RU" sz="4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rPr>
            </a:br>
            <a:r>
              <a:rPr lang="ru-RU" sz="36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rPr>
              <a:t>2 класс</a:t>
            </a:r>
            <a:endParaRPr lang="en-US" sz="4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ndParaRPr>
          </a:p>
        </p:txBody>
      </p:sp>
      <p:sp>
        <p:nvSpPr>
          <p:cNvPr id="3" name="Subtitle 2"/>
          <p:cNvSpPr>
            <a:spLocks noGrp="1"/>
          </p:cNvSpPr>
          <p:nvPr>
            <p:ph type="subTitle" idx="1"/>
          </p:nvPr>
        </p:nvSpPr>
        <p:spPr>
          <a:xfrm>
            <a:off x="391550" y="4539248"/>
            <a:ext cx="8091268" cy="513397"/>
          </a:xfrm>
        </p:spPr>
        <p:txBody>
          <a:bodyPr>
            <a:noAutofit/>
          </a:bodyPr>
          <a:lstStyle/>
          <a:p>
            <a:pPr algn="l"/>
            <a:r>
              <a:rPr lang="ru-RU" sz="4800" dirty="0">
                <a:solidFill>
                  <a:srgbClr val="184971"/>
                </a:solidFill>
              </a:rPr>
              <a:t>«Что такое предложение?»</a:t>
            </a:r>
            <a:endParaRPr lang="en-US" sz="4800" dirty="0">
              <a:solidFill>
                <a:srgbClr val="184971"/>
              </a:solidFill>
            </a:endParaRPr>
          </a:p>
        </p:txBody>
      </p:sp>
      <p:sp>
        <p:nvSpPr>
          <p:cNvPr id="6" name="TextBox 5"/>
          <p:cNvSpPr txBox="1"/>
          <p:nvPr/>
        </p:nvSpPr>
        <p:spPr>
          <a:xfrm>
            <a:off x="1044733" y="0"/>
            <a:ext cx="6931649"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i="1" dirty="0" smtClean="0"/>
              <a:t>Презентацию разработала:</a:t>
            </a:r>
          </a:p>
          <a:p>
            <a:pPr algn="ctr"/>
            <a:r>
              <a:rPr lang="ru-RU" i="1" dirty="0" smtClean="0"/>
              <a:t> учитель начальных классов </a:t>
            </a:r>
          </a:p>
          <a:p>
            <a:pPr algn="ctr"/>
            <a:r>
              <a:rPr lang="ru-RU" i="1" dirty="0" smtClean="0"/>
              <a:t>г. Санкт-Петербурга</a:t>
            </a:r>
          </a:p>
          <a:p>
            <a:pPr algn="ctr"/>
            <a:r>
              <a:rPr lang="ru-RU" i="1" dirty="0" smtClean="0"/>
              <a:t> Красносельского района ГБОУ школы №219</a:t>
            </a:r>
          </a:p>
          <a:p>
            <a:pPr algn="ctr"/>
            <a:r>
              <a:rPr lang="ru-RU" i="1" dirty="0" smtClean="0"/>
              <a:t>Гаврилова Анисия Тимофеевна</a:t>
            </a:r>
            <a:endParaRPr lang="ru-RU" i="1" dirty="0"/>
          </a:p>
        </p:txBody>
      </p:sp>
    </p:spTree>
    <p:extLst>
      <p:ext uri="{BB962C8B-B14F-4D97-AF65-F5344CB8AC3E}">
        <p14:creationId xmlns:p14="http://schemas.microsoft.com/office/powerpoint/2010/main" xmlns="" val="590837901"/>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A7358277-8548-4BCA-96E0-876128AA17F2}"/>
              </a:ext>
            </a:extLst>
          </p:cNvPr>
          <p:cNvSpPr txBox="1"/>
          <p:nvPr/>
        </p:nvSpPr>
        <p:spPr>
          <a:xfrm>
            <a:off x="319595" y="1624614"/>
            <a:ext cx="8052047" cy="4154984"/>
          </a:xfrm>
          <a:prstGeom prst="rect">
            <a:avLst/>
          </a:prstGeom>
          <a:noFill/>
        </p:spPr>
        <p:txBody>
          <a:bodyPr wrap="square" rtlCol="0">
            <a:spAutoFit/>
          </a:bodyPr>
          <a:lstStyle/>
          <a:p>
            <a:r>
              <a:rPr lang="ru-RU" sz="2400" dirty="0"/>
              <a:t>3. Спиши текст раскрывая  скобки, выбрав верный вариант и выдели предложения.</a:t>
            </a:r>
          </a:p>
          <a:p>
            <a:endParaRPr lang="ru-RU" sz="2400" dirty="0"/>
          </a:p>
          <a:p>
            <a:r>
              <a:rPr lang="ru-RU" sz="2400" b="0" i="0" dirty="0">
                <a:solidFill>
                  <a:srgbClr val="000000"/>
                </a:solidFill>
                <a:effectLst/>
                <a:latin typeface="-apple-system"/>
              </a:rPr>
              <a:t>Быстр(</a:t>
            </a:r>
            <a:r>
              <a:rPr lang="ru-RU" sz="2400" b="0" i="0" dirty="0" err="1">
                <a:solidFill>
                  <a:srgbClr val="000000"/>
                </a:solidFill>
                <a:effectLst/>
                <a:latin typeface="-apple-system"/>
              </a:rPr>
              <a:t>о,а</a:t>
            </a:r>
            <a:r>
              <a:rPr lang="ru-RU" sz="2400" b="0" i="0" dirty="0">
                <a:solidFill>
                  <a:srgbClr val="000000"/>
                </a:solidFill>
                <a:effectLst/>
                <a:latin typeface="-apple-system"/>
              </a:rPr>
              <a:t>) миновало лет(</a:t>
            </a:r>
            <a:r>
              <a:rPr lang="ru-RU" sz="2400" b="0" i="0" dirty="0" err="1">
                <a:solidFill>
                  <a:srgbClr val="000000"/>
                </a:solidFill>
                <a:effectLst/>
                <a:latin typeface="-apple-system"/>
              </a:rPr>
              <a:t>о,а</a:t>
            </a:r>
            <a:r>
              <a:rPr lang="ru-RU" sz="2400" b="0" i="0" dirty="0">
                <a:solidFill>
                  <a:srgbClr val="000000"/>
                </a:solidFill>
                <a:effectLst/>
                <a:latin typeface="-apple-system"/>
              </a:rPr>
              <a:t>) (на)ступил учебный го(</a:t>
            </a:r>
            <a:r>
              <a:rPr lang="ru-RU" sz="2400" b="0" i="0" dirty="0" err="1">
                <a:solidFill>
                  <a:srgbClr val="000000"/>
                </a:solidFill>
                <a:effectLst/>
                <a:latin typeface="-apple-system"/>
              </a:rPr>
              <a:t>д,т</a:t>
            </a:r>
            <a:r>
              <a:rPr lang="ru-RU" sz="2400" b="0" i="0" dirty="0">
                <a:solidFill>
                  <a:srgbClr val="000000"/>
                </a:solidFill>
                <a:effectLst/>
                <a:latin typeface="-apple-system"/>
              </a:rPr>
              <a:t>) </a:t>
            </a:r>
            <a:r>
              <a:rPr lang="ru-RU" sz="2400" b="0" i="0" dirty="0" err="1">
                <a:solidFill>
                  <a:srgbClr val="000000"/>
                </a:solidFill>
                <a:effectLst/>
                <a:latin typeface="-apple-system"/>
              </a:rPr>
              <a:t>уч</a:t>
            </a:r>
            <a:r>
              <a:rPr lang="ru-RU" sz="2400" b="0" i="0" dirty="0">
                <a:solidFill>
                  <a:srgbClr val="000000"/>
                </a:solidFill>
                <a:effectLst/>
                <a:latin typeface="-apple-system"/>
              </a:rPr>
              <a:t>(</a:t>
            </a:r>
            <a:r>
              <a:rPr lang="ru-RU" sz="2400" b="0" i="0" dirty="0" err="1">
                <a:solidFill>
                  <a:srgbClr val="000000"/>
                </a:solidFill>
                <a:effectLst/>
                <a:latin typeface="-apple-system"/>
              </a:rPr>
              <a:t>е,и</a:t>
            </a:r>
            <a:r>
              <a:rPr lang="ru-RU" sz="2400" b="0" i="0" dirty="0">
                <a:solidFill>
                  <a:srgbClr val="000000"/>
                </a:solidFill>
                <a:effectLst/>
                <a:latin typeface="-apple-system"/>
              </a:rPr>
              <a:t>)ники сели (за)парты</a:t>
            </a:r>
          </a:p>
          <a:p>
            <a:endParaRPr lang="ru-RU" sz="2400" dirty="0">
              <a:solidFill>
                <a:srgbClr val="000000"/>
              </a:solidFill>
              <a:latin typeface="-apple-system"/>
            </a:endParaRPr>
          </a:p>
          <a:p>
            <a:r>
              <a:rPr lang="ru-RU" sz="2400" dirty="0">
                <a:solidFill>
                  <a:srgbClr val="000000"/>
                </a:solidFill>
                <a:latin typeface="-apple-system"/>
              </a:rPr>
              <a:t>4. </a:t>
            </a:r>
            <a:r>
              <a:rPr lang="ru-RU" sz="2400" b="0" i="0" dirty="0">
                <a:solidFill>
                  <a:srgbClr val="000000"/>
                </a:solidFill>
                <a:effectLst/>
                <a:latin typeface="-apple-system"/>
              </a:rPr>
              <a:t>Составить предложения из предложенных слов. Подчеркни  главные члены предложения.</a:t>
            </a:r>
            <a:r>
              <a:rPr lang="ru-RU" sz="2400" dirty="0"/>
              <a:t/>
            </a:r>
            <a:br>
              <a:rPr lang="ru-RU" sz="2400" dirty="0"/>
            </a:br>
            <a:r>
              <a:rPr lang="ru-RU" sz="2400" dirty="0"/>
              <a:t/>
            </a:r>
            <a:br>
              <a:rPr lang="ru-RU" sz="2400" dirty="0"/>
            </a:br>
            <a:r>
              <a:rPr lang="ru-RU" sz="2400" dirty="0"/>
              <a:t>1)</a:t>
            </a:r>
            <a:r>
              <a:rPr lang="ru-RU" sz="2400" b="0" i="0" dirty="0">
                <a:solidFill>
                  <a:srgbClr val="000000"/>
                </a:solidFill>
                <a:effectLst/>
                <a:latin typeface="-apple-system"/>
              </a:rPr>
              <a:t>в, глубокую, ёжик, норку, спрятался </a:t>
            </a:r>
          </a:p>
          <a:p>
            <a:r>
              <a:rPr lang="ru-RU" sz="2400" b="0" i="0" dirty="0">
                <a:solidFill>
                  <a:srgbClr val="000000"/>
                </a:solidFill>
                <a:effectLst/>
                <a:latin typeface="-apple-system"/>
              </a:rPr>
              <a:t>2)и, тепло, постельке, уютно, мягкой, в</a:t>
            </a:r>
            <a:endParaRPr lang="ru-RU" sz="2400" dirty="0"/>
          </a:p>
        </p:txBody>
      </p:sp>
      <p:pic>
        <p:nvPicPr>
          <p:cNvPr id="3" name="Рисунок 2" descr="Список (справа налево)">
            <a:extLst>
              <a:ext uri="{FF2B5EF4-FFF2-40B4-BE49-F238E27FC236}">
                <a16:creationId xmlns:a16="http://schemas.microsoft.com/office/drawing/2014/main" xmlns="" id="{B7FD91BB-AFEB-4429-AFD4-37E18C441602}"/>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tretch>
            <a:fillRect/>
          </a:stretch>
        </p:blipFill>
        <p:spPr>
          <a:xfrm>
            <a:off x="7337394" y="4945972"/>
            <a:ext cx="1622394" cy="1622394"/>
          </a:xfrm>
          <a:prstGeom prst="rect">
            <a:avLst/>
          </a:prstGeom>
        </p:spPr>
      </p:pic>
    </p:spTree>
    <p:extLst>
      <p:ext uri="{BB962C8B-B14F-4D97-AF65-F5344CB8AC3E}">
        <p14:creationId xmlns:p14="http://schemas.microsoft.com/office/powerpoint/2010/main" xmlns="" val="3099322087"/>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3F646926-14EB-4888-A7CB-6E72459D774F}"/>
              </a:ext>
            </a:extLst>
          </p:cNvPr>
          <p:cNvSpPr txBox="1"/>
          <p:nvPr/>
        </p:nvSpPr>
        <p:spPr>
          <a:xfrm>
            <a:off x="452761" y="1615735"/>
            <a:ext cx="8238477" cy="4154984"/>
          </a:xfrm>
          <a:prstGeom prst="rect">
            <a:avLst/>
          </a:prstGeom>
          <a:noFill/>
        </p:spPr>
        <p:txBody>
          <a:bodyPr wrap="square" rtlCol="0">
            <a:spAutoFit/>
          </a:bodyPr>
          <a:lstStyle/>
          <a:p>
            <a:pPr algn="just"/>
            <a:r>
              <a:rPr lang="ru-RU" sz="2400" dirty="0"/>
              <a:t>Ты выполнил все пункты плана. Ты узнал, что предложение – это слово или несколько слов связанные по смыслу.  Предложение всегда начинает с заглавной буквы и в конце ставится знак препинания.  Ты выполнил все предложенные итоговые задание и итоговый тест, который проверит учитель. Если ты понял(а) тему, выполнил(а) все задания правильно, то  на полях нарисуй звёздочку. Если ты понял(а) тему, но не все здания выполнил(а) верно, то  восклицательный знак. А если тему ты не понял(а) и тему ты не понял(а), то вопросительный знак и прочти ещё раз теорию.</a:t>
            </a:r>
          </a:p>
        </p:txBody>
      </p:sp>
    </p:spTree>
    <p:extLst>
      <p:ext uri="{BB962C8B-B14F-4D97-AF65-F5344CB8AC3E}">
        <p14:creationId xmlns:p14="http://schemas.microsoft.com/office/powerpoint/2010/main" xmlns="" val="297380843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03385" y="1790617"/>
            <a:ext cx="7877907" cy="2031325"/>
          </a:xfrm>
          <a:prstGeom prst="rect">
            <a:avLst/>
          </a:prstGeom>
          <a:noFill/>
        </p:spPr>
        <p:txBody>
          <a:bodyPr wrap="square" rtlCol="0">
            <a:spAutoFit/>
          </a:bodyPr>
          <a:lstStyle/>
          <a:p>
            <a:pPr algn="ctr"/>
            <a:r>
              <a:rPr lang="ru-RU" i="1" dirty="0">
                <a:effectLst>
                  <a:outerShdw blurRad="38100" dist="38100" dir="2700000" algn="tl">
                    <a:srgbClr val="000000">
                      <a:alpha val="43137"/>
                    </a:srgbClr>
                  </a:outerShdw>
                </a:effectLst>
              </a:rPr>
              <a:t>Здравствуй, дорогой друг!</a:t>
            </a:r>
          </a:p>
          <a:p>
            <a:endParaRPr lang="ru-RU" i="1" dirty="0">
              <a:effectLst>
                <a:outerShdw blurRad="38100" dist="38100" dir="2700000" algn="tl">
                  <a:srgbClr val="000000">
                    <a:alpha val="43137"/>
                  </a:srgbClr>
                </a:outerShdw>
              </a:effectLst>
            </a:endParaRPr>
          </a:p>
          <a:p>
            <a:pPr algn="just"/>
            <a:r>
              <a:rPr lang="ru-RU" i="1" dirty="0">
                <a:effectLst>
                  <a:outerShdw blurRad="38100" dist="38100" dir="2700000" algn="tl">
                    <a:srgbClr val="000000">
                      <a:alpha val="43137"/>
                    </a:srgbClr>
                  </a:outerShdw>
                </a:effectLst>
              </a:rPr>
              <a:t>Я – твой вспомогательный друг в мире русского языка. Сегодня мы отправимся с тобой в путешествие в мир русского языка, и я помогу тебе преодолеть много трудностей, сделать интересные открытия!</a:t>
            </a:r>
          </a:p>
          <a:p>
            <a:pPr algn="just"/>
            <a:endParaRPr lang="ru-RU" i="1" dirty="0">
              <a:effectLst>
                <a:outerShdw blurRad="38100" dist="38100" dir="2700000" algn="tl">
                  <a:srgbClr val="000000">
                    <a:alpha val="43137"/>
                  </a:srgbClr>
                </a:outerShdw>
              </a:effectLst>
            </a:endParaRPr>
          </a:p>
          <a:p>
            <a:pPr algn="just"/>
            <a:r>
              <a:rPr lang="ru-RU" i="1" dirty="0">
                <a:effectLst>
                  <a:outerShdw blurRad="38100" dist="38100" dir="2700000" algn="tl">
                    <a:srgbClr val="000000">
                      <a:alpha val="43137"/>
                    </a:srgbClr>
                  </a:outerShdw>
                </a:effectLst>
              </a:rPr>
              <a:t>Сегодня перед нами стоит следующая цель:</a:t>
            </a:r>
          </a:p>
        </p:txBody>
      </p:sp>
      <p:sp>
        <p:nvSpPr>
          <p:cNvPr id="5" name="Прямоугольник 4"/>
          <p:cNvSpPr/>
          <p:nvPr/>
        </p:nvSpPr>
        <p:spPr>
          <a:xfrm>
            <a:off x="4133137" y="5758825"/>
            <a:ext cx="3908894" cy="1015663"/>
          </a:xfrm>
          <a:prstGeom prst="rect">
            <a:avLst/>
          </a:prstGeom>
          <a:noFill/>
        </p:spPr>
        <p:txBody>
          <a:bodyPr wrap="square" lIns="91440" tIns="45720" rIns="91440" bIns="45720">
            <a:spAutoFit/>
          </a:bodyPr>
          <a:lstStyle/>
          <a:p>
            <a:r>
              <a:rPr lang="ru-RU"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ЧТОБЫ ПЕРЕЙТИ К ЕЕ ДОСТИЖЕНИЮ, НАЖМИ НА СТРЕЛОЧКУ</a:t>
            </a:r>
          </a:p>
        </p:txBody>
      </p:sp>
      <p:sp>
        <p:nvSpPr>
          <p:cNvPr id="6" name="Управляющая кнопка: далее 5">
            <a:hlinkClick r:id="" action="ppaction://hlinkshowjump?jump=nextslide" highlightClick="1"/>
          </p:cNvPr>
          <p:cNvSpPr/>
          <p:nvPr/>
        </p:nvSpPr>
        <p:spPr>
          <a:xfrm>
            <a:off x="7690338" y="5730187"/>
            <a:ext cx="1277816" cy="1015663"/>
          </a:xfrm>
          <a:prstGeom prst="actionButtonForwardNex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p>
        </p:txBody>
      </p:sp>
      <p:sp>
        <p:nvSpPr>
          <p:cNvPr id="4" name="Прямоугольник 3"/>
          <p:cNvSpPr/>
          <p:nvPr/>
        </p:nvSpPr>
        <p:spPr>
          <a:xfrm>
            <a:off x="896645" y="4046529"/>
            <a:ext cx="7549661" cy="1023012"/>
          </a:xfrm>
          <a:prstGeom prst="rect">
            <a:avLst/>
          </a:prstGeom>
          <a:gradFill>
            <a:gsLst>
              <a:gs pos="0">
                <a:schemeClr val="accent1">
                  <a:lumMod val="60000"/>
                  <a:lumOff val="40000"/>
                </a:schemeClr>
              </a:gs>
              <a:gs pos="53000">
                <a:srgbClr val="D4DEFF"/>
              </a:gs>
              <a:gs pos="83000">
                <a:srgbClr val="D4DEFF"/>
              </a:gs>
              <a:gs pos="100000">
                <a:schemeClr val="accent1">
                  <a:lumMod val="60000"/>
                  <a:lumOff val="40000"/>
                </a:schemeClr>
              </a:gs>
            </a:gsLst>
            <a:lin ang="5400000" scaled="0"/>
          </a:gradFill>
          <a:effectLst>
            <a:outerShdw blurRad="546100" dist="228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a:solidFill>
                  <a:schemeClr val="tx1"/>
                </a:solidFill>
                <a:effectLst>
                  <a:outerShdw blurRad="38100" dist="38100" dir="2700000" algn="tl">
                    <a:srgbClr val="000000">
                      <a:alpha val="43137"/>
                    </a:srgbClr>
                  </a:outerShdw>
                </a:effectLst>
              </a:rPr>
              <a:t>Узнать что такое предложение и научиться их составлять.</a:t>
            </a:r>
          </a:p>
          <a:p>
            <a:pPr algn="ctr"/>
            <a:endParaRPr lang="ru-RU" dirty="0"/>
          </a:p>
        </p:txBody>
      </p:sp>
    </p:spTree>
    <p:extLst>
      <p:ext uri="{BB962C8B-B14F-4D97-AF65-F5344CB8AC3E}">
        <p14:creationId xmlns:p14="http://schemas.microsoft.com/office/powerpoint/2010/main" xmlns="" val="345453717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6257" y="427221"/>
            <a:ext cx="8274323" cy="1938992"/>
          </a:xfrm>
          <a:prstGeom prst="rect">
            <a:avLst/>
          </a:prstGeom>
          <a:noFill/>
        </p:spPr>
        <p:txBody>
          <a:bodyPr wrap="square" lIns="91440" tIns="45720" rIns="91440" bIns="45720">
            <a:spAutoFit/>
          </a:bodyPr>
          <a:lstStyle/>
          <a:p>
            <a:pPr algn="ctr"/>
            <a:r>
              <a:rPr lang="ru-RU" sz="4000" b="1" cap="none" spc="0" dirty="0">
                <a:ln w="10541" cmpd="sng">
                  <a:solidFill>
                    <a:schemeClr val="accent1">
                      <a:shade val="88000"/>
                      <a:satMod val="110000"/>
                    </a:schemeClr>
                  </a:solidFill>
                  <a:prstDash val="solid"/>
                </a:ln>
                <a:effectLst/>
              </a:rPr>
              <a:t>Чтобы достичь любую цель, нам нужен план.</a:t>
            </a:r>
          </a:p>
          <a:p>
            <a:pPr algn="ctr"/>
            <a:r>
              <a:rPr lang="ru-RU" sz="4000" b="1" dirty="0">
                <a:ln w="10541" cmpd="sng">
                  <a:solidFill>
                    <a:schemeClr val="accent1">
                      <a:shade val="88000"/>
                      <a:satMod val="110000"/>
                    </a:schemeClr>
                  </a:solidFill>
                  <a:prstDash val="solid"/>
                </a:ln>
              </a:rPr>
              <a:t>Давайте же с ним ознакомимся!</a:t>
            </a:r>
            <a:endParaRPr lang="ru-RU" sz="4000" b="1" cap="none" spc="0" dirty="0">
              <a:ln w="10541" cmpd="sng">
                <a:solidFill>
                  <a:schemeClr val="accent1">
                    <a:shade val="88000"/>
                    <a:satMod val="110000"/>
                  </a:schemeClr>
                </a:solidFill>
                <a:prstDash val="solid"/>
              </a:ln>
              <a:effectLst/>
            </a:endParaRPr>
          </a:p>
        </p:txBody>
      </p:sp>
      <p:sp>
        <p:nvSpPr>
          <p:cNvPr id="3" name="Пятиугольник 2"/>
          <p:cNvSpPr/>
          <p:nvPr/>
        </p:nvSpPr>
        <p:spPr>
          <a:xfrm>
            <a:off x="600045" y="2508830"/>
            <a:ext cx="7655168" cy="1031631"/>
          </a:xfrm>
          <a:prstGeom prst="homePlate">
            <a:avLst/>
          </a:prstGeom>
          <a:solidFill>
            <a:schemeClr val="accent1">
              <a:lumMod val="40000"/>
              <a:lumOff val="60000"/>
            </a:schemeClr>
          </a:solidFill>
          <a:effectLst>
            <a:outerShdw blurRad="254000" dist="127000" dir="5400000" algn="ctr" rotWithShape="0">
              <a:schemeClr val="tx2">
                <a:lumMod val="75000"/>
                <a:alpha val="7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rPr>
              <a:t>1. Изучить теорию по теме «Что такое предложение?»</a:t>
            </a:r>
          </a:p>
        </p:txBody>
      </p:sp>
      <p:sp>
        <p:nvSpPr>
          <p:cNvPr id="4" name="Пятиугольник 3"/>
          <p:cNvSpPr/>
          <p:nvPr/>
        </p:nvSpPr>
        <p:spPr>
          <a:xfrm>
            <a:off x="600045" y="3698677"/>
            <a:ext cx="7655168" cy="1031631"/>
          </a:xfrm>
          <a:prstGeom prst="homePlate">
            <a:avLst/>
          </a:prstGeom>
          <a:solidFill>
            <a:schemeClr val="accent1">
              <a:lumMod val="40000"/>
              <a:lumOff val="60000"/>
            </a:schemeClr>
          </a:solidFill>
          <a:effectLst>
            <a:outerShdw blurRad="254000" dist="127000" dir="5400000" algn="ctr" rotWithShape="0">
              <a:schemeClr val="tx2">
                <a:lumMod val="75000"/>
                <a:alpha val="7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2. Применить знания при выполнения  заданий.</a:t>
            </a:r>
          </a:p>
        </p:txBody>
      </p:sp>
      <p:sp>
        <p:nvSpPr>
          <p:cNvPr id="5" name="Пятиугольник 4"/>
          <p:cNvSpPr/>
          <p:nvPr/>
        </p:nvSpPr>
        <p:spPr>
          <a:xfrm>
            <a:off x="600045" y="4888524"/>
            <a:ext cx="7655168" cy="1031631"/>
          </a:xfrm>
          <a:prstGeom prst="homePlate">
            <a:avLst/>
          </a:prstGeom>
          <a:solidFill>
            <a:schemeClr val="accent1">
              <a:lumMod val="40000"/>
              <a:lumOff val="60000"/>
            </a:schemeClr>
          </a:solidFill>
          <a:effectLst>
            <a:outerShdw blurRad="254000" dist="127000" dir="5400000" algn="ctr" rotWithShape="0">
              <a:schemeClr val="tx2">
                <a:lumMod val="75000"/>
                <a:alpha val="7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3. Пройти итоговый тест</a:t>
            </a:r>
          </a:p>
        </p:txBody>
      </p:sp>
      <p:pic>
        <p:nvPicPr>
          <p:cNvPr id="8" name="Рисунок 7" descr="Лампочка">
            <a:extLst>
              <a:ext uri="{FF2B5EF4-FFF2-40B4-BE49-F238E27FC236}">
                <a16:creationId xmlns:a16="http://schemas.microsoft.com/office/drawing/2014/main" xmlns="" id="{219853FA-05FD-43EE-AB61-1616FC5A08A5}"/>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tretch>
            <a:fillRect/>
          </a:stretch>
        </p:blipFill>
        <p:spPr>
          <a:xfrm>
            <a:off x="8185212" y="5803776"/>
            <a:ext cx="914400" cy="914400"/>
          </a:xfrm>
          <a:prstGeom prst="rect">
            <a:avLst/>
          </a:prstGeom>
        </p:spPr>
      </p:pic>
    </p:spTree>
    <p:extLst>
      <p:ext uri="{BB962C8B-B14F-4D97-AF65-F5344CB8AC3E}">
        <p14:creationId xmlns:p14="http://schemas.microsoft.com/office/powerpoint/2010/main" xmlns="" val="2175822589"/>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EFBDE53-0667-4C7B-A3F5-0E5F92D29FAF}"/>
              </a:ext>
            </a:extLst>
          </p:cNvPr>
          <p:cNvSpPr txBox="1"/>
          <p:nvPr/>
        </p:nvSpPr>
        <p:spPr>
          <a:xfrm>
            <a:off x="-71021" y="452761"/>
            <a:ext cx="9286042" cy="646331"/>
          </a:xfrm>
          <a:prstGeom prst="rect">
            <a:avLst/>
          </a:prstGeom>
          <a:noFill/>
        </p:spPr>
        <p:txBody>
          <a:bodyPr wrap="square" rtlCol="0">
            <a:spAutoFit/>
          </a:bodyPr>
          <a:lstStyle/>
          <a:p>
            <a:pPr algn="ctr"/>
            <a:r>
              <a:rPr lang="ru-RU" sz="3600" b="1" dirty="0">
                <a:effectLst>
                  <a:outerShdw blurRad="38100" dist="38100" dir="2700000" algn="tl">
                    <a:srgbClr val="000000">
                      <a:alpha val="43137"/>
                    </a:srgbClr>
                  </a:outerShdw>
                </a:effectLst>
              </a:rPr>
              <a:t>Что такое предложение?</a:t>
            </a:r>
          </a:p>
        </p:txBody>
      </p:sp>
      <p:sp>
        <p:nvSpPr>
          <p:cNvPr id="3" name="TextBox 2">
            <a:extLst>
              <a:ext uri="{FF2B5EF4-FFF2-40B4-BE49-F238E27FC236}">
                <a16:creationId xmlns:a16="http://schemas.microsoft.com/office/drawing/2014/main" xmlns="" id="{61F96ABE-9B92-4DA4-9462-0BF8F24801C0}"/>
              </a:ext>
            </a:extLst>
          </p:cNvPr>
          <p:cNvSpPr txBox="1"/>
          <p:nvPr/>
        </p:nvSpPr>
        <p:spPr>
          <a:xfrm>
            <a:off x="488272" y="1580225"/>
            <a:ext cx="8060924" cy="923330"/>
          </a:xfrm>
          <a:prstGeom prst="rect">
            <a:avLst/>
          </a:prstGeom>
          <a:noFill/>
        </p:spPr>
        <p:txBody>
          <a:bodyPr wrap="square" rtlCol="0">
            <a:spAutoFit/>
          </a:bodyPr>
          <a:lstStyle/>
          <a:p>
            <a:r>
              <a:rPr lang="ru-RU" dirty="0">
                <a:effectLst>
                  <a:outerShdw blurRad="38100" dist="38100" dir="2700000" algn="tl">
                    <a:srgbClr val="000000">
                      <a:alpha val="43137"/>
                    </a:srgbClr>
                  </a:outerShdw>
                </a:effectLst>
              </a:rPr>
              <a:t>Прочитай текст. Запиши в тетрадь определение и подчеркни ключевые слова</a:t>
            </a:r>
            <a:r>
              <a:rPr lang="ru-RU" dirty="0"/>
              <a:t>.</a:t>
            </a:r>
          </a:p>
          <a:p>
            <a:endParaRPr lang="ru-RU" dirty="0"/>
          </a:p>
          <a:p>
            <a:endParaRPr lang="ru-RU" dirty="0"/>
          </a:p>
        </p:txBody>
      </p:sp>
      <p:pic>
        <p:nvPicPr>
          <p:cNvPr id="4" name="Рисунок 3">
            <a:extLst>
              <a:ext uri="{FF2B5EF4-FFF2-40B4-BE49-F238E27FC236}">
                <a16:creationId xmlns:a16="http://schemas.microsoft.com/office/drawing/2014/main" xmlns="" id="{5EF09C38-1E6A-4142-9BD4-A3EF73EAE3A8}"/>
              </a:ext>
            </a:extLst>
          </p:cNvPr>
          <p:cNvPicPr>
            <a:picLocks noChangeAspect="1"/>
          </p:cNvPicPr>
          <p:nvPr/>
        </p:nvPicPr>
        <p:blipFill rotWithShape="1">
          <a:blip r:embed="rId2" cstate="print"/>
          <a:srcRect l="19611" t="8145" r="52340" b="87253"/>
          <a:stretch/>
        </p:blipFill>
        <p:spPr>
          <a:xfrm>
            <a:off x="488272" y="2214173"/>
            <a:ext cx="8060924" cy="743934"/>
          </a:xfrm>
          <a:prstGeom prst="rect">
            <a:avLst/>
          </a:prstGeom>
        </p:spPr>
      </p:pic>
      <p:sp>
        <p:nvSpPr>
          <p:cNvPr id="6" name="Прямоугольник 5">
            <a:extLst>
              <a:ext uri="{FF2B5EF4-FFF2-40B4-BE49-F238E27FC236}">
                <a16:creationId xmlns:a16="http://schemas.microsoft.com/office/drawing/2014/main" xmlns="" id="{863ACC25-FDC4-4121-BB91-C3E8B60E27F7}"/>
              </a:ext>
            </a:extLst>
          </p:cNvPr>
          <p:cNvSpPr/>
          <p:nvPr/>
        </p:nvSpPr>
        <p:spPr>
          <a:xfrm>
            <a:off x="1840289" y="3363578"/>
            <a:ext cx="4829453" cy="15042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Нажми на меня и проверь как ты усвоил(а) данное определение</a:t>
            </a:r>
          </a:p>
        </p:txBody>
      </p:sp>
    </p:spTree>
    <p:extLst>
      <p:ext uri="{BB962C8B-B14F-4D97-AF65-F5344CB8AC3E}">
        <p14:creationId xmlns:p14="http://schemas.microsoft.com/office/powerpoint/2010/main" xmlns="" val="114901679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62F495DC-AF6E-4202-91FE-7B760689CDE2}"/>
              </a:ext>
            </a:extLst>
          </p:cNvPr>
          <p:cNvSpPr txBox="1"/>
          <p:nvPr/>
        </p:nvSpPr>
        <p:spPr>
          <a:xfrm>
            <a:off x="346229" y="1358283"/>
            <a:ext cx="8433787" cy="646331"/>
          </a:xfrm>
          <a:prstGeom prst="rect">
            <a:avLst/>
          </a:prstGeom>
          <a:noFill/>
        </p:spPr>
        <p:txBody>
          <a:bodyPr wrap="square" rtlCol="0">
            <a:spAutoFit/>
          </a:bodyPr>
          <a:lstStyle/>
          <a:p>
            <a:r>
              <a:rPr lang="ru-RU" dirty="0"/>
              <a:t>Прочитай и найди предложения.  Нажми на неверные ответы, чтобы они исчезли. Удачи, мы верим в тебя!</a:t>
            </a:r>
          </a:p>
        </p:txBody>
      </p:sp>
      <p:sp>
        <p:nvSpPr>
          <p:cNvPr id="3" name="TextBox 2">
            <a:extLst>
              <a:ext uri="{FF2B5EF4-FFF2-40B4-BE49-F238E27FC236}">
                <a16:creationId xmlns:a16="http://schemas.microsoft.com/office/drawing/2014/main" xmlns="" id="{7551395F-B106-4957-8210-4F9EC634B99F}"/>
              </a:ext>
            </a:extLst>
          </p:cNvPr>
          <p:cNvSpPr txBox="1"/>
          <p:nvPr/>
        </p:nvSpPr>
        <p:spPr>
          <a:xfrm>
            <a:off x="577049" y="2290439"/>
            <a:ext cx="7386221" cy="369332"/>
          </a:xfrm>
          <a:prstGeom prst="rect">
            <a:avLst/>
          </a:prstGeom>
          <a:noFill/>
        </p:spPr>
        <p:txBody>
          <a:bodyPr wrap="square" rtlCol="0">
            <a:spAutoFit/>
          </a:bodyPr>
          <a:lstStyle/>
          <a:p>
            <a:r>
              <a:rPr lang="ru-RU" dirty="0"/>
              <a:t>В школа купить компьютеры.</a:t>
            </a:r>
          </a:p>
        </p:txBody>
      </p:sp>
      <p:sp>
        <p:nvSpPr>
          <p:cNvPr id="4" name="TextBox 3">
            <a:extLst>
              <a:ext uri="{FF2B5EF4-FFF2-40B4-BE49-F238E27FC236}">
                <a16:creationId xmlns:a16="http://schemas.microsoft.com/office/drawing/2014/main" xmlns="" id="{FBAC9EE3-260F-4BC2-A6ED-0E3AA9A92211}"/>
              </a:ext>
            </a:extLst>
          </p:cNvPr>
          <p:cNvSpPr txBox="1"/>
          <p:nvPr/>
        </p:nvSpPr>
        <p:spPr>
          <a:xfrm>
            <a:off x="674703" y="2945596"/>
            <a:ext cx="4625266" cy="369332"/>
          </a:xfrm>
          <a:prstGeom prst="rect">
            <a:avLst/>
          </a:prstGeom>
          <a:noFill/>
        </p:spPr>
        <p:txBody>
          <a:bodyPr wrap="square" rtlCol="0">
            <a:spAutoFit/>
          </a:bodyPr>
          <a:lstStyle/>
          <a:p>
            <a:r>
              <a:rPr lang="ru-RU" dirty="0"/>
              <a:t>я люблю учиться</a:t>
            </a:r>
          </a:p>
        </p:txBody>
      </p:sp>
      <p:sp>
        <p:nvSpPr>
          <p:cNvPr id="5" name="TextBox 4">
            <a:extLst>
              <a:ext uri="{FF2B5EF4-FFF2-40B4-BE49-F238E27FC236}">
                <a16:creationId xmlns:a16="http://schemas.microsoft.com/office/drawing/2014/main" xmlns="" id="{885BDCC2-B5FD-45D3-9B27-83A3C7073BFB}"/>
              </a:ext>
            </a:extLst>
          </p:cNvPr>
          <p:cNvSpPr txBox="1"/>
          <p:nvPr/>
        </p:nvSpPr>
        <p:spPr>
          <a:xfrm>
            <a:off x="577049" y="3401017"/>
            <a:ext cx="4668457" cy="369332"/>
          </a:xfrm>
          <a:prstGeom prst="rect">
            <a:avLst/>
          </a:prstGeom>
          <a:noFill/>
        </p:spPr>
        <p:txBody>
          <a:bodyPr wrap="none" rtlCol="0">
            <a:spAutoFit/>
          </a:bodyPr>
          <a:lstStyle/>
          <a:p>
            <a:r>
              <a:rPr lang="ru-RU" dirty="0"/>
              <a:t>Моя мама работает в продуктовом магазине.</a:t>
            </a:r>
          </a:p>
        </p:txBody>
      </p:sp>
      <p:sp>
        <p:nvSpPr>
          <p:cNvPr id="6" name="TextBox 5">
            <a:extLst>
              <a:ext uri="{FF2B5EF4-FFF2-40B4-BE49-F238E27FC236}">
                <a16:creationId xmlns:a16="http://schemas.microsoft.com/office/drawing/2014/main" xmlns="" id="{9474E269-736F-4909-8734-B5CD8BA2C048}"/>
              </a:ext>
            </a:extLst>
          </p:cNvPr>
          <p:cNvSpPr txBox="1"/>
          <p:nvPr/>
        </p:nvSpPr>
        <p:spPr>
          <a:xfrm>
            <a:off x="674703" y="3950563"/>
            <a:ext cx="2767681" cy="369332"/>
          </a:xfrm>
          <a:prstGeom prst="rect">
            <a:avLst/>
          </a:prstGeom>
          <a:noFill/>
        </p:spPr>
        <p:txBody>
          <a:bodyPr wrap="none" rtlCol="0">
            <a:spAutoFit/>
          </a:bodyPr>
          <a:lstStyle/>
          <a:p>
            <a:r>
              <a:rPr lang="ru-RU" dirty="0"/>
              <a:t>Мою Собаку зовут рыжик.</a:t>
            </a:r>
          </a:p>
        </p:txBody>
      </p:sp>
      <p:sp>
        <p:nvSpPr>
          <p:cNvPr id="7" name="TextBox 6">
            <a:extLst>
              <a:ext uri="{FF2B5EF4-FFF2-40B4-BE49-F238E27FC236}">
                <a16:creationId xmlns:a16="http://schemas.microsoft.com/office/drawing/2014/main" xmlns="" id="{8DB5EE6A-5C01-4345-8C90-1FAA3C017C0A}"/>
              </a:ext>
            </a:extLst>
          </p:cNvPr>
          <p:cNvSpPr txBox="1"/>
          <p:nvPr/>
        </p:nvSpPr>
        <p:spPr>
          <a:xfrm>
            <a:off x="577049" y="4511595"/>
            <a:ext cx="4933082" cy="369332"/>
          </a:xfrm>
          <a:prstGeom prst="rect">
            <a:avLst/>
          </a:prstGeom>
          <a:noFill/>
        </p:spPr>
        <p:txBody>
          <a:bodyPr wrap="none" rtlCol="0">
            <a:spAutoFit/>
          </a:bodyPr>
          <a:lstStyle/>
          <a:p>
            <a:r>
              <a:rPr lang="ru-RU" dirty="0"/>
              <a:t>Ученики третьего класса поехали на экскурсию. </a:t>
            </a:r>
          </a:p>
        </p:txBody>
      </p:sp>
      <p:sp>
        <p:nvSpPr>
          <p:cNvPr id="8" name="Прямоугольник 7">
            <a:extLst>
              <a:ext uri="{FF2B5EF4-FFF2-40B4-BE49-F238E27FC236}">
                <a16:creationId xmlns:a16="http://schemas.microsoft.com/office/drawing/2014/main" xmlns="" id="{DE5BFAAB-F76D-4E34-BD8A-4D61D0C5A2A0}"/>
              </a:ext>
            </a:extLst>
          </p:cNvPr>
          <p:cNvSpPr/>
          <p:nvPr/>
        </p:nvSpPr>
        <p:spPr>
          <a:xfrm>
            <a:off x="674703" y="5051313"/>
            <a:ext cx="5779363" cy="10262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На основе данного задание выдели признаки предложения. Оформи на листе А4 памятку «Предложение»</a:t>
            </a:r>
          </a:p>
        </p:txBody>
      </p:sp>
      <p:pic>
        <p:nvPicPr>
          <p:cNvPr id="10" name="Рисунок 9" descr="Список (справа налево)">
            <a:extLst>
              <a:ext uri="{FF2B5EF4-FFF2-40B4-BE49-F238E27FC236}">
                <a16:creationId xmlns:a16="http://schemas.microsoft.com/office/drawing/2014/main" xmlns="" id="{EE64545E-C8E2-45A2-A8A6-1AAD45C77DDC}"/>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tretch>
            <a:fillRect/>
          </a:stretch>
        </p:blipFill>
        <p:spPr>
          <a:xfrm>
            <a:off x="7248618" y="4688520"/>
            <a:ext cx="1622394" cy="1622394"/>
          </a:xfrm>
          <a:prstGeom prst="rect">
            <a:avLst/>
          </a:prstGeom>
        </p:spPr>
      </p:pic>
    </p:spTree>
    <p:extLst>
      <p:ext uri="{BB962C8B-B14F-4D97-AF65-F5344CB8AC3E}">
        <p14:creationId xmlns:p14="http://schemas.microsoft.com/office/powerpoint/2010/main" xmlns="" val="408496701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BBCB0CAC-B6A0-4F90-B4B1-77718C5E13D6}"/>
              </a:ext>
            </a:extLst>
          </p:cNvPr>
          <p:cNvSpPr txBox="1"/>
          <p:nvPr/>
        </p:nvSpPr>
        <p:spPr>
          <a:xfrm>
            <a:off x="150920" y="426128"/>
            <a:ext cx="9144000" cy="584775"/>
          </a:xfrm>
          <a:prstGeom prst="rect">
            <a:avLst/>
          </a:prstGeom>
          <a:noFill/>
        </p:spPr>
        <p:txBody>
          <a:bodyPr wrap="square" rtlCol="0">
            <a:spAutoFit/>
          </a:bodyPr>
          <a:lstStyle/>
          <a:p>
            <a:pPr algn="ctr"/>
            <a:r>
              <a:rPr lang="ru-RU" sz="3200" dirty="0"/>
              <a:t>Задания по теме «Что такое предложение?»</a:t>
            </a:r>
          </a:p>
        </p:txBody>
      </p:sp>
      <p:sp>
        <p:nvSpPr>
          <p:cNvPr id="3" name="TextBox 2">
            <a:extLst>
              <a:ext uri="{FF2B5EF4-FFF2-40B4-BE49-F238E27FC236}">
                <a16:creationId xmlns:a16="http://schemas.microsoft.com/office/drawing/2014/main" xmlns="" id="{D45D737F-4B7D-42AB-A699-932956699653}"/>
              </a:ext>
            </a:extLst>
          </p:cNvPr>
          <p:cNvSpPr txBox="1"/>
          <p:nvPr/>
        </p:nvSpPr>
        <p:spPr>
          <a:xfrm>
            <a:off x="150920" y="1411550"/>
            <a:ext cx="9250532" cy="369332"/>
          </a:xfrm>
          <a:prstGeom prst="rect">
            <a:avLst/>
          </a:prstGeom>
          <a:noFill/>
        </p:spPr>
        <p:txBody>
          <a:bodyPr wrap="square" rtlCol="0">
            <a:spAutoFit/>
          </a:bodyPr>
          <a:lstStyle/>
          <a:p>
            <a:r>
              <a:rPr lang="ru-RU" dirty="0"/>
              <a:t>Прочитай задание. Выполни его в тетради опираясь на памятку, которую ты составил(а).</a:t>
            </a:r>
          </a:p>
        </p:txBody>
      </p:sp>
      <p:pic>
        <p:nvPicPr>
          <p:cNvPr id="4" name="Рисунок 3">
            <a:extLst>
              <a:ext uri="{FF2B5EF4-FFF2-40B4-BE49-F238E27FC236}">
                <a16:creationId xmlns:a16="http://schemas.microsoft.com/office/drawing/2014/main" xmlns="" id="{969592C8-C4D0-4223-AEF2-27CE1AEB3382}"/>
              </a:ext>
            </a:extLst>
          </p:cNvPr>
          <p:cNvPicPr>
            <a:picLocks noChangeAspect="1"/>
          </p:cNvPicPr>
          <p:nvPr/>
        </p:nvPicPr>
        <p:blipFill rotWithShape="1">
          <a:blip r:embed="rId2" cstate="print"/>
          <a:srcRect l="51359" t="44682" r="19417" b="20626"/>
          <a:stretch/>
        </p:blipFill>
        <p:spPr>
          <a:xfrm>
            <a:off x="1304886" y="1802037"/>
            <a:ext cx="5620349" cy="3753123"/>
          </a:xfrm>
          <a:prstGeom prst="rect">
            <a:avLst/>
          </a:prstGeom>
        </p:spPr>
      </p:pic>
      <p:pic>
        <p:nvPicPr>
          <p:cNvPr id="6" name="Рисунок 5" descr="Глаз">
            <a:extLst>
              <a:ext uri="{FF2B5EF4-FFF2-40B4-BE49-F238E27FC236}">
                <a16:creationId xmlns:a16="http://schemas.microsoft.com/office/drawing/2014/main" xmlns="" id="{1CEB1992-DD07-4F6E-8FD2-42FB8144CEFC}"/>
              </a:ext>
            </a:extLst>
          </p:cNvPr>
          <p:cNvPicPr>
            <a:picLocks noChangeAspect="1"/>
          </p:cNvPicPr>
          <p:nvPr/>
        </p:nvPicPr>
        <p:blipFill>
          <a:blip r:embed="rId3" cstate="print">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p:blipFill>
        <p:spPr>
          <a:xfrm>
            <a:off x="359546" y="5943600"/>
            <a:ext cx="914400" cy="914400"/>
          </a:xfrm>
          <a:prstGeom prst="rect">
            <a:avLst/>
          </a:prstGeom>
        </p:spPr>
      </p:pic>
      <p:pic>
        <p:nvPicPr>
          <p:cNvPr id="8" name="Рисунок 7" descr="Лупа">
            <a:extLst>
              <a:ext uri="{FF2B5EF4-FFF2-40B4-BE49-F238E27FC236}">
                <a16:creationId xmlns:a16="http://schemas.microsoft.com/office/drawing/2014/main" xmlns="" id="{1A58F86F-B1AD-4278-867D-602870D437C6}"/>
              </a:ext>
            </a:extLst>
          </p:cNvPr>
          <p:cNvPicPr>
            <a:picLocks noChangeAspect="1"/>
          </p:cNvPicPr>
          <p:nvPr/>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8047608" y="5848165"/>
            <a:ext cx="914400" cy="914400"/>
          </a:xfrm>
          <a:prstGeom prst="rect">
            <a:avLst/>
          </a:prstGeom>
        </p:spPr>
      </p:pic>
      <p:sp>
        <p:nvSpPr>
          <p:cNvPr id="10" name="Прямоугольник 9">
            <a:extLst>
              <a:ext uri="{FF2B5EF4-FFF2-40B4-BE49-F238E27FC236}">
                <a16:creationId xmlns:a16="http://schemas.microsoft.com/office/drawing/2014/main" xmlns="" id="{49EC5BF2-1FA2-4D73-A6F0-BEE9AA3F8A21}"/>
              </a:ext>
            </a:extLst>
          </p:cNvPr>
          <p:cNvSpPr/>
          <p:nvPr/>
        </p:nvSpPr>
        <p:spPr>
          <a:xfrm>
            <a:off x="2024109" y="6143348"/>
            <a:ext cx="4927107" cy="5060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Следующее задание.</a:t>
            </a:r>
          </a:p>
        </p:txBody>
      </p:sp>
    </p:spTree>
    <p:extLst>
      <p:ext uri="{BB962C8B-B14F-4D97-AF65-F5344CB8AC3E}">
        <p14:creationId xmlns:p14="http://schemas.microsoft.com/office/powerpoint/2010/main" xmlns="" val="215491293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56AF64C9-0D22-4A5F-88B6-10F0781DDA8F}"/>
              </a:ext>
            </a:extLst>
          </p:cNvPr>
          <p:cNvSpPr txBox="1"/>
          <p:nvPr/>
        </p:nvSpPr>
        <p:spPr>
          <a:xfrm>
            <a:off x="328474" y="1242874"/>
            <a:ext cx="8256233" cy="923330"/>
          </a:xfrm>
          <a:prstGeom prst="rect">
            <a:avLst/>
          </a:prstGeom>
          <a:noFill/>
        </p:spPr>
        <p:txBody>
          <a:bodyPr wrap="square" rtlCol="0">
            <a:spAutoFit/>
          </a:bodyPr>
          <a:lstStyle/>
          <a:p>
            <a:pPr algn="just"/>
            <a:r>
              <a:rPr lang="ru-RU" dirty="0"/>
              <a:t>Задание 19. Прочитай слова. Составь из предложенных слов предложения. Из предложений составь текст. Задание выполняй в тетради, пропустив одну строчку от предыдущего задания. </a:t>
            </a:r>
          </a:p>
        </p:txBody>
      </p:sp>
      <p:sp>
        <p:nvSpPr>
          <p:cNvPr id="6" name="TextBox 5">
            <a:extLst>
              <a:ext uri="{FF2B5EF4-FFF2-40B4-BE49-F238E27FC236}">
                <a16:creationId xmlns:a16="http://schemas.microsoft.com/office/drawing/2014/main" xmlns="" id="{DCCAE8A4-9094-483F-A5D6-68C325F5FCEB}"/>
              </a:ext>
            </a:extLst>
          </p:cNvPr>
          <p:cNvSpPr txBox="1"/>
          <p:nvPr/>
        </p:nvSpPr>
        <p:spPr>
          <a:xfrm>
            <a:off x="421689" y="2678863"/>
            <a:ext cx="8398276" cy="1015663"/>
          </a:xfrm>
          <a:prstGeom prst="rect">
            <a:avLst/>
          </a:prstGeom>
          <a:noFill/>
        </p:spPr>
        <p:txBody>
          <a:bodyPr wrap="square" rtlCol="0">
            <a:spAutoFit/>
          </a:bodyPr>
          <a:lstStyle/>
          <a:p>
            <a:pPr algn="just"/>
            <a:r>
              <a:rPr lang="ru-RU" sz="2000" dirty="0"/>
              <a:t>Прошло, жаркий, лето, наступает, осень, на, деревья, появляются, красные, жёлтые, листья, наступают, дождь, прохладный, ветер, птицы, улетают, поспевает, урожай</a:t>
            </a:r>
          </a:p>
        </p:txBody>
      </p:sp>
      <p:pic>
        <p:nvPicPr>
          <p:cNvPr id="8" name="Рисунок 7" descr="Лампочка">
            <a:extLst>
              <a:ext uri="{FF2B5EF4-FFF2-40B4-BE49-F238E27FC236}">
                <a16:creationId xmlns:a16="http://schemas.microsoft.com/office/drawing/2014/main" xmlns="" id="{C47A770B-A6D6-417B-BEF8-F9B1959289E5}"/>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tretch>
            <a:fillRect/>
          </a:stretch>
        </p:blipFill>
        <p:spPr>
          <a:xfrm>
            <a:off x="7905565" y="5732755"/>
            <a:ext cx="914400" cy="914400"/>
          </a:xfrm>
          <a:prstGeom prst="rect">
            <a:avLst/>
          </a:prstGeom>
        </p:spPr>
      </p:pic>
      <p:pic>
        <p:nvPicPr>
          <p:cNvPr id="10" name="Рисунок 9">
            <a:extLst>
              <a:ext uri="{FF2B5EF4-FFF2-40B4-BE49-F238E27FC236}">
                <a16:creationId xmlns:a16="http://schemas.microsoft.com/office/drawing/2014/main" xmlns="" id="{5DDF157C-0001-4DBF-A259-F824DA63820A}"/>
              </a:ext>
            </a:extLst>
          </p:cNvPr>
          <p:cNvPicPr>
            <a:picLocks noChangeAspect="1"/>
          </p:cNvPicPr>
          <p:nvPr/>
        </p:nvPicPr>
        <p:blipFill rotWithShape="1">
          <a:blip r:embed="rId4" cstate="print"/>
          <a:srcRect l="20291" t="19752" r="50000" b="68856"/>
          <a:stretch/>
        </p:blipFill>
        <p:spPr>
          <a:xfrm>
            <a:off x="988735" y="4056515"/>
            <a:ext cx="7085847" cy="1528322"/>
          </a:xfrm>
          <a:prstGeom prst="rect">
            <a:avLst/>
          </a:prstGeom>
        </p:spPr>
      </p:pic>
    </p:spTree>
    <p:extLst>
      <p:ext uri="{BB962C8B-B14F-4D97-AF65-F5344CB8AC3E}">
        <p14:creationId xmlns:p14="http://schemas.microsoft.com/office/powerpoint/2010/main" xmlns="" val="3855821347"/>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1BFBCD20-0020-402A-B305-B98A51724D24}"/>
              </a:ext>
            </a:extLst>
          </p:cNvPr>
          <p:cNvSpPr txBox="1"/>
          <p:nvPr/>
        </p:nvSpPr>
        <p:spPr>
          <a:xfrm>
            <a:off x="2645545" y="585927"/>
            <a:ext cx="3630967" cy="646331"/>
          </a:xfrm>
          <a:prstGeom prst="rect">
            <a:avLst/>
          </a:prstGeom>
          <a:noFill/>
        </p:spPr>
        <p:txBody>
          <a:bodyPr wrap="square" rtlCol="0">
            <a:spAutoFit/>
          </a:bodyPr>
          <a:lstStyle/>
          <a:p>
            <a:pPr algn="ctr"/>
            <a:r>
              <a:rPr lang="ru-RU" sz="3600" b="1" dirty="0">
                <a:effectLst>
                  <a:outerShdw blurRad="38100" dist="38100" dir="2700000" algn="tl">
                    <a:srgbClr val="000000">
                      <a:alpha val="43137"/>
                    </a:srgbClr>
                  </a:outerShdw>
                </a:effectLst>
              </a:rPr>
              <a:t>Ответы</a:t>
            </a:r>
          </a:p>
        </p:txBody>
      </p:sp>
      <p:sp>
        <p:nvSpPr>
          <p:cNvPr id="3" name="TextBox 2">
            <a:extLst>
              <a:ext uri="{FF2B5EF4-FFF2-40B4-BE49-F238E27FC236}">
                <a16:creationId xmlns:a16="http://schemas.microsoft.com/office/drawing/2014/main" xmlns="" id="{9FE6775F-46C1-4C2A-BBC8-33FBC448FCB8}"/>
              </a:ext>
            </a:extLst>
          </p:cNvPr>
          <p:cNvSpPr txBox="1"/>
          <p:nvPr/>
        </p:nvSpPr>
        <p:spPr>
          <a:xfrm>
            <a:off x="572610" y="1642370"/>
            <a:ext cx="7998780" cy="5632311"/>
          </a:xfrm>
          <a:prstGeom prst="rect">
            <a:avLst/>
          </a:prstGeom>
          <a:noFill/>
        </p:spPr>
        <p:txBody>
          <a:bodyPr wrap="square" rtlCol="0">
            <a:spAutoFit/>
          </a:bodyPr>
          <a:lstStyle/>
          <a:p>
            <a:r>
              <a:rPr lang="ru-RU" dirty="0"/>
              <a:t>18 задание. </a:t>
            </a:r>
          </a:p>
          <a:p>
            <a:pPr marL="342900" indent="-342900">
              <a:buAutoNum type="arabicPeriod"/>
            </a:pPr>
            <a:r>
              <a:rPr lang="ru-RU" u="sng" dirty="0"/>
              <a:t>Пчелы</a:t>
            </a:r>
            <a:r>
              <a:rPr lang="ru-RU" dirty="0"/>
              <a:t> рано </a:t>
            </a:r>
            <a:r>
              <a:rPr lang="ru-RU" u="dbl" dirty="0"/>
              <a:t>вылетают</a:t>
            </a:r>
            <a:r>
              <a:rPr lang="ru-RU" dirty="0"/>
              <a:t> из ульев.</a:t>
            </a:r>
          </a:p>
          <a:p>
            <a:pPr marL="342900" indent="-342900">
              <a:buAutoNum type="arabicPeriod"/>
            </a:pPr>
            <a:r>
              <a:rPr lang="ru-RU" u="sng" dirty="0"/>
              <a:t>Птицы</a:t>
            </a:r>
            <a:r>
              <a:rPr lang="ru-RU" dirty="0"/>
              <a:t> весело и звонко </a:t>
            </a:r>
            <a:r>
              <a:rPr lang="ru-RU" u="dbl" dirty="0"/>
              <a:t>поют</a:t>
            </a:r>
            <a:r>
              <a:rPr lang="ru-RU" dirty="0"/>
              <a:t>.</a:t>
            </a:r>
          </a:p>
          <a:p>
            <a:pPr marL="342900" indent="-342900">
              <a:buAutoNum type="arabicPeriod"/>
            </a:pPr>
            <a:r>
              <a:rPr lang="ru-RU" u="sng" dirty="0"/>
              <a:t>Мошки</a:t>
            </a:r>
            <a:r>
              <a:rPr lang="ru-RU" dirty="0"/>
              <a:t> </a:t>
            </a:r>
            <a:r>
              <a:rPr lang="ru-RU" u="dbl" dirty="0"/>
              <a:t>вьются</a:t>
            </a:r>
            <a:r>
              <a:rPr lang="ru-RU" dirty="0"/>
              <a:t> столбом.</a:t>
            </a:r>
          </a:p>
          <a:p>
            <a:pPr marL="342900" indent="-342900">
              <a:buAutoNum type="arabicPeriod"/>
            </a:pPr>
            <a:r>
              <a:rPr lang="ru-RU" dirty="0"/>
              <a:t>Вечером </a:t>
            </a:r>
            <a:r>
              <a:rPr lang="ru-RU" u="sng" dirty="0"/>
              <a:t>рыба</a:t>
            </a:r>
            <a:r>
              <a:rPr lang="ru-RU" dirty="0"/>
              <a:t> </a:t>
            </a:r>
            <a:r>
              <a:rPr lang="ru-RU" u="dbl" dirty="0"/>
              <a:t>играет</a:t>
            </a:r>
            <a:r>
              <a:rPr lang="ru-RU" dirty="0"/>
              <a:t> на воде.</a:t>
            </a:r>
          </a:p>
          <a:p>
            <a:pPr marL="342900" indent="-342900">
              <a:buAutoNum type="arabicPeriod"/>
            </a:pPr>
            <a:r>
              <a:rPr lang="ru-RU" u="sng" dirty="0"/>
              <a:t>Чайка</a:t>
            </a:r>
            <a:r>
              <a:rPr lang="ru-RU" dirty="0"/>
              <a:t> </a:t>
            </a:r>
            <a:r>
              <a:rPr lang="ru-RU" u="dbl" dirty="0"/>
              <a:t>села</a:t>
            </a:r>
            <a:r>
              <a:rPr lang="ru-RU" dirty="0"/>
              <a:t> на воду.</a:t>
            </a:r>
          </a:p>
          <a:p>
            <a:pPr marL="342900" indent="-342900">
              <a:buAutoNum type="arabicPeriod"/>
            </a:pPr>
            <a:r>
              <a:rPr lang="ru-RU" u="sng" dirty="0"/>
              <a:t>Соловей</a:t>
            </a:r>
            <a:r>
              <a:rPr lang="ru-RU" dirty="0"/>
              <a:t> </a:t>
            </a:r>
            <a:r>
              <a:rPr lang="ru-RU" u="dbl" dirty="0"/>
              <a:t>поёт</a:t>
            </a:r>
            <a:r>
              <a:rPr lang="ru-RU" dirty="0"/>
              <a:t> всю ночь.</a:t>
            </a:r>
          </a:p>
          <a:p>
            <a:pPr marL="342900" indent="-342900">
              <a:buAutoNum type="arabicPeriod"/>
            </a:pPr>
            <a:r>
              <a:rPr lang="ru-RU" u="sng" dirty="0"/>
              <a:t>Заря</a:t>
            </a:r>
            <a:r>
              <a:rPr lang="ru-RU" dirty="0"/>
              <a:t> </a:t>
            </a:r>
            <a:r>
              <a:rPr lang="ru-RU" u="dbl" dirty="0"/>
              <a:t>имеет</a:t>
            </a:r>
            <a:r>
              <a:rPr lang="ru-RU" dirty="0"/>
              <a:t> зелёный луч.</a:t>
            </a:r>
          </a:p>
          <a:p>
            <a:pPr marL="342900" indent="-342900">
              <a:buAutoNum type="arabicPeriod"/>
            </a:pPr>
            <a:r>
              <a:rPr lang="ru-RU" u="sng" dirty="0"/>
              <a:t>Ласточки</a:t>
            </a:r>
            <a:r>
              <a:rPr lang="ru-RU" dirty="0"/>
              <a:t> </a:t>
            </a:r>
            <a:r>
              <a:rPr lang="ru-RU" u="dbl" dirty="0"/>
              <a:t>летают</a:t>
            </a:r>
            <a:r>
              <a:rPr lang="ru-RU" dirty="0"/>
              <a:t> на большой высоте.</a:t>
            </a:r>
          </a:p>
          <a:p>
            <a:pPr marL="342900" indent="-342900">
              <a:buAutoNum type="arabicPeriod"/>
            </a:pPr>
            <a:r>
              <a:rPr lang="ru-RU" dirty="0"/>
              <a:t>Поздно вечером громко </a:t>
            </a:r>
            <a:r>
              <a:rPr lang="ru-RU" u="dbl" dirty="0"/>
              <a:t>поют </a:t>
            </a:r>
            <a:r>
              <a:rPr lang="ru-RU" u="sng" dirty="0"/>
              <a:t>сверчки</a:t>
            </a:r>
            <a:r>
              <a:rPr lang="ru-RU" dirty="0"/>
              <a:t>.</a:t>
            </a:r>
          </a:p>
          <a:p>
            <a:pPr marL="342900" indent="-342900">
              <a:buAutoNum type="arabicPeriod"/>
            </a:pPr>
            <a:endParaRPr lang="ru-RU" dirty="0"/>
          </a:p>
          <a:p>
            <a:pPr marL="342900" indent="-342900">
              <a:buAutoNum type="arabicPeriod"/>
            </a:pPr>
            <a:endParaRPr lang="ru-RU" dirty="0"/>
          </a:p>
          <a:p>
            <a:pPr marL="342900" indent="-342900">
              <a:buAutoNum type="arabicPeriod"/>
            </a:pPr>
            <a:endParaRPr lang="ru-RU" dirty="0"/>
          </a:p>
          <a:p>
            <a:pPr marL="342900" indent="-342900">
              <a:buAutoNum type="arabicPeriod"/>
            </a:pPr>
            <a:endParaRPr lang="ru-RU" dirty="0"/>
          </a:p>
          <a:p>
            <a:pPr marL="342900" indent="-342900">
              <a:buAutoNum type="arabicPeriod"/>
            </a:pPr>
            <a:endParaRPr lang="ru-RU" dirty="0"/>
          </a:p>
          <a:p>
            <a:pPr marL="342900" indent="-342900">
              <a:buAutoNum type="arabicPeriod"/>
            </a:pPr>
            <a:endParaRPr lang="ru-RU" dirty="0"/>
          </a:p>
          <a:p>
            <a:pPr marL="342900" indent="-342900">
              <a:buAutoNum type="arabicPeriod"/>
            </a:pPr>
            <a:endParaRPr lang="ru-RU" dirty="0"/>
          </a:p>
          <a:p>
            <a:pPr marL="342900" indent="-342900">
              <a:buAutoNum type="arabicPeriod"/>
            </a:pPr>
            <a:endParaRPr lang="ru-RU" dirty="0"/>
          </a:p>
          <a:p>
            <a:pPr marL="342900" indent="-342900">
              <a:buAutoNum type="arabicPeriod"/>
            </a:pPr>
            <a:endParaRPr lang="ru-RU" dirty="0"/>
          </a:p>
          <a:p>
            <a:pPr marL="342900" indent="-342900">
              <a:buAutoNum type="arabicPeriod"/>
            </a:pPr>
            <a:endParaRPr lang="ru-RU" dirty="0"/>
          </a:p>
        </p:txBody>
      </p:sp>
      <p:pic>
        <p:nvPicPr>
          <p:cNvPr id="4" name="Рисунок 3" descr="Список (справа налево)">
            <a:extLst>
              <a:ext uri="{FF2B5EF4-FFF2-40B4-BE49-F238E27FC236}">
                <a16:creationId xmlns:a16="http://schemas.microsoft.com/office/drawing/2014/main" xmlns="" id="{2F2C46A9-2137-42D0-8749-BEF243210524}"/>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asvg="http://schemas.microsoft.com/office/drawing/2016/SVG/main" xmlns="" r:embed="rId3"/>
              </a:ext>
            </a:extLst>
          </a:blip>
          <a:stretch>
            <a:fillRect/>
          </a:stretch>
        </p:blipFill>
        <p:spPr>
          <a:xfrm>
            <a:off x="7337394" y="4945972"/>
            <a:ext cx="1622394" cy="1622394"/>
          </a:xfrm>
          <a:prstGeom prst="rect">
            <a:avLst/>
          </a:prstGeom>
        </p:spPr>
      </p:pic>
    </p:spTree>
    <p:extLst>
      <p:ext uri="{BB962C8B-B14F-4D97-AF65-F5344CB8AC3E}">
        <p14:creationId xmlns:p14="http://schemas.microsoft.com/office/powerpoint/2010/main" xmlns="" val="3931204199"/>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C85CCFAF-9E01-4AB6-9CE1-487A98A97D34}"/>
              </a:ext>
            </a:extLst>
          </p:cNvPr>
          <p:cNvSpPr txBox="1"/>
          <p:nvPr/>
        </p:nvSpPr>
        <p:spPr>
          <a:xfrm>
            <a:off x="0" y="585900"/>
            <a:ext cx="9365942" cy="646331"/>
          </a:xfrm>
          <a:prstGeom prst="rect">
            <a:avLst/>
          </a:prstGeom>
          <a:noFill/>
        </p:spPr>
        <p:txBody>
          <a:bodyPr wrap="square" rtlCol="0">
            <a:spAutoFit/>
          </a:bodyPr>
          <a:lstStyle/>
          <a:p>
            <a:pPr algn="ctr"/>
            <a:r>
              <a:rPr lang="ru-RU" sz="3600" b="1" dirty="0">
                <a:effectLst>
                  <a:outerShdw blurRad="38100" dist="38100" dir="2700000" algn="tl">
                    <a:srgbClr val="000000">
                      <a:alpha val="43137"/>
                    </a:srgbClr>
                  </a:outerShdw>
                </a:effectLst>
              </a:rPr>
              <a:t>Итоговое задание</a:t>
            </a:r>
          </a:p>
        </p:txBody>
      </p:sp>
      <p:sp>
        <p:nvSpPr>
          <p:cNvPr id="3" name="TextBox 2">
            <a:extLst>
              <a:ext uri="{FF2B5EF4-FFF2-40B4-BE49-F238E27FC236}">
                <a16:creationId xmlns:a16="http://schemas.microsoft.com/office/drawing/2014/main" xmlns="" id="{36B02075-ED24-4F92-A30C-00E3022A5DC1}"/>
              </a:ext>
            </a:extLst>
          </p:cNvPr>
          <p:cNvSpPr txBox="1"/>
          <p:nvPr/>
        </p:nvSpPr>
        <p:spPr>
          <a:xfrm>
            <a:off x="190870" y="1535837"/>
            <a:ext cx="8762260" cy="646331"/>
          </a:xfrm>
          <a:prstGeom prst="rect">
            <a:avLst/>
          </a:prstGeom>
          <a:noFill/>
        </p:spPr>
        <p:txBody>
          <a:bodyPr wrap="square" rtlCol="0">
            <a:spAutoFit/>
          </a:bodyPr>
          <a:lstStyle/>
          <a:p>
            <a:pPr algn="just"/>
            <a:r>
              <a:rPr lang="ru-RU" dirty="0"/>
              <a:t>Отступи две строчки от предыдущего задание. Напиши «Контрольная работа.» Внимательно прочитай здание. Удачи при выполнении работы.</a:t>
            </a:r>
          </a:p>
        </p:txBody>
      </p:sp>
      <p:sp>
        <p:nvSpPr>
          <p:cNvPr id="4" name="TextBox 3">
            <a:extLst>
              <a:ext uri="{FF2B5EF4-FFF2-40B4-BE49-F238E27FC236}">
                <a16:creationId xmlns:a16="http://schemas.microsoft.com/office/drawing/2014/main" xmlns="" id="{BC3B07D7-1D99-437D-9378-D269F89E832E}"/>
              </a:ext>
            </a:extLst>
          </p:cNvPr>
          <p:cNvSpPr txBox="1"/>
          <p:nvPr/>
        </p:nvSpPr>
        <p:spPr>
          <a:xfrm>
            <a:off x="435006" y="2325950"/>
            <a:ext cx="6968970" cy="3970318"/>
          </a:xfrm>
          <a:prstGeom prst="rect">
            <a:avLst/>
          </a:prstGeom>
          <a:noFill/>
        </p:spPr>
        <p:txBody>
          <a:bodyPr wrap="square" rtlCol="0">
            <a:spAutoFit/>
          </a:bodyPr>
          <a:lstStyle/>
          <a:p>
            <a:r>
              <a:rPr lang="ru-RU" dirty="0"/>
              <a:t>1.Напиши в тетради номер верного утверждения</a:t>
            </a:r>
          </a:p>
          <a:p>
            <a:endParaRPr lang="ru-RU" dirty="0"/>
          </a:p>
          <a:p>
            <a:pPr marL="342900" indent="-342900">
              <a:buAutoNum type="arabicParenR"/>
            </a:pPr>
            <a:r>
              <a:rPr lang="ru-RU" dirty="0"/>
              <a:t>Предложение-это  связь слов.</a:t>
            </a:r>
          </a:p>
          <a:p>
            <a:pPr marL="342900" indent="-342900">
              <a:buAutoNum type="arabicParenR"/>
            </a:pPr>
            <a:r>
              <a:rPr lang="ru-RU" dirty="0"/>
              <a:t>Предложение состоит из текста.</a:t>
            </a:r>
          </a:p>
          <a:p>
            <a:pPr marL="342900" indent="-342900">
              <a:buAutoNum type="arabicParenR"/>
            </a:pPr>
            <a:r>
              <a:rPr lang="ru-RU" dirty="0"/>
              <a:t>Предложение- это слово или несколько слов, которые выражают законченную мысль.</a:t>
            </a:r>
          </a:p>
          <a:p>
            <a:r>
              <a:rPr lang="ru-RU" dirty="0"/>
              <a:t>2. Выбери признаки предложения. Запиши номера в тетрадь.</a:t>
            </a:r>
          </a:p>
          <a:p>
            <a:pPr marL="342900" indent="-342900">
              <a:buAutoNum type="arabicParenR"/>
            </a:pPr>
            <a:r>
              <a:rPr lang="ru-RU" dirty="0"/>
              <a:t>Есть смысл.</a:t>
            </a:r>
          </a:p>
          <a:p>
            <a:pPr marL="342900" indent="-342900">
              <a:buAutoNum type="arabicParenR"/>
            </a:pPr>
            <a:r>
              <a:rPr lang="ru-RU" dirty="0"/>
              <a:t>Без точки</a:t>
            </a:r>
          </a:p>
          <a:p>
            <a:pPr marL="342900" indent="-342900">
              <a:buAutoNum type="arabicParenR"/>
            </a:pPr>
            <a:r>
              <a:rPr lang="ru-RU" dirty="0"/>
              <a:t>В конце должен стоять знак препинания. </a:t>
            </a:r>
          </a:p>
          <a:p>
            <a:pPr marL="342900" indent="-342900">
              <a:buAutoNum type="arabicParenR"/>
            </a:pPr>
            <a:r>
              <a:rPr lang="ru-RU" dirty="0"/>
              <a:t>Неважно со строчной или с заглавной буквы начинается</a:t>
            </a:r>
          </a:p>
          <a:p>
            <a:pPr marL="342900" indent="-342900">
              <a:buAutoNum type="arabicParenR"/>
            </a:pPr>
            <a:r>
              <a:rPr lang="ru-RU" dirty="0"/>
              <a:t>Начинается с заглавной буквы.</a:t>
            </a:r>
          </a:p>
          <a:p>
            <a:endParaRPr lang="ru-RU" dirty="0"/>
          </a:p>
          <a:p>
            <a:pPr marL="342900" indent="-342900">
              <a:buAutoNum type="arabicParenR"/>
            </a:pPr>
            <a:endParaRPr lang="ru-RU" dirty="0"/>
          </a:p>
        </p:txBody>
      </p:sp>
      <p:sp>
        <p:nvSpPr>
          <p:cNvPr id="6" name="Стрелка: пятиугольник 5">
            <a:extLst>
              <a:ext uri="{FF2B5EF4-FFF2-40B4-BE49-F238E27FC236}">
                <a16:creationId xmlns:a16="http://schemas.microsoft.com/office/drawing/2014/main" xmlns="" id="{48040050-C57A-4DB7-AC18-C1B6B81AC714}"/>
              </a:ext>
            </a:extLst>
          </p:cNvPr>
          <p:cNvSpPr/>
          <p:nvPr/>
        </p:nvSpPr>
        <p:spPr>
          <a:xfrm>
            <a:off x="4572000" y="5958655"/>
            <a:ext cx="4225771" cy="646331"/>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Дальше</a:t>
            </a:r>
          </a:p>
        </p:txBody>
      </p:sp>
    </p:spTree>
    <p:extLst>
      <p:ext uri="{BB962C8B-B14F-4D97-AF65-F5344CB8AC3E}">
        <p14:creationId xmlns:p14="http://schemas.microsoft.com/office/powerpoint/2010/main" xmlns="" val="295606215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121</TotalTime>
  <Words>599</Words>
  <Application>Microsoft Office PowerPoint</Application>
  <PresentationFormat>Экран (4:3)</PresentationFormat>
  <Paragraphs>74</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Office Theme</vt:lpstr>
      <vt:lpstr>Путешествие в мир русского языка 2 класс</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супермен</cp:lastModifiedBy>
  <cp:revision>17</cp:revision>
  <dcterms:created xsi:type="dcterms:W3CDTF">2019-08-22T12:43:40Z</dcterms:created>
  <dcterms:modified xsi:type="dcterms:W3CDTF">2022-09-25T19:20:38Z</dcterms:modified>
</cp:coreProperties>
</file>