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7" r:id="rId3"/>
    <p:sldId id="369" r:id="rId4"/>
    <p:sldId id="281" r:id="rId5"/>
    <p:sldId id="282" r:id="rId6"/>
    <p:sldId id="370" r:id="rId7"/>
    <p:sldId id="278" r:id="rId8"/>
    <p:sldId id="266" r:id="rId9"/>
    <p:sldId id="367" r:id="rId10"/>
    <p:sldId id="371" r:id="rId11"/>
    <p:sldId id="261" r:id="rId12"/>
    <p:sldId id="351" r:id="rId13"/>
    <p:sldId id="352" r:id="rId14"/>
    <p:sldId id="279" r:id="rId15"/>
    <p:sldId id="314" r:id="rId16"/>
    <p:sldId id="332" r:id="rId17"/>
    <p:sldId id="350" r:id="rId18"/>
    <p:sldId id="368" r:id="rId19"/>
    <p:sldId id="354" r:id="rId20"/>
    <p:sldId id="356" r:id="rId21"/>
    <p:sldId id="355" r:id="rId22"/>
    <p:sldId id="373" r:id="rId23"/>
    <p:sldId id="372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9933"/>
    <a:srgbClr val="993300"/>
    <a:srgbClr val="000000"/>
    <a:srgbClr val="F3C8B7"/>
    <a:srgbClr val="FF9999"/>
    <a:srgbClr val="C80404"/>
    <a:srgbClr val="80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56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80AA2E1-6667-4B58-93C3-3B2FC348C965}" type="datetimeFigureOut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89C4124-B733-4041-A747-4FDEB9019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1EC47-9C5A-4025-AE11-46071DC55B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EAC87-90E9-4927-AEDD-76F077AFBD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49FBF-3124-4C40-93CB-93C67B91EE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40CD4-2755-4A49-A091-6C9761885B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A0DA2-A09C-4643-9515-15D7499D1F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800B9-8EB7-48E2-B768-F4A5845BB3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C0D74-716E-4196-B920-4AE8E262E6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3192B-D542-4FC1-8FCA-A5AFB10600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C3CC2-EEC8-4329-9395-8ADD42D4BC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099B1-D5CA-4096-92D9-21234F9455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9D83C-8A53-4A8A-AA73-68E534F5BD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84E49-1A2A-4614-8DD3-8CF86A7DB5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A0D31-6E54-433B-A774-643F76C807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3D5B485A-EA50-42F9-B25D-CA7864190E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>
    <p:check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storik.org/wp-content/uploads/2008/03/gonchar.gif" TargetMode="Externa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iddqd\My documents\Мои рисунки\4b6518dfbc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276872"/>
            <a:ext cx="4678822" cy="4392487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0" y="260350"/>
            <a:ext cx="9144000" cy="180049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dirty="0" smtClean="0"/>
              <a:t> Восточные </a:t>
            </a:r>
            <a:r>
              <a:rPr lang="ru-RU" sz="3600" dirty="0"/>
              <a:t>славяне в древности.</a:t>
            </a:r>
            <a:endParaRPr lang="ru-RU" sz="3600" kern="10" dirty="0">
              <a:ln w="25400">
                <a:solidFill>
                  <a:srgbClr val="FFFF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2987675" y="0"/>
            <a:ext cx="3524747" cy="58477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/>
                </a:solidFill>
              </a:rPr>
              <a:t>Занятия </a:t>
            </a:r>
            <a:r>
              <a:rPr lang="ru-RU" sz="3200" b="1" dirty="0" smtClean="0">
                <a:solidFill>
                  <a:schemeClr val="accent2"/>
                </a:solidFill>
              </a:rPr>
              <a:t>славян.</a:t>
            </a:r>
            <a:endParaRPr lang="ru-RU" sz="3200" b="1" dirty="0">
              <a:solidFill>
                <a:schemeClr val="accent2"/>
              </a:solidFill>
            </a:endParaRPr>
          </a:p>
        </p:txBody>
      </p:sp>
      <p:pic>
        <p:nvPicPr>
          <p:cNvPr id="12291" name="Picture 6" descr="26AA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/>
          <a:stretch>
            <a:fillRect/>
          </a:stretch>
        </p:blipFill>
        <p:spPr bwMode="auto">
          <a:xfrm>
            <a:off x="3132138" y="1412875"/>
            <a:ext cx="295275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9" descr="ctkzyt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250825" y="4076700"/>
            <a:ext cx="259238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44327313_L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6632"/>
            <a:ext cx="158432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004"/>
          <p:cNvPicPr>
            <a:picLocks noChangeAspect="1" noChangeArrowheads="1"/>
          </p:cNvPicPr>
          <p:nvPr/>
        </p:nvPicPr>
        <p:blipFill>
          <a:blip r:embed="rId5" cstate="print">
            <a:lum bright="6000" contrast="18000"/>
          </a:blip>
          <a:srcRect/>
          <a:stretch>
            <a:fillRect/>
          </a:stretch>
        </p:blipFill>
        <p:spPr bwMode="auto">
          <a:xfrm>
            <a:off x="6660232" y="1052736"/>
            <a:ext cx="2120945" cy="1522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11" descr="untitled6"/>
          <p:cNvPicPr>
            <a:picLocks noChangeAspect="1" noChangeArrowheads="1"/>
          </p:cNvPicPr>
          <p:nvPr/>
        </p:nvPicPr>
        <p:blipFill>
          <a:blip r:embed="rId6" cstate="print">
            <a:lum bright="-18000" contrast="36000"/>
          </a:blip>
          <a:srcRect t="33340" r="68277" b="24626"/>
          <a:stretch>
            <a:fillRect/>
          </a:stretch>
        </p:blipFill>
        <p:spPr bwMode="auto">
          <a:xfrm>
            <a:off x="6372200" y="4077072"/>
            <a:ext cx="2522537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10" descr="IMAGE0391"/>
          <p:cNvPicPr>
            <a:picLocks noChangeAspect="1" noChangeArrowheads="1"/>
          </p:cNvPicPr>
          <p:nvPr/>
        </p:nvPicPr>
        <p:blipFill>
          <a:blip r:embed="rId7" cstate="print">
            <a:lum bright="6000" contrast="30000"/>
          </a:blip>
          <a:srcRect t="12788" r="62160" b="62981"/>
          <a:stretch>
            <a:fillRect/>
          </a:stretch>
        </p:blipFill>
        <p:spPr bwMode="auto">
          <a:xfrm>
            <a:off x="179388" y="1989138"/>
            <a:ext cx="2879725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10" descr="1_1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95936" y="4005064"/>
            <a:ext cx="1814512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Text Box 12"/>
          <p:cNvSpPr txBox="1">
            <a:spLocks noChangeArrowheads="1"/>
          </p:cNvSpPr>
          <p:nvPr/>
        </p:nvSpPr>
        <p:spPr bwMode="auto">
          <a:xfrm>
            <a:off x="0" y="1412875"/>
            <a:ext cx="2249488" cy="3968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/>
              <a:t>собирательство</a:t>
            </a:r>
          </a:p>
        </p:txBody>
      </p:sp>
      <p:sp>
        <p:nvSpPr>
          <p:cNvPr id="12300" name="Text Box 13"/>
          <p:cNvSpPr txBox="1">
            <a:spLocks noChangeArrowheads="1"/>
          </p:cNvSpPr>
          <p:nvPr/>
        </p:nvSpPr>
        <p:spPr bwMode="auto">
          <a:xfrm>
            <a:off x="179388" y="1941513"/>
            <a:ext cx="22860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скотоводство</a:t>
            </a:r>
          </a:p>
        </p:txBody>
      </p:sp>
      <p:sp>
        <p:nvSpPr>
          <p:cNvPr id="12301" name="Text Box 14"/>
          <p:cNvSpPr txBox="1">
            <a:spLocks noChangeArrowheads="1"/>
          </p:cNvSpPr>
          <p:nvPr/>
        </p:nvSpPr>
        <p:spPr bwMode="auto">
          <a:xfrm>
            <a:off x="3203575" y="2924175"/>
            <a:ext cx="2263775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рыболовство</a:t>
            </a:r>
          </a:p>
        </p:txBody>
      </p:sp>
      <p:sp>
        <p:nvSpPr>
          <p:cNvPr id="12302" name="Text Box 15"/>
          <p:cNvSpPr txBox="1">
            <a:spLocks noChangeArrowheads="1"/>
          </p:cNvSpPr>
          <p:nvPr/>
        </p:nvSpPr>
        <p:spPr bwMode="auto">
          <a:xfrm>
            <a:off x="6660232" y="2780928"/>
            <a:ext cx="1951038" cy="3968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/>
              <a:t>бортничество</a:t>
            </a:r>
          </a:p>
        </p:txBody>
      </p:sp>
      <p:sp>
        <p:nvSpPr>
          <p:cNvPr id="12303" name="Text Box 16"/>
          <p:cNvSpPr txBox="1">
            <a:spLocks noChangeArrowheads="1"/>
          </p:cNvSpPr>
          <p:nvPr/>
        </p:nvSpPr>
        <p:spPr bwMode="auto">
          <a:xfrm>
            <a:off x="7135812" y="5661248"/>
            <a:ext cx="2008188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земледелие</a:t>
            </a:r>
          </a:p>
        </p:txBody>
      </p:sp>
      <p:sp>
        <p:nvSpPr>
          <p:cNvPr id="12305" name="Text Box 19"/>
          <p:cNvSpPr txBox="1">
            <a:spLocks noChangeArrowheads="1"/>
          </p:cNvSpPr>
          <p:nvPr/>
        </p:nvSpPr>
        <p:spPr bwMode="auto">
          <a:xfrm>
            <a:off x="179388" y="4149725"/>
            <a:ext cx="901700" cy="3968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/>
              <a:t>охота</a:t>
            </a:r>
          </a:p>
        </p:txBody>
      </p:sp>
      <p:sp>
        <p:nvSpPr>
          <p:cNvPr id="12306" name="Text Box 21"/>
          <p:cNvSpPr txBox="1">
            <a:spLocks noChangeArrowheads="1"/>
          </p:cNvSpPr>
          <p:nvPr/>
        </p:nvSpPr>
        <p:spPr bwMode="auto">
          <a:xfrm>
            <a:off x="4716016" y="5949280"/>
            <a:ext cx="971550" cy="3968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шитьё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9" grpId="0" animBg="1"/>
      <p:bldP spid="12300" grpId="0" animBg="1"/>
      <p:bldP spid="12301" grpId="0" animBg="1"/>
      <p:bldP spid="12302" grpId="0" animBg="1"/>
      <p:bldP spid="12303" grpId="0" animBg="1"/>
      <p:bldP spid="12305" grpId="0" animBg="1"/>
      <p:bldP spid="1230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5" name="Rectangle 13"/>
          <p:cNvSpPr>
            <a:spLocks noGrp="1" noChangeArrowheads="1"/>
          </p:cNvSpPr>
          <p:nvPr>
            <p:ph type="body" sz="half" idx="2"/>
          </p:nvPr>
        </p:nvSpPr>
        <p:spPr>
          <a:xfrm>
            <a:off x="3635896" y="1052513"/>
            <a:ext cx="5795962" cy="5805487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endParaRPr lang="en-US" altLang="ru-RU" sz="2400" b="1" dirty="0" smtClean="0">
              <a:latin typeface="Arial Black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ru-RU" altLang="ru-RU" sz="4800" b="1" dirty="0" smtClean="0">
                <a:solidFill>
                  <a:srgbClr val="000000"/>
                </a:solidFill>
                <a:latin typeface="Arial Black" pitchFamily="34" charset="0"/>
              </a:rPr>
              <a:t>Земля вспахивалась </a:t>
            </a:r>
            <a:r>
              <a:rPr lang="ru-RU" altLang="ru-RU" sz="4800" b="1" dirty="0" smtClean="0">
                <a:solidFill>
                  <a:srgbClr val="C80404"/>
                </a:solidFill>
                <a:latin typeface="Arial Black" pitchFamily="34" charset="0"/>
              </a:rPr>
              <a:t>сохой</a:t>
            </a:r>
            <a:r>
              <a:rPr lang="ru-RU" altLang="ru-RU" sz="4800" b="1" dirty="0" smtClean="0">
                <a:latin typeface="Arial Black" pitchFamily="34" charset="0"/>
              </a:rPr>
              <a:t>, </a:t>
            </a:r>
            <a:r>
              <a:rPr lang="ru-RU" altLang="ru-RU" sz="4800" b="1" dirty="0" smtClean="0">
                <a:solidFill>
                  <a:srgbClr val="000000"/>
                </a:solidFill>
                <a:latin typeface="Arial Black" pitchFamily="34" charset="0"/>
              </a:rPr>
              <a:t>боронилась деревянной бороной. </a:t>
            </a:r>
            <a:endParaRPr lang="en-US" altLang="ru-RU" sz="4800" b="1" dirty="0" smtClean="0">
              <a:solidFill>
                <a:srgbClr val="000000"/>
              </a:solidFill>
              <a:latin typeface="Arial Black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endParaRPr lang="en-US" altLang="ru-RU" sz="1800" b="1" dirty="0" smtClean="0">
              <a:latin typeface="Arial Black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endParaRPr lang="ru-RU" altLang="ru-RU" sz="6600" dirty="0" smtClean="0"/>
          </a:p>
        </p:txBody>
      </p:sp>
      <p:pic>
        <p:nvPicPr>
          <p:cNvPr id="17412" name="Picture 14" descr="Древнерусские сохи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4" y="116632"/>
            <a:ext cx="3788681" cy="6712793"/>
          </a:xfrm>
          <a:ln>
            <a:solidFill>
              <a:srgbClr val="993300"/>
            </a:solidFill>
          </a:ln>
        </p:spPr>
      </p:pic>
      <p:sp>
        <p:nvSpPr>
          <p:cNvPr id="17413" name="Text Box 18"/>
          <p:cNvSpPr txBox="1">
            <a:spLocks noChangeArrowheads="1"/>
          </p:cNvSpPr>
          <p:nvPr/>
        </p:nvSpPr>
        <p:spPr bwMode="auto">
          <a:xfrm>
            <a:off x="179388" y="2338388"/>
            <a:ext cx="1512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/>
              <a:t>Сохи</a:t>
            </a:r>
          </a:p>
        </p:txBody>
      </p:sp>
      <p:sp>
        <p:nvSpPr>
          <p:cNvPr id="17414" name="Text Box 19"/>
          <p:cNvSpPr txBox="1">
            <a:spLocks noChangeArrowheads="1"/>
          </p:cNvSpPr>
          <p:nvPr/>
        </p:nvSpPr>
        <p:spPr bwMode="auto">
          <a:xfrm>
            <a:off x="0" y="6308725"/>
            <a:ext cx="13319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/>
              <a:t>Рало</a:t>
            </a:r>
          </a:p>
        </p:txBody>
      </p:sp>
      <p:sp>
        <p:nvSpPr>
          <p:cNvPr id="17415" name="Rectangle 3"/>
          <p:cNvSpPr>
            <a:spLocks noChangeArrowheads="1"/>
          </p:cNvSpPr>
          <p:nvPr/>
        </p:nvSpPr>
        <p:spPr bwMode="auto">
          <a:xfrm>
            <a:off x="-11113" y="0"/>
            <a:ext cx="9144001" cy="6858000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22288" y="36513"/>
            <a:ext cx="8077200" cy="86995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anchor="ctr">
            <a:normAutofit fontScale="85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500" kern="1200" cap="all">
                <a:solidFill>
                  <a:srgbClr val="6B7D7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6B7D72"/>
                </a:solidFill>
                <a:latin typeface="Book Antiqua" pitchFamily="18" charset="0"/>
              </a:defRPr>
            </a:lvl9pPr>
          </a:lstStyle>
          <a:p>
            <a:pPr>
              <a:defRPr/>
            </a:pPr>
            <a:r>
              <a:rPr lang="ru-RU" dirty="0" smtClean="0">
                <a:solidFill>
                  <a:srgbClr val="AC0C00"/>
                </a:solidFill>
                <a:latin typeface="Arial Black" pitchFamily="34" charset="0"/>
              </a:rPr>
              <a:t>У каждой семьи своё хозяйство.</a:t>
            </a:r>
            <a:endParaRPr lang="ru-RU" dirty="0">
              <a:solidFill>
                <a:srgbClr val="AC0C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54150" y="5049838"/>
            <a:ext cx="6056313" cy="1582737"/>
          </a:xfrm>
          <a:prstGeom prst="rect">
            <a:avLst/>
          </a:prstGeom>
          <a:solidFill>
            <a:srgbClr val="F3C8B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rgbClr val="000000"/>
                </a:solidFill>
                <a:latin typeface="Arial Black" pitchFamily="34" charset="0"/>
              </a:rPr>
              <a:t>Появление  большего количества продуктов </a:t>
            </a:r>
          </a:p>
        </p:txBody>
      </p:sp>
      <p:sp>
        <p:nvSpPr>
          <p:cNvPr id="11" name="Выгнутая влево стрелка 10"/>
          <p:cNvSpPr/>
          <p:nvPr/>
        </p:nvSpPr>
        <p:spPr>
          <a:xfrm rot="20924402">
            <a:off x="139700" y="2643188"/>
            <a:ext cx="1779588" cy="2724150"/>
          </a:xfrm>
          <a:prstGeom prst="curvedRightArrow">
            <a:avLst/>
          </a:prstGeom>
          <a:solidFill>
            <a:srgbClr val="9933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 rot="1549470">
            <a:off x="7167563" y="2932113"/>
            <a:ext cx="1641475" cy="2708275"/>
          </a:xfrm>
          <a:prstGeom prst="curvedLeftArrow">
            <a:avLst/>
          </a:prstGeom>
          <a:solidFill>
            <a:srgbClr val="FF9999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950" y="1309688"/>
            <a:ext cx="2741613" cy="1128712"/>
          </a:xfrm>
          <a:prstGeom prst="rect">
            <a:avLst/>
          </a:prstGeom>
          <a:solidFill>
            <a:srgbClr val="99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Пахота на полях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575300" y="1036638"/>
            <a:ext cx="3568700" cy="1673225"/>
          </a:xfrm>
          <a:prstGeom prst="rect">
            <a:avLst/>
          </a:prstGeom>
          <a:solidFill>
            <a:srgbClr val="FF99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000000"/>
                </a:solidFill>
                <a:latin typeface="Arial Black" pitchFamily="34" charset="0"/>
              </a:rPr>
              <a:t>Применение железных орудий труда</a:t>
            </a:r>
          </a:p>
        </p:txBody>
      </p:sp>
      <p:sp>
        <p:nvSpPr>
          <p:cNvPr id="19464" name="Rectangle 3"/>
          <p:cNvSpPr>
            <a:spLocks noChangeArrowheads="1"/>
          </p:cNvSpPr>
          <p:nvPr/>
        </p:nvSpPr>
        <p:spPr bwMode="auto">
          <a:xfrm>
            <a:off x="-11113" y="0"/>
            <a:ext cx="9144001" cy="6858000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0" name="Picture 6" descr="http://img1.liveinternet.ru/images/attach/c/8/101/183/101183755_1368718456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37039"/>
            <a:ext cx="2298700" cy="38321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C000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Прямоугольник 2"/>
          <p:cNvSpPr>
            <a:spLocks noChangeArrowheads="1"/>
          </p:cNvSpPr>
          <p:nvPr/>
        </p:nvSpPr>
        <p:spPr bwMode="auto">
          <a:xfrm>
            <a:off x="-41275" y="3617913"/>
            <a:ext cx="9164638" cy="304641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400" b="1" dirty="0" smtClean="0">
                <a:solidFill>
                  <a:srgbClr val="000000"/>
                </a:solidFill>
                <a:latin typeface="Arial Black" pitchFamily="34" charset="0"/>
              </a:rPr>
              <a:t>Община из родовой постепенно превратилась в соседскую, где семьи были связаны между собой не родственными, а </a:t>
            </a:r>
            <a:r>
              <a:rPr lang="ru-RU" alt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соседскими</a:t>
            </a:r>
            <a:r>
              <a:rPr lang="ru-RU" altLang="ru-RU" sz="2400" b="1" dirty="0" smtClean="0">
                <a:solidFill>
                  <a:srgbClr val="000000"/>
                </a:solidFill>
                <a:latin typeface="Arial Black" pitchFamily="34" charset="0"/>
              </a:rPr>
              <a:t> отношениями. Членов соседской общины называют крестьянами-общинниками. Люди продолжали </a:t>
            </a:r>
            <a:r>
              <a:rPr lang="ru-RU" altLang="ru-RU" sz="2400" b="1" dirty="0" smtClean="0">
                <a:latin typeface="Arial Black" pitchFamily="34" charset="0"/>
              </a:rPr>
              <a:t>жить общинами потому, что в борьбе с природой нередко необходим был совместный труд (по осушению болот, вырубке леса и кустарников). 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-11113" y="0"/>
            <a:ext cx="9144001" cy="6858000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625" y="5038725"/>
            <a:ext cx="9050338" cy="1570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rgbClr val="993300"/>
                </a:solidFill>
                <a:latin typeface="Arial Black" pitchFamily="34" charset="0"/>
              </a:rPr>
              <a:t>Кому при наделении общинников землей доставались большие и лучшие участки?</a:t>
            </a:r>
          </a:p>
        </p:txBody>
      </p:sp>
      <p:pic>
        <p:nvPicPr>
          <p:cNvPr id="3073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61913"/>
            <a:ext cx="4065588" cy="35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61913"/>
            <a:ext cx="4224337" cy="35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Стрелка вправо 14"/>
          <p:cNvSpPr/>
          <p:nvPr/>
        </p:nvSpPr>
        <p:spPr>
          <a:xfrm>
            <a:off x="3992563" y="2760663"/>
            <a:ext cx="1096962" cy="719137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srgbClr val="AC0C00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67118110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588333">
            <a:off x="6706910" y="2901925"/>
            <a:ext cx="1754121" cy="343284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i0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71658" y="2911725"/>
            <a:ext cx="2857500" cy="30765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11402_6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21" y="574070"/>
            <a:ext cx="3357554" cy="251816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ukrash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7944" y="574070"/>
            <a:ext cx="4033846" cy="211686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2294" name="Rectangle 3"/>
          <p:cNvSpPr>
            <a:spLocks noChangeArrowheads="1"/>
          </p:cNvSpPr>
          <p:nvPr/>
        </p:nvSpPr>
        <p:spPr bwMode="auto">
          <a:xfrm>
            <a:off x="0" y="61913"/>
            <a:ext cx="9144000" cy="6796087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0" y="6316663"/>
            <a:ext cx="9144000" cy="522287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solidFill>
                  <a:srgbClr val="C80404"/>
                </a:solidFill>
                <a:latin typeface="Arial Black" pitchFamily="34" charset="0"/>
              </a:rPr>
              <a:t>Назовите виды ремесел</a:t>
            </a:r>
          </a:p>
        </p:txBody>
      </p:sp>
      <p:pic>
        <p:nvPicPr>
          <p:cNvPr id="15" name="Picture 8" descr="gonchar.gif">
            <a:hlinkClick r:id="rId6" tooltip="gonchar.gif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2663" y="3500438"/>
            <a:ext cx="1870075" cy="2600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9870" y="116632"/>
            <a:ext cx="907413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Общественный </a:t>
            </a:r>
            <a:r>
              <a:rPr lang="ru-RU" sz="4400" b="1" dirty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строй славян в </a:t>
            </a:r>
            <a:r>
              <a:rPr lang="en-US" sz="4400" b="1" dirty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VIII-IX </a:t>
            </a:r>
            <a:r>
              <a:rPr lang="ru-RU" sz="4400" b="1" dirty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вв.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-11113" y="0"/>
            <a:ext cx="9144001" cy="6858000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42400"/>
            <a:ext cx="4381375" cy="4919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9933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323528" y="115888"/>
            <a:ext cx="8496944" cy="765175"/>
          </a:xfrm>
          <a:prstGeom prst="rect">
            <a:avLst/>
          </a:prstGeom>
          <a:solidFill>
            <a:srgbClr val="FF9933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400" dirty="0" smtClean="0">
                <a:solidFill>
                  <a:srgbClr val="002060"/>
                </a:solidFill>
                <a:latin typeface="Arial Black" pitchFamily="34" charset="0"/>
              </a:rPr>
              <a:t>Словарь.</a:t>
            </a:r>
            <a:endParaRPr lang="ru-RU" altLang="ru-RU" sz="4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323528" y="908720"/>
            <a:ext cx="8461375" cy="576064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altLang="ru-RU" sz="3600" b="1" u="sng" dirty="0">
                <a:solidFill>
                  <a:srgbClr val="990000"/>
                </a:solidFill>
                <a:latin typeface="Arial Black" pitchFamily="34" charset="0"/>
              </a:rPr>
              <a:t>Вервь</a:t>
            </a:r>
            <a:r>
              <a:rPr lang="ru-RU" altLang="ru-RU" sz="3600" dirty="0">
                <a:latin typeface="Arial Black" pitchFamily="34" charset="0"/>
              </a:rPr>
              <a:t> - соседская   община.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altLang="ru-RU" sz="3600" b="1" u="sng" dirty="0">
                <a:solidFill>
                  <a:srgbClr val="990000"/>
                </a:solidFill>
                <a:latin typeface="Arial Black" pitchFamily="34" charset="0"/>
              </a:rPr>
              <a:t>Вече</a:t>
            </a:r>
            <a:r>
              <a:rPr lang="ru-RU" altLang="ru-RU" sz="3600" dirty="0">
                <a:latin typeface="Arial Black" pitchFamily="34" charset="0"/>
              </a:rPr>
              <a:t> – народное собрание.</a:t>
            </a:r>
            <a:endParaRPr lang="en-US" altLang="ru-RU" sz="3600" dirty="0">
              <a:latin typeface="Arial Black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altLang="ru-RU" sz="3600" u="sng" dirty="0">
                <a:solidFill>
                  <a:srgbClr val="C00000"/>
                </a:solidFill>
                <a:latin typeface="Arial Black" pitchFamily="34" charset="0"/>
              </a:rPr>
              <a:t>Вождь</a:t>
            </a:r>
            <a:r>
              <a:rPr lang="ru-RU" altLang="ru-RU" sz="3600" dirty="0">
                <a:latin typeface="Arial Black" pitchFamily="34" charset="0"/>
              </a:rPr>
              <a:t> – военный глава племени.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altLang="ru-RU" sz="3600" b="1" u="sng" dirty="0">
                <a:solidFill>
                  <a:srgbClr val="990000"/>
                </a:solidFill>
                <a:latin typeface="Arial Black" pitchFamily="34" charset="0"/>
              </a:rPr>
              <a:t>Народное ополчение</a:t>
            </a:r>
            <a:r>
              <a:rPr lang="ru-RU" altLang="ru-RU" sz="3600" dirty="0">
                <a:latin typeface="Arial Black" pitchFamily="34" charset="0"/>
              </a:rPr>
              <a:t> - все мужское население общины, которое  во время нападения сражалось с врагами.</a:t>
            </a:r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-11113" y="0"/>
            <a:ext cx="9144001" cy="6858000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6" name="Picture 2" descr="http://img0.liveinternet.ru/images/attach/c/1/59/212/59212888_1274237030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3880" y="5201816"/>
            <a:ext cx="1080120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3284984"/>
            <a:ext cx="3838575" cy="164623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ln w="9525">
                <a:solidFill>
                  <a:schemeClr val="bg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5490504"/>
            <a:ext cx="3286116" cy="1250238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Совет старейшин и князь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75488" y="5857892"/>
            <a:ext cx="3828960" cy="71438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anose="020B0A04020102020204" pitchFamily="34" charset="0"/>
              </a:rPr>
              <a:t>Вече</a:t>
            </a:r>
          </a:p>
        </p:txBody>
      </p:sp>
      <p:sp>
        <p:nvSpPr>
          <p:cNvPr id="13" name="Штриховая стрелка вправо 12"/>
          <p:cNvSpPr/>
          <p:nvPr/>
        </p:nvSpPr>
        <p:spPr>
          <a:xfrm flipH="1">
            <a:off x="3649663" y="5857875"/>
            <a:ext cx="1000125" cy="714375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94350" y="1922463"/>
            <a:ext cx="2624138" cy="812800"/>
          </a:xfrm>
          <a:prstGeom prst="roundRect">
            <a:avLst/>
          </a:prstGeom>
          <a:solidFill>
            <a:srgbClr val="FF99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ln w="9525" cmpd="sng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23528" y="1844824"/>
            <a:ext cx="3046413" cy="92868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ln w="9525">
                <a:solidFill>
                  <a:schemeClr val="bg1"/>
                </a:solidFill>
                <a:prstDash val="solid"/>
                <a:miter lim="800000"/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3563" name="Прямоугольник 18"/>
          <p:cNvSpPr>
            <a:spLocks noChangeArrowheads="1"/>
          </p:cNvSpPr>
          <p:nvPr/>
        </p:nvSpPr>
        <p:spPr bwMode="auto">
          <a:xfrm>
            <a:off x="467544" y="3501008"/>
            <a:ext cx="29194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3200" b="1" dirty="0">
                <a:solidFill>
                  <a:schemeClr val="bg1"/>
                </a:solidFill>
                <a:latin typeface="Arial Black" pitchFamily="34" charset="0"/>
              </a:rPr>
              <a:t>ПЛЕМЕНЫЕ</a:t>
            </a:r>
          </a:p>
          <a:p>
            <a:pPr algn="ctr"/>
            <a:r>
              <a:rPr lang="ru-RU" altLang="ru-RU" sz="3200" b="1" dirty="0">
                <a:solidFill>
                  <a:schemeClr val="bg1"/>
                </a:solidFill>
                <a:latin typeface="Arial Black" pitchFamily="34" charset="0"/>
              </a:rPr>
              <a:t>союзы</a:t>
            </a:r>
          </a:p>
        </p:txBody>
      </p:sp>
      <p:sp>
        <p:nvSpPr>
          <p:cNvPr id="20" name="Овал 19"/>
          <p:cNvSpPr/>
          <p:nvPr/>
        </p:nvSpPr>
        <p:spPr>
          <a:xfrm>
            <a:off x="301625" y="158750"/>
            <a:ext cx="3108325" cy="6429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9525">
                <a:solidFill>
                  <a:schemeClr val="bg1"/>
                </a:solidFill>
                <a:prstDash val="solid"/>
                <a:miter lim="800000"/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3565" name="Прямоугольник 20"/>
          <p:cNvSpPr>
            <a:spLocks noChangeArrowheads="1"/>
          </p:cNvSpPr>
          <p:nvPr/>
        </p:nvSpPr>
        <p:spPr bwMode="auto">
          <a:xfrm>
            <a:off x="539552" y="2060848"/>
            <a:ext cx="249713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dirty="0">
                <a:solidFill>
                  <a:schemeClr val="bg1"/>
                </a:solidFill>
                <a:latin typeface="Arial Black" pitchFamily="34" charset="0"/>
              </a:rPr>
              <a:t>ПЛЕМЕНА</a:t>
            </a:r>
            <a:endParaRPr lang="ru-RU" altLang="ru-RU" sz="3200" dirty="0">
              <a:solidFill>
                <a:schemeClr val="bg1"/>
              </a:solidFill>
            </a:endParaRPr>
          </a:p>
        </p:txBody>
      </p:sp>
      <p:sp>
        <p:nvSpPr>
          <p:cNvPr id="23566" name="Прямоугольник 21"/>
          <p:cNvSpPr>
            <a:spLocks noChangeArrowheads="1"/>
          </p:cNvSpPr>
          <p:nvPr/>
        </p:nvSpPr>
        <p:spPr bwMode="auto">
          <a:xfrm>
            <a:off x="5711825" y="2066925"/>
            <a:ext cx="2338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solidFill>
                  <a:srgbClr val="000000"/>
                </a:solidFill>
                <a:latin typeface="Arial Black" pitchFamily="34" charset="0"/>
              </a:rPr>
              <a:t>ДРУЖИНА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711825" y="3665538"/>
            <a:ext cx="3324225" cy="1143000"/>
          </a:xfrm>
          <a:prstGeom prst="roundRect">
            <a:avLst/>
          </a:prstGeom>
          <a:solidFill>
            <a:srgbClr val="F3C8B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ln w="9525" cmpd="sng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3568" name="Прямоугольник 25"/>
          <p:cNvSpPr>
            <a:spLocks noChangeArrowheads="1"/>
          </p:cNvSpPr>
          <p:nvPr/>
        </p:nvSpPr>
        <p:spPr bwMode="auto">
          <a:xfrm>
            <a:off x="5740400" y="3943350"/>
            <a:ext cx="32908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000000"/>
                </a:solidFill>
                <a:latin typeface="Arial Black" pitchFamily="34" charset="0"/>
              </a:rPr>
              <a:t>ОПОЛЧЕНИЕ</a:t>
            </a:r>
          </a:p>
        </p:txBody>
      </p:sp>
      <p:sp>
        <p:nvSpPr>
          <p:cNvPr id="23569" name="Прямоугольник 5"/>
          <p:cNvSpPr>
            <a:spLocks noChangeArrowheads="1"/>
          </p:cNvSpPr>
          <p:nvPr/>
        </p:nvSpPr>
        <p:spPr bwMode="auto">
          <a:xfrm>
            <a:off x="595313" y="303213"/>
            <a:ext cx="246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>
                <a:solidFill>
                  <a:srgbClr val="000000"/>
                </a:solidFill>
                <a:latin typeface="Arial Black" pitchFamily="34" charset="0"/>
              </a:rPr>
              <a:t>Родовые общины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27" name="Штриховая стрелка вправо 26"/>
          <p:cNvSpPr/>
          <p:nvPr/>
        </p:nvSpPr>
        <p:spPr>
          <a:xfrm rot="5400000" flipH="1">
            <a:off x="6586538" y="4951413"/>
            <a:ext cx="1000125" cy="714375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571" name="Rectangle 3"/>
          <p:cNvSpPr>
            <a:spLocks noChangeArrowheads="1"/>
          </p:cNvSpPr>
          <p:nvPr/>
        </p:nvSpPr>
        <p:spPr bwMode="auto">
          <a:xfrm>
            <a:off x="-11113" y="0"/>
            <a:ext cx="9144001" cy="6858000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6771481" y="1200944"/>
            <a:ext cx="1163638" cy="533400"/>
          </a:xfrm>
          <a:prstGeom prst="rightArrow">
            <a:avLst/>
          </a:prstGeom>
          <a:solidFill>
            <a:srgbClr val="C8040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7208044" y="1962944"/>
            <a:ext cx="2744788" cy="527050"/>
          </a:xfrm>
          <a:prstGeom prst="rightArrow">
            <a:avLst/>
          </a:prstGeom>
          <a:solidFill>
            <a:srgbClr val="C8040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5234" name="Picture 2" descr="http://img716.imageshack.us/img716/9504/2525d02525ae2525202525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146" y="190065"/>
            <a:ext cx="1502537" cy="4210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1" name="Прямоугольник 30"/>
          <p:cNvSpPr/>
          <p:nvPr/>
        </p:nvSpPr>
        <p:spPr>
          <a:xfrm>
            <a:off x="5740400" y="158750"/>
            <a:ext cx="3103563" cy="727075"/>
          </a:xfrm>
          <a:prstGeom prst="rect">
            <a:avLst/>
          </a:prstGeom>
          <a:solidFill>
            <a:srgbClr val="C8040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576" name="Прямоугольник 31"/>
          <p:cNvSpPr>
            <a:spLocks noChangeArrowheads="1"/>
          </p:cNvSpPr>
          <p:nvPr/>
        </p:nvSpPr>
        <p:spPr bwMode="auto">
          <a:xfrm>
            <a:off x="6210300" y="252413"/>
            <a:ext cx="23272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chemeClr val="bg1"/>
                </a:solidFill>
                <a:latin typeface="Arial Black" pitchFamily="34" charset="0"/>
              </a:rPr>
              <a:t>КНЯЗЬ</a:t>
            </a:r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1304553" y="1079823"/>
            <a:ext cx="1019622" cy="533400"/>
          </a:xfrm>
          <a:prstGeom prst="rightArrow">
            <a:avLst/>
          </a:prstGeom>
          <a:solidFill>
            <a:srgbClr val="C8040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1628589" y="2772011"/>
            <a:ext cx="515566" cy="533400"/>
          </a:xfrm>
          <a:prstGeom prst="rightArrow">
            <a:avLst/>
          </a:prstGeom>
          <a:solidFill>
            <a:srgbClr val="C8040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152400"/>
            <a:ext cx="9144000" cy="38163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Century Gothic" pitchFamily="34" charset="0"/>
              <a:buNone/>
              <a:defRPr/>
            </a:pPr>
            <a:r>
              <a:rPr lang="ru-RU" altLang="ru-RU" kern="0" dirty="0" smtClean="0">
                <a:latin typeface="Arial Black" panose="020B0A04020102020204" pitchFamily="34" charset="0"/>
              </a:rPr>
              <a:t>Восточнославянское общество управлялось по принципу </a:t>
            </a:r>
            <a:r>
              <a:rPr lang="ru-RU" altLang="ru-RU" b="1" kern="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военной демократии</a:t>
            </a:r>
            <a:r>
              <a:rPr lang="ru-RU" altLang="ru-RU" kern="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.</a:t>
            </a:r>
            <a:r>
              <a:rPr lang="ru-RU" altLang="ru-RU" kern="0" dirty="0" smtClean="0">
                <a:latin typeface="Arial Black" panose="020B0A04020102020204" pitchFamily="34" charset="0"/>
              </a:rPr>
              <a:t> Во главе племени стоял князь, опиравшийся на дружину (военная знать). Важнейшим элементом структуры общества было вече. </a:t>
            </a:r>
            <a:endParaRPr lang="ru-RU" altLang="ru-RU" kern="0" dirty="0">
              <a:latin typeface="Arial Black" panose="020B0A04020102020204" pitchFamily="34" charset="0"/>
            </a:endParaRPr>
          </a:p>
        </p:txBody>
      </p:sp>
      <p:pic>
        <p:nvPicPr>
          <p:cNvPr id="64520" name="Picture 8" descr="http://ic.pics.livejournal.com/evgensemenihin/51021729/17808/17808_9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09628"/>
            <a:ext cx="3180006" cy="342136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0" name="Rectangle 3"/>
          <p:cNvSpPr>
            <a:spLocks noChangeArrowheads="1"/>
          </p:cNvSpPr>
          <p:nvPr/>
        </p:nvSpPr>
        <p:spPr bwMode="auto">
          <a:xfrm>
            <a:off x="-11113" y="0"/>
            <a:ext cx="9144001" cy="6858000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34950" y="115888"/>
            <a:ext cx="8578850" cy="1416050"/>
          </a:xfrm>
          <a:solidFill>
            <a:schemeClr val="bg1"/>
          </a:solidFill>
          <a:ln>
            <a:solidFill>
              <a:srgbClr val="C00000"/>
            </a:solidFill>
          </a:ln>
        </p:spPr>
        <p:txBody>
          <a:bodyPr/>
          <a:lstStyle/>
          <a:p>
            <a:pPr eaLnBrk="1" hangingPunct="1"/>
            <a:r>
              <a:rPr lang="ru-RU" altLang="ru-RU" sz="4000" smtClean="0">
                <a:solidFill>
                  <a:srgbClr val="993300"/>
                </a:solidFill>
                <a:latin typeface="Arial Black" pitchFamily="34" charset="0"/>
              </a:rPr>
              <a:t>Предпосылки объединения славян: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628775"/>
            <a:ext cx="8640960" cy="3962400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ru-RU" altLang="ru-RU" sz="28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Развитие торговых связей.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altLang="ru-RU" sz="28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Религиозная общность.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altLang="ru-RU" sz="28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Выделение знати и возникновение неравенства.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altLang="ru-RU" sz="28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Необходимость отпора внешним врагам.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altLang="ru-RU" sz="28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Ведение длительных завоевательных походов.</a:t>
            </a:r>
          </a:p>
          <a:p>
            <a:pPr marL="609600" indent="-609600" eaLnBrk="1" hangingPunct="1">
              <a:buFontTx/>
              <a:buAutoNum type="arabicPeriod"/>
              <a:defRPr/>
            </a:pPr>
            <a:endParaRPr lang="ru-RU" altLang="ru-RU" sz="2800" dirty="0" smtClean="0"/>
          </a:p>
          <a:p>
            <a:pPr marL="609600" indent="-609600" eaLnBrk="1" hangingPunct="1">
              <a:buFontTx/>
              <a:buAutoNum type="arabicPeriod"/>
              <a:defRPr/>
            </a:pPr>
            <a:endParaRPr lang="ru-RU" altLang="ru-RU" sz="2800" dirty="0" smtClean="0"/>
          </a:p>
          <a:p>
            <a:pPr marL="0" indent="0" eaLnBrk="1" hangingPunct="1">
              <a:buFontTx/>
              <a:buNone/>
              <a:defRPr/>
            </a:pPr>
            <a:endParaRPr lang="ru-RU" altLang="ru-RU" sz="2800" dirty="0" smtClean="0"/>
          </a:p>
          <a:p>
            <a:pPr marL="609600" indent="-609600" eaLnBrk="1" hangingPunct="1">
              <a:defRPr/>
            </a:pPr>
            <a:endParaRPr lang="ru-RU" altLang="ru-RU" sz="2800" dirty="0" smtClean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17488" y="5732463"/>
            <a:ext cx="8686800" cy="955675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800">
                <a:solidFill>
                  <a:srgbClr val="C00000"/>
                </a:solidFill>
                <a:latin typeface="Arial Black" pitchFamily="34" charset="0"/>
              </a:rPr>
              <a:t>IX </a:t>
            </a:r>
            <a:r>
              <a:rPr lang="ru-RU" altLang="ru-RU" sz="2800">
                <a:solidFill>
                  <a:srgbClr val="C00000"/>
                </a:solidFill>
                <a:latin typeface="Arial Black" pitchFamily="34" charset="0"/>
              </a:rPr>
              <a:t>век- возникновение государства у восточных славян     </a:t>
            </a:r>
          </a:p>
        </p:txBody>
      </p:sp>
      <p:sp>
        <p:nvSpPr>
          <p:cNvPr id="25605" name="Rectangle 3"/>
          <p:cNvSpPr>
            <a:spLocks noChangeArrowheads="1"/>
          </p:cNvSpPr>
          <p:nvPr/>
        </p:nvSpPr>
        <p:spPr bwMode="auto">
          <a:xfrm>
            <a:off x="-11113" y="0"/>
            <a:ext cx="9144001" cy="6858000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0" y="61913"/>
            <a:ext cx="9144000" cy="6796087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101" name="Rectangle 3"/>
          <p:cNvSpPr>
            <a:spLocks noChangeArrowheads="1"/>
          </p:cNvSpPr>
          <p:nvPr/>
        </p:nvSpPr>
        <p:spPr bwMode="auto">
          <a:xfrm>
            <a:off x="-20638" y="152400"/>
            <a:ext cx="9144001" cy="6675438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6" name="Picture 2" descr="http://www.home-edu.ru/user/f/00001231/examen/9-12_vek/karty/slav_i_sosed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784887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Картинка 2"/>
          <p:cNvSpPr>
            <a:spLocks noGrp="1" noTextEdit="1"/>
          </p:cNvSpPr>
          <p:nvPr>
            <p:ph type="clipArt" sz="half" idx="1"/>
          </p:nvPr>
        </p:nvSpPr>
        <p:spPr/>
      </p:sp>
      <p:pic>
        <p:nvPicPr>
          <p:cNvPr id="12291" name="Picture 16" descr="http://www.vseminfo.ru/netcat_files/Image/ol/029_Olshanskiy_Iz_temnoy_glubini_vekov_s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4" y="20638"/>
            <a:ext cx="45382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5002213" y="2492375"/>
            <a:ext cx="3989387" cy="12969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4000" kern="0" dirty="0" smtClean="0">
                <a:solidFill>
                  <a:srgbClr val="800000"/>
                </a:solidFill>
                <a:latin typeface="Arial Black" panose="020B0A04020102020204" pitchFamily="34" charset="0"/>
              </a:rPr>
              <a:t>Закрепление</a:t>
            </a:r>
          </a:p>
          <a:p>
            <a:pPr>
              <a:defRPr/>
            </a:pPr>
            <a:r>
              <a:rPr lang="ru-RU" sz="4000" kern="0" dirty="0" smtClean="0">
                <a:solidFill>
                  <a:srgbClr val="800000"/>
                </a:solidFill>
                <a:latin typeface="Arial Black" panose="020B0A04020102020204" pitchFamily="34" charset="0"/>
              </a:rPr>
              <a:t>материала</a:t>
            </a:r>
            <a:endParaRPr lang="ru-RU" sz="4000" kern="0" dirty="0">
              <a:solidFill>
                <a:srgbClr val="80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57200" y="-14288"/>
            <a:ext cx="8229600" cy="706438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/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3200" kern="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Вставьте пропущенные слова:</a:t>
            </a:r>
            <a:endParaRPr lang="ru-RU" sz="3200" kern="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556792"/>
            <a:ext cx="9144000" cy="403187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В </a:t>
            </a:r>
            <a:r>
              <a:rPr lang="ru-RU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основе общественного устройства славян </a:t>
            </a:r>
            <a:r>
              <a:rPr lang="ru-RU" sz="3200" b="1" dirty="0" err="1">
                <a:solidFill>
                  <a:srgbClr val="000000"/>
                </a:solidFill>
                <a:latin typeface="Arial Black" panose="020B0A04020102020204" pitchFamily="34" charset="0"/>
              </a:rPr>
              <a:t>была</a:t>
            </a:r>
            <a:r>
              <a:rPr lang="ru-RU" sz="3200" b="1" dirty="0" err="1" smtClean="0">
                <a:solidFill>
                  <a:srgbClr val="000000"/>
                </a:solidFill>
                <a:latin typeface="Arial Black" panose="020B0A04020102020204" pitchFamily="34" charset="0"/>
              </a:rPr>
              <a:t>_____________община</a:t>
            </a:r>
            <a:r>
              <a:rPr lang="ru-RU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Основным занятием восточных славян </a:t>
            </a:r>
            <a:r>
              <a:rPr lang="ru-RU" sz="3200" b="1" dirty="0" err="1">
                <a:solidFill>
                  <a:srgbClr val="000000"/>
                </a:solidFill>
                <a:latin typeface="Arial Black" panose="020B0A04020102020204" pitchFamily="34" charset="0"/>
              </a:rPr>
              <a:t>было</a:t>
            </a:r>
            <a:r>
              <a:rPr lang="ru-RU" sz="3200" b="1" dirty="0" err="1" smtClean="0">
                <a:solidFill>
                  <a:srgbClr val="000000"/>
                </a:solidFill>
                <a:latin typeface="Arial Black" panose="020B0A04020102020204" pitchFamily="34" charset="0"/>
              </a:rPr>
              <a:t>_______________</a:t>
            </a: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altLang="ru-RU" sz="3200" b="1" dirty="0" smtClean="0">
                <a:solidFill>
                  <a:srgbClr val="000000"/>
                </a:solidFill>
                <a:latin typeface="Arial Black" pitchFamily="34" charset="0"/>
              </a:rPr>
              <a:t>Земля </a:t>
            </a:r>
            <a:r>
              <a:rPr lang="ru-RU" altLang="ru-RU" sz="3200" b="1" dirty="0" err="1" smtClean="0">
                <a:latin typeface="Arial Black" pitchFamily="34" charset="0"/>
              </a:rPr>
              <a:t>вспахивалась_______</a:t>
            </a:r>
            <a:r>
              <a:rPr lang="ru-RU" altLang="ru-RU" sz="3200" b="1" dirty="0" smtClean="0">
                <a:latin typeface="Arial Black" pitchFamily="34" charset="0"/>
              </a:rPr>
              <a:t>, боронилась </a:t>
            </a:r>
            <a:r>
              <a:rPr lang="ru-RU" altLang="ru-RU" sz="3200" b="1" dirty="0" err="1" smtClean="0">
                <a:latin typeface="Arial Black" pitchFamily="34" charset="0"/>
              </a:rPr>
              <a:t>деревянной___________</a:t>
            </a:r>
            <a:r>
              <a:rPr lang="ru-RU" altLang="ru-RU" sz="3200" b="1" dirty="0" smtClean="0">
                <a:latin typeface="Arial Black" pitchFamily="34" charset="0"/>
              </a:rPr>
              <a:t>. </a:t>
            </a:r>
            <a:endParaRPr lang="en-US" altLang="ru-RU" sz="3200" b="1" dirty="0" smtClean="0">
              <a:latin typeface="Arial Black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Народное </a:t>
            </a:r>
            <a:r>
              <a:rPr lang="ru-RU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собрание у восточных славян </a:t>
            </a:r>
            <a:r>
              <a:rPr lang="ru-RU" sz="3200" b="1" dirty="0" err="1">
                <a:solidFill>
                  <a:srgbClr val="000000"/>
                </a:solidFill>
                <a:latin typeface="Arial Black" panose="020B0A04020102020204" pitchFamily="34" charset="0"/>
              </a:rPr>
              <a:t>называлось</a:t>
            </a:r>
            <a:r>
              <a:rPr lang="ru-RU" sz="3200" b="1" dirty="0" err="1" smtClean="0">
                <a:solidFill>
                  <a:srgbClr val="000000"/>
                </a:solidFill>
                <a:latin typeface="Arial Black" panose="020B0A04020102020204" pitchFamily="34" charset="0"/>
              </a:rPr>
              <a:t>____</a:t>
            </a: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.</a:t>
            </a:r>
            <a:endParaRPr lang="ru-RU" sz="3200" b="1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57200" y="-14288"/>
            <a:ext cx="8229600" cy="706438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/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3200" kern="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Вставьте пропущенные слова:</a:t>
            </a:r>
            <a:endParaRPr lang="ru-RU" sz="3200" kern="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556792"/>
            <a:ext cx="9144000" cy="403187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В </a:t>
            </a:r>
            <a:r>
              <a:rPr lang="ru-RU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основе общественного устройства славян </a:t>
            </a: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была </a:t>
            </a:r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соседская</a:t>
            </a: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 община</a:t>
            </a:r>
            <a:r>
              <a:rPr lang="ru-RU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Основным занятием восточных славян </a:t>
            </a: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было </a:t>
            </a:r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земледелие</a:t>
            </a: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altLang="ru-RU" sz="3200" b="1" dirty="0" smtClean="0">
                <a:solidFill>
                  <a:srgbClr val="000000"/>
                </a:solidFill>
                <a:latin typeface="Arial Black" pitchFamily="34" charset="0"/>
              </a:rPr>
              <a:t>Земля </a:t>
            </a:r>
            <a:r>
              <a:rPr lang="ru-RU" altLang="ru-RU" sz="3200" b="1" dirty="0" smtClean="0">
                <a:latin typeface="Arial Black" pitchFamily="34" charset="0"/>
              </a:rPr>
              <a:t>вспахивалась </a:t>
            </a:r>
            <a:r>
              <a:rPr lang="ru-RU" alt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сохой</a:t>
            </a:r>
            <a:r>
              <a:rPr lang="ru-RU" altLang="ru-RU" sz="3200" b="1" dirty="0" smtClean="0">
                <a:latin typeface="Arial Black" pitchFamily="34" charset="0"/>
              </a:rPr>
              <a:t>, боронилась деревянной </a:t>
            </a:r>
            <a:r>
              <a:rPr lang="ru-RU" altLang="ru-RU" sz="3200" b="1" dirty="0" smtClean="0">
                <a:solidFill>
                  <a:srgbClr val="C00000"/>
                </a:solidFill>
                <a:latin typeface="Arial Black" pitchFamily="34" charset="0"/>
              </a:rPr>
              <a:t>бороной</a:t>
            </a:r>
            <a:r>
              <a:rPr lang="ru-RU" altLang="ru-RU" sz="3200" b="1" dirty="0" smtClean="0">
                <a:latin typeface="Arial Black" pitchFamily="34" charset="0"/>
              </a:rPr>
              <a:t>. </a:t>
            </a:r>
            <a:endParaRPr lang="en-US" altLang="ru-RU" sz="3200" b="1" dirty="0" smtClean="0">
              <a:latin typeface="Arial Black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Народное </a:t>
            </a:r>
            <a:r>
              <a:rPr lang="ru-RU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собрание у восточных славян </a:t>
            </a: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называлось </a:t>
            </a:r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вече</a:t>
            </a:r>
            <a:r>
              <a:rPr lang="ru-RU" sz="3200" b="1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.</a:t>
            </a:r>
            <a:endParaRPr lang="ru-RU" sz="3200" b="1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79388" y="104775"/>
            <a:ext cx="8964612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800" b="1"/>
              <a:t>                                                    </a:t>
            </a:r>
            <a:r>
              <a:rPr lang="ru-RU" sz="2000" b="1"/>
              <a:t>Жизнь древних славян.</a:t>
            </a:r>
          </a:p>
          <a:p>
            <a:pPr>
              <a:lnSpc>
                <a:spcPct val="120000"/>
              </a:lnSpc>
            </a:pPr>
            <a:r>
              <a:rPr lang="ru-RU" sz="1800" b="1"/>
              <a:t>1. Какую территорию заселяли славяне?</a:t>
            </a:r>
          </a:p>
          <a:p>
            <a:pPr>
              <a:lnSpc>
                <a:spcPct val="120000"/>
              </a:lnSpc>
            </a:pPr>
            <a:r>
              <a:rPr lang="ru-RU" sz="1800"/>
              <a:t>           </a:t>
            </a:r>
            <a:r>
              <a:rPr lang="ru-RU" sz="1800" i="1"/>
              <a:t>с) Восточно – Европейскую равнину;</a:t>
            </a:r>
          </a:p>
          <a:p>
            <a:pPr>
              <a:lnSpc>
                <a:spcPct val="120000"/>
              </a:lnSpc>
            </a:pPr>
            <a:r>
              <a:rPr lang="ru-RU" sz="1800" i="1"/>
              <a:t>           д) Западно – Сибирскую равнину;</a:t>
            </a:r>
          </a:p>
          <a:p>
            <a:pPr>
              <a:lnSpc>
                <a:spcPct val="120000"/>
              </a:lnSpc>
            </a:pPr>
            <a:r>
              <a:rPr lang="ru-RU" sz="1800" i="1"/>
              <a:t>           р) Среднесибирское плоскогорье.</a:t>
            </a:r>
          </a:p>
          <a:p>
            <a:pPr>
              <a:lnSpc>
                <a:spcPct val="120000"/>
              </a:lnSpc>
            </a:pPr>
            <a:r>
              <a:rPr lang="ru-RU" sz="1800" b="1"/>
              <a:t>2. Древние славяне  жили</a:t>
            </a:r>
            <a:r>
              <a:rPr lang="ru-RU" sz="1800"/>
              <a:t>:</a:t>
            </a:r>
          </a:p>
          <a:p>
            <a:pPr>
              <a:lnSpc>
                <a:spcPct val="120000"/>
              </a:lnSpc>
            </a:pPr>
            <a:r>
              <a:rPr lang="ru-RU" sz="1800"/>
              <a:t>        </a:t>
            </a:r>
            <a:r>
              <a:rPr lang="ru-RU" sz="1800" i="1"/>
              <a:t>к) семьями;                      п) в одиночку;                л) племенами.</a:t>
            </a:r>
          </a:p>
          <a:p>
            <a:pPr>
              <a:lnSpc>
                <a:spcPct val="120000"/>
              </a:lnSpc>
            </a:pPr>
            <a:r>
              <a:rPr lang="ru-RU" sz="1800" b="1"/>
              <a:t>3. Слово «славяне» означает:</a:t>
            </a:r>
          </a:p>
          <a:p>
            <a:pPr>
              <a:lnSpc>
                <a:spcPct val="120000"/>
              </a:lnSpc>
            </a:pPr>
            <a:r>
              <a:rPr lang="ru-RU" sz="1800"/>
              <a:t>           </a:t>
            </a:r>
            <a:r>
              <a:rPr lang="ru-RU" sz="1800" i="1"/>
              <a:t>а) Живущие у воды;</a:t>
            </a:r>
          </a:p>
          <a:p>
            <a:pPr>
              <a:lnSpc>
                <a:spcPct val="120000"/>
              </a:lnSpc>
            </a:pPr>
            <a:r>
              <a:rPr lang="ru-RU" sz="1800" i="1"/>
              <a:t>           б) Живущие в лесу;</a:t>
            </a:r>
          </a:p>
          <a:p>
            <a:pPr>
              <a:lnSpc>
                <a:spcPct val="120000"/>
              </a:lnSpc>
            </a:pPr>
            <a:r>
              <a:rPr lang="ru-RU" sz="1800" i="1"/>
              <a:t>           в) Живущие в поле</a:t>
            </a:r>
            <a:r>
              <a:rPr lang="ru-RU" sz="1800"/>
              <a:t>.</a:t>
            </a:r>
          </a:p>
          <a:p>
            <a:pPr>
              <a:lnSpc>
                <a:spcPct val="120000"/>
              </a:lnSpc>
            </a:pPr>
            <a:r>
              <a:rPr lang="ru-RU" sz="1800" b="1"/>
              <a:t>4. Древние славяне  были:</a:t>
            </a:r>
          </a:p>
          <a:p>
            <a:pPr>
              <a:lnSpc>
                <a:spcPct val="120000"/>
              </a:lnSpc>
            </a:pPr>
            <a:r>
              <a:rPr lang="ru-RU" sz="1800"/>
              <a:t>       </a:t>
            </a:r>
            <a:r>
              <a:rPr lang="ru-RU" sz="1800" i="1"/>
              <a:t>б) мусульманами;           г) буддистами;                  в) язычниками.</a:t>
            </a:r>
          </a:p>
          <a:p>
            <a:pPr>
              <a:lnSpc>
                <a:spcPct val="120000"/>
              </a:lnSpc>
            </a:pPr>
            <a:r>
              <a:rPr lang="ru-RU" sz="1800" b="1"/>
              <a:t>5. Богом грома и молнии у древних славян был:</a:t>
            </a:r>
          </a:p>
          <a:p>
            <a:pPr>
              <a:lnSpc>
                <a:spcPct val="120000"/>
              </a:lnSpc>
            </a:pPr>
            <a:r>
              <a:rPr lang="ru-RU" sz="1800"/>
              <a:t>       </a:t>
            </a:r>
            <a:r>
              <a:rPr lang="ru-RU" sz="1800" i="1"/>
              <a:t>е) Зевс;                            я) Перун;                          ю) Марс</a:t>
            </a:r>
            <a:r>
              <a:rPr lang="ru-RU" sz="1800"/>
              <a:t>.</a:t>
            </a:r>
          </a:p>
          <a:p>
            <a:pPr>
              <a:lnSpc>
                <a:spcPct val="120000"/>
              </a:lnSpc>
            </a:pPr>
            <a:r>
              <a:rPr lang="ru-RU" sz="1800" b="1"/>
              <a:t>6. Дома строили :</a:t>
            </a:r>
          </a:p>
          <a:p>
            <a:pPr>
              <a:lnSpc>
                <a:spcPct val="120000"/>
              </a:lnSpc>
            </a:pPr>
            <a:r>
              <a:rPr lang="ru-RU" sz="1800"/>
              <a:t>         </a:t>
            </a:r>
            <a:r>
              <a:rPr lang="ru-RU" sz="1800" i="1"/>
              <a:t>п) из камня;                  м) из кирпича;                    н) из стволов деревьев</a:t>
            </a:r>
            <a:r>
              <a:rPr lang="ru-RU" sz="1800"/>
              <a:t>.</a:t>
            </a:r>
          </a:p>
          <a:p>
            <a:pPr>
              <a:lnSpc>
                <a:spcPct val="120000"/>
              </a:lnSpc>
            </a:pPr>
            <a:r>
              <a:rPr lang="ru-RU" sz="1800" b="1"/>
              <a:t>7. Праздник Ивана Купала в честь:</a:t>
            </a:r>
            <a:r>
              <a:rPr lang="ru-RU" sz="1800"/>
              <a:t> </a:t>
            </a:r>
          </a:p>
          <a:p>
            <a:pPr>
              <a:lnSpc>
                <a:spcPct val="120000"/>
              </a:lnSpc>
            </a:pPr>
            <a:r>
              <a:rPr lang="ru-RU" sz="1800"/>
              <a:t>         а) воды;                       е) Солнца;                            и) Земли.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1547813" y="2565400"/>
            <a:ext cx="614838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solidFill>
                  <a:srgbClr val="FF0000"/>
                </a:solidFill>
                <a:latin typeface="Times New Roman" pitchFamily="18" charset="0"/>
              </a:rPr>
              <a:t>С Л А В Я Н Е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ChangeArrowheads="1"/>
          </p:cNvSpPr>
          <p:nvPr/>
        </p:nvSpPr>
        <p:spPr bwMode="auto">
          <a:xfrm>
            <a:off x="251520" y="1700932"/>
            <a:ext cx="6048672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ru-RU" sz="3200" b="1" dirty="0">
                <a:latin typeface="Times New Roman" pitchFamily="18" charset="0"/>
              </a:rPr>
              <a:t>Поляне</a:t>
            </a:r>
            <a:r>
              <a:rPr lang="ru-RU" sz="3200" dirty="0">
                <a:latin typeface="Times New Roman" pitchFamily="18" charset="0"/>
              </a:rPr>
              <a:t> – жители </a:t>
            </a:r>
            <a:r>
              <a:rPr lang="ru-RU" sz="3200" dirty="0" smtClean="0">
                <a:latin typeface="Times New Roman" pitchFamily="18" charset="0"/>
              </a:rPr>
              <a:t>полей.</a:t>
            </a:r>
            <a:endParaRPr lang="ru-RU" sz="3200" dirty="0"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endParaRPr lang="ru-RU" sz="3200" dirty="0"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ru-RU" sz="3200" b="1" dirty="0">
                <a:latin typeface="Times New Roman" pitchFamily="18" charset="0"/>
              </a:rPr>
              <a:t>Древляне</a:t>
            </a:r>
            <a:r>
              <a:rPr lang="ru-RU" sz="3200" dirty="0">
                <a:latin typeface="Times New Roman" pitchFamily="18" charset="0"/>
              </a:rPr>
              <a:t> – жили среди “дерев”</a:t>
            </a:r>
          </a:p>
          <a:p>
            <a:pPr>
              <a:lnSpc>
                <a:spcPct val="130000"/>
              </a:lnSpc>
            </a:pPr>
            <a:endParaRPr lang="ru-RU" sz="3200" b="1" dirty="0"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ru-RU" sz="3200" b="1" dirty="0">
                <a:latin typeface="Times New Roman" pitchFamily="18" charset="0"/>
              </a:rPr>
              <a:t>Дреговичи</a:t>
            </a:r>
            <a:r>
              <a:rPr lang="ru-RU" sz="3200" dirty="0">
                <a:latin typeface="Times New Roman" pitchFamily="18" charset="0"/>
              </a:rPr>
              <a:t> –   </a:t>
            </a:r>
            <a:endParaRPr lang="ru-RU" sz="2800" dirty="0">
              <a:latin typeface="Times New Roman" pitchFamily="18" charset="0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107504" y="332656"/>
            <a:ext cx="7358168" cy="62889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ru-RU" sz="2800" b="1" dirty="0" err="1">
                <a:latin typeface="Times New Roman" pitchFamily="18" charset="0"/>
              </a:rPr>
              <a:t>Ильменские</a:t>
            </a:r>
            <a:r>
              <a:rPr lang="ru-RU" sz="2800" b="1" dirty="0">
                <a:latin typeface="Times New Roman" pitchFamily="18" charset="0"/>
              </a:rPr>
              <a:t> славяне</a:t>
            </a:r>
            <a:r>
              <a:rPr lang="ru-RU" sz="2800" dirty="0">
                <a:latin typeface="Times New Roman" pitchFamily="18" charset="0"/>
              </a:rPr>
              <a:t> – жили у озера </a:t>
            </a:r>
            <a:r>
              <a:rPr lang="ru-RU" sz="2800" dirty="0" smtClean="0">
                <a:latin typeface="Times New Roman" pitchFamily="18" charset="0"/>
              </a:rPr>
              <a:t>Ильмень</a:t>
            </a:r>
            <a:endParaRPr lang="ru-RU" sz="2800" b="1" dirty="0">
              <a:latin typeface="Times New Roman" pitchFamily="18" charset="0"/>
            </a:endParaRPr>
          </a:p>
        </p:txBody>
      </p:sp>
      <p:pic>
        <p:nvPicPr>
          <p:cNvPr id="8196" name="Picture 7" descr="IMAGE03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260648"/>
            <a:ext cx="1179761" cy="1818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8" descr="Степ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412776"/>
            <a:ext cx="1584176" cy="113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9" descr="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492896"/>
            <a:ext cx="1440160" cy="140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2699792" y="4221088"/>
            <a:ext cx="2587631" cy="668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ru-RU" sz="3200" dirty="0">
                <a:latin typeface="Times New Roman" pitchFamily="18" charset="0"/>
              </a:rPr>
              <a:t>жили у </a:t>
            </a:r>
            <a:r>
              <a:rPr lang="ru-RU" sz="3200" dirty="0" smtClean="0">
                <a:latin typeface="Times New Roman" pitchFamily="18" charset="0"/>
              </a:rPr>
              <a:t>болот.</a:t>
            </a:r>
            <a:endParaRPr lang="ru-RU" sz="3200" dirty="0">
              <a:latin typeface="Times New Roman" pitchFamily="18" charset="0"/>
            </a:endParaRPr>
          </a:p>
        </p:txBody>
      </p:sp>
      <p:pic>
        <p:nvPicPr>
          <p:cNvPr id="5131" name="Picture 11" descr="16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4221088"/>
            <a:ext cx="1656184" cy="141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128006" y="5733256"/>
            <a:ext cx="9015994" cy="70788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/>
              <a:t>Славяне – люди, живущие у </a:t>
            </a:r>
            <a:r>
              <a:rPr lang="ru-RU" sz="4000" b="1" dirty="0" smtClean="0"/>
              <a:t>воды.</a:t>
            </a:r>
            <a:endParaRPr lang="ru-RU" sz="4000" b="1" dirty="0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5130" grpId="0"/>
      <p:bldP spid="51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505"/>
            <a:ext cx="9144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000" b="1" dirty="0" smtClean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 </a:t>
            </a:r>
            <a:r>
              <a:rPr lang="ru-RU" sz="6000" b="1" dirty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Жилища </a:t>
            </a:r>
            <a:r>
              <a:rPr lang="ru-RU" sz="6000" b="1" dirty="0" smtClean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славян.</a:t>
            </a:r>
            <a:endParaRPr lang="ru-RU" sz="6000" b="1" dirty="0">
              <a:ln w="1905"/>
              <a:solidFill>
                <a:srgbClr val="C8040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61913"/>
            <a:ext cx="9144000" cy="6796087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3319" name="Picture 2" descr="D:\история\0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676456" cy="5115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0" y="5473005"/>
            <a:ext cx="9144000" cy="138499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dirty="0">
                <a:solidFill>
                  <a:srgbClr val="C80404"/>
                </a:solidFill>
                <a:latin typeface="Arial Black" pitchFamily="34" charset="0"/>
              </a:rPr>
              <a:t>Свои поселения (города) славяне ставили на берегах рек. Объясните  преимущества такого расположения? 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2" name="Picture 8" descr="Полуземлянка VI–VII веков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803275"/>
            <a:ext cx="4067175" cy="2805113"/>
          </a:xfrm>
          <a:ln>
            <a:solidFill>
              <a:srgbClr val="C00000"/>
            </a:solidFill>
          </a:ln>
        </p:spPr>
      </p:pic>
      <p:pic>
        <p:nvPicPr>
          <p:cNvPr id="26633" name="Picture 9" descr="Полуземлянка VIII–IX веков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789363"/>
            <a:ext cx="4067175" cy="2919412"/>
          </a:xfrm>
          <a:ln>
            <a:solidFill>
              <a:srgbClr val="C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0" y="33505"/>
            <a:ext cx="9144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dirty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I. </a:t>
            </a:r>
            <a:r>
              <a:rPr lang="ru-RU" sz="4400" b="1" dirty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Жилища славян</a:t>
            </a:r>
          </a:p>
        </p:txBody>
      </p:sp>
      <p:sp>
        <p:nvSpPr>
          <p:cNvPr id="8197" name="Rectangle 3"/>
          <p:cNvSpPr>
            <a:spLocks noChangeArrowheads="1"/>
          </p:cNvSpPr>
          <p:nvPr/>
        </p:nvSpPr>
        <p:spPr bwMode="auto">
          <a:xfrm>
            <a:off x="0" y="61913"/>
            <a:ext cx="9144000" cy="6796087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8198" name="Picture 2" descr="http://900igr.net/datai/istorija/Drevnie-slavjane-zhizn/0006-005-ZHilischa-drevnikh-slavj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865188"/>
            <a:ext cx="3600450" cy="28289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" name="Picture 9" descr="НАземное жилище X–XI век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14900" y="3914775"/>
            <a:ext cx="3779838" cy="29194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95cf4e5d84fe"/>
          <p:cNvPicPr>
            <a:picLocks noChangeAspect="1" noChangeArrowheads="1"/>
          </p:cNvPicPr>
          <p:nvPr/>
        </p:nvPicPr>
        <p:blipFill>
          <a:blip r:embed="rId2" cstate="print"/>
          <a:srcRect b="95139"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2547938" y="209550"/>
            <a:ext cx="3481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/>
              <a:t>Поселения славян</a:t>
            </a:r>
          </a:p>
        </p:txBody>
      </p:sp>
      <p:pic>
        <p:nvPicPr>
          <p:cNvPr id="10244" name="Picture 4" descr="95cf4e5d84f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505"/>
            <a:ext cx="9144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000" b="1" dirty="0" smtClean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 </a:t>
            </a:r>
            <a:r>
              <a:rPr lang="ru-RU" sz="6000" b="1" dirty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Занятия </a:t>
            </a:r>
            <a:r>
              <a:rPr lang="ru-RU" sz="6000" b="1" dirty="0" smtClean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славян.</a:t>
            </a:r>
            <a:endParaRPr lang="ru-RU" sz="6000" b="1" dirty="0">
              <a:ln w="1905"/>
              <a:solidFill>
                <a:srgbClr val="C8040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61913"/>
            <a:ext cx="9144000" cy="6796087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6" name="Рисунок 5" descr="26949_html_4e0ccb8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041601"/>
            <a:ext cx="8496944" cy="5548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"/>
          <p:cNvSpPr>
            <a:spLocks noChangeArrowheads="1"/>
          </p:cNvSpPr>
          <p:nvPr/>
        </p:nvSpPr>
        <p:spPr bwMode="auto">
          <a:xfrm>
            <a:off x="6129338" y="1709738"/>
            <a:ext cx="2871787" cy="649287"/>
          </a:xfrm>
          <a:prstGeom prst="rect">
            <a:avLst/>
          </a:prstGeom>
          <a:gradFill rotWithShape="1">
            <a:gsLst>
              <a:gs pos="0">
                <a:srgbClr val="FFBC86"/>
              </a:gs>
              <a:gs pos="50000">
                <a:srgbClr val="FFD4B6"/>
              </a:gs>
              <a:gs pos="100000">
                <a:srgbClr val="FFE9DB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800" b="1" dirty="0">
                <a:solidFill>
                  <a:srgbClr val="000000"/>
                </a:solidFill>
                <a:latin typeface="Arial Black" pitchFamily="34" charset="0"/>
              </a:rPr>
              <a:t>Бортничество</a:t>
            </a:r>
          </a:p>
        </p:txBody>
      </p:sp>
      <p:sp>
        <p:nvSpPr>
          <p:cNvPr id="14340" name="Rectangle 8"/>
          <p:cNvSpPr>
            <a:spLocks noChangeArrowheads="1"/>
          </p:cNvSpPr>
          <p:nvPr/>
        </p:nvSpPr>
        <p:spPr bwMode="auto">
          <a:xfrm>
            <a:off x="141288" y="1804988"/>
            <a:ext cx="1851025" cy="649287"/>
          </a:xfrm>
          <a:prstGeom prst="rect">
            <a:avLst/>
          </a:prstGeom>
          <a:gradFill rotWithShape="1">
            <a:gsLst>
              <a:gs pos="0">
                <a:srgbClr val="F08B8B"/>
              </a:gs>
              <a:gs pos="50000">
                <a:srgbClr val="F3BABA"/>
              </a:gs>
              <a:gs pos="100000">
                <a:srgbClr val="F9DED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800" b="1" dirty="0">
                <a:solidFill>
                  <a:srgbClr val="000000"/>
                </a:solidFill>
                <a:latin typeface="Arial Black" pitchFamily="34" charset="0"/>
              </a:rPr>
              <a:t>Охота</a:t>
            </a:r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-11113" y="7938"/>
            <a:ext cx="9144001" cy="6858000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2943225" y="1746250"/>
            <a:ext cx="2924175" cy="649288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b="1" dirty="0">
                <a:solidFill>
                  <a:srgbClr val="000000"/>
                </a:solidFill>
                <a:latin typeface="Arial Black" panose="020B0A04020102020204" pitchFamily="34" charset="0"/>
              </a:rPr>
              <a:t>Рыболовство</a:t>
            </a:r>
          </a:p>
        </p:txBody>
      </p:sp>
      <p:sp>
        <p:nvSpPr>
          <p:cNvPr id="14345" name="Rectangle 24"/>
          <p:cNvSpPr>
            <a:spLocks noChangeArrowheads="1"/>
          </p:cNvSpPr>
          <p:nvPr/>
        </p:nvSpPr>
        <p:spPr bwMode="auto">
          <a:xfrm>
            <a:off x="6234113" y="352425"/>
            <a:ext cx="2689225" cy="1163638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2800" b="1" dirty="0">
                <a:solidFill>
                  <a:srgbClr val="000000"/>
                </a:solidFill>
                <a:latin typeface="Arial Black" pitchFamily="34" charset="0"/>
              </a:rPr>
              <a:t>Сбор меда </a:t>
            </a:r>
            <a:br>
              <a:rPr lang="ru-RU" altLang="ru-RU" sz="2800" b="1" dirty="0">
                <a:solidFill>
                  <a:srgbClr val="000000"/>
                </a:solidFill>
                <a:latin typeface="Arial Black" pitchFamily="34" charset="0"/>
              </a:rPr>
            </a:br>
            <a:r>
              <a:rPr lang="ru-RU" altLang="ru-RU" sz="2800" b="1" dirty="0">
                <a:solidFill>
                  <a:srgbClr val="000000"/>
                </a:solidFill>
                <a:latin typeface="Arial Black" pitchFamily="34" charset="0"/>
              </a:rPr>
              <a:t>диких пчел</a:t>
            </a:r>
          </a:p>
        </p:txBody>
      </p:sp>
      <p:sp>
        <p:nvSpPr>
          <p:cNvPr id="14346" name="Rectangle 12"/>
          <p:cNvSpPr>
            <a:spLocks noChangeArrowheads="1"/>
          </p:cNvSpPr>
          <p:nvPr/>
        </p:nvSpPr>
        <p:spPr bwMode="auto">
          <a:xfrm>
            <a:off x="2871788" y="4232275"/>
            <a:ext cx="3257550" cy="882650"/>
          </a:xfrm>
          <a:prstGeom prst="rect">
            <a:avLst/>
          </a:prstGeom>
          <a:gradFill rotWithShape="1">
            <a:gsLst>
              <a:gs pos="0">
                <a:srgbClr val="FFFF80"/>
              </a:gs>
              <a:gs pos="50000">
                <a:srgbClr val="FFFFB3"/>
              </a:gs>
              <a:gs pos="100000">
                <a:srgbClr val="FFFFDA"/>
              </a:gs>
            </a:gsLst>
            <a:lin ang="81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3200" b="1" dirty="0">
                <a:solidFill>
                  <a:srgbClr val="000000"/>
                </a:solidFill>
                <a:latin typeface="Arial Black" pitchFamily="34" charset="0"/>
              </a:rPr>
              <a:t>Скотоводство,</a:t>
            </a:r>
          </a:p>
          <a:p>
            <a:pPr algn="ctr"/>
            <a:r>
              <a:rPr lang="ru-RU" altLang="ru-RU" sz="3200" b="1" dirty="0">
                <a:solidFill>
                  <a:srgbClr val="000000"/>
                </a:solidFill>
                <a:latin typeface="Arial Black" pitchFamily="34" charset="0"/>
              </a:rPr>
              <a:t>птицеводство</a:t>
            </a:r>
          </a:p>
        </p:txBody>
      </p:sp>
      <p:sp>
        <p:nvSpPr>
          <p:cNvPr id="46" name="Rectangle 10"/>
          <p:cNvSpPr>
            <a:spLocks noChangeArrowheads="1"/>
          </p:cNvSpPr>
          <p:nvPr/>
        </p:nvSpPr>
        <p:spPr bwMode="auto">
          <a:xfrm>
            <a:off x="6877138" y="4217060"/>
            <a:ext cx="1984952" cy="843762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b="1" dirty="0">
                <a:solidFill>
                  <a:srgbClr val="000000"/>
                </a:solidFill>
                <a:latin typeface="Arial Black" panose="020B0A04020102020204" pitchFamily="34" charset="0"/>
              </a:rPr>
              <a:t>Ремесло</a:t>
            </a:r>
          </a:p>
          <a:p>
            <a:pPr algn="ctr">
              <a:defRPr/>
            </a:pPr>
            <a:r>
              <a:rPr lang="ru-RU" altLang="ru-RU" sz="2800" b="1" dirty="0">
                <a:solidFill>
                  <a:srgbClr val="000000"/>
                </a:solidFill>
                <a:latin typeface="Arial Black" panose="020B0A04020102020204" pitchFamily="34" charset="0"/>
              </a:rPr>
              <a:t>Торговля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584200" y="3832225"/>
            <a:ext cx="596900" cy="446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Стрелка вниз 47"/>
          <p:cNvSpPr/>
          <p:nvPr/>
        </p:nvSpPr>
        <p:spPr>
          <a:xfrm>
            <a:off x="3848100" y="3832225"/>
            <a:ext cx="595313" cy="3841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Стрелка вниз 48"/>
          <p:cNvSpPr/>
          <p:nvPr/>
        </p:nvSpPr>
        <p:spPr>
          <a:xfrm>
            <a:off x="7578725" y="3819525"/>
            <a:ext cx="665163" cy="4238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Стрелка вниз 51"/>
          <p:cNvSpPr/>
          <p:nvPr/>
        </p:nvSpPr>
        <p:spPr>
          <a:xfrm rot="10800000">
            <a:off x="563563" y="2433638"/>
            <a:ext cx="596900" cy="387350"/>
          </a:xfrm>
          <a:prstGeom prst="downArrow">
            <a:avLst>
              <a:gd name="adj1" fmla="val 50000"/>
              <a:gd name="adj2" fmla="val 542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Стрелка вниз 52"/>
          <p:cNvSpPr/>
          <p:nvPr/>
        </p:nvSpPr>
        <p:spPr>
          <a:xfrm rot="10800000">
            <a:off x="7537450" y="2395538"/>
            <a:ext cx="595313" cy="385762"/>
          </a:xfrm>
          <a:prstGeom prst="downArrow">
            <a:avLst>
              <a:gd name="adj1" fmla="val 50000"/>
              <a:gd name="adj2" fmla="val 542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" name="Стрелка вниз 53"/>
          <p:cNvSpPr/>
          <p:nvPr/>
        </p:nvSpPr>
        <p:spPr>
          <a:xfrm rot="10800000">
            <a:off x="3848100" y="2354263"/>
            <a:ext cx="595313" cy="385762"/>
          </a:xfrm>
          <a:prstGeom prst="downArrow">
            <a:avLst>
              <a:gd name="adj1" fmla="val 50000"/>
              <a:gd name="adj2" fmla="val 542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4935" y="2781797"/>
            <a:ext cx="9074130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1905"/>
                <a:solidFill>
                  <a:srgbClr val="C804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Занятия славян</a:t>
            </a: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6918325" y="5183188"/>
            <a:ext cx="2087563" cy="1584325"/>
          </a:xfrm>
          <a:prstGeom prst="rect">
            <a:avLst/>
          </a:prstGeom>
          <a:solidFill>
            <a:srgbClr val="7030A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 dirty="0">
                <a:solidFill>
                  <a:schemeClr val="bg1"/>
                </a:solidFill>
                <a:latin typeface="Arial Black" pitchFamily="34" charset="0"/>
              </a:rPr>
              <a:t>Кузнечное</a:t>
            </a:r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altLang="ru-RU" dirty="0">
                <a:solidFill>
                  <a:schemeClr val="bg1"/>
                </a:solidFill>
                <a:latin typeface="Arial Black" pitchFamily="34" charset="0"/>
              </a:rPr>
              <a:t>Ткацкое</a:t>
            </a:r>
          </a:p>
          <a:p>
            <a:pPr algn="ctr"/>
            <a:r>
              <a:rPr lang="ru-RU" altLang="ru-RU" sz="2000" b="1" dirty="0">
                <a:solidFill>
                  <a:schemeClr val="bg1"/>
                </a:solidFill>
                <a:latin typeface="Arial Black" pitchFamily="34" charset="0"/>
              </a:rPr>
              <a:t>Гончарное</a:t>
            </a:r>
          </a:p>
          <a:p>
            <a:pPr algn="ctr"/>
            <a:r>
              <a:rPr lang="ru-RU" altLang="ru-RU" sz="2000" b="1" dirty="0">
                <a:solidFill>
                  <a:schemeClr val="bg1"/>
                </a:solidFill>
                <a:latin typeface="Arial Black" pitchFamily="34" charset="0"/>
              </a:rPr>
              <a:t>Ювелирное</a:t>
            </a:r>
          </a:p>
        </p:txBody>
      </p:sp>
      <p:sp>
        <p:nvSpPr>
          <p:cNvPr id="14359" name="Rectangle 6"/>
          <p:cNvSpPr>
            <a:spLocks noChangeArrowheads="1"/>
          </p:cNvSpPr>
          <p:nvPr/>
        </p:nvSpPr>
        <p:spPr bwMode="auto">
          <a:xfrm>
            <a:off x="34925" y="4278313"/>
            <a:ext cx="2684463" cy="649287"/>
          </a:xfrm>
          <a:prstGeom prst="rect">
            <a:avLst/>
          </a:prstGeom>
          <a:gradFill rotWithShape="1">
            <a:gsLst>
              <a:gs pos="0">
                <a:srgbClr val="BEF397"/>
              </a:gs>
              <a:gs pos="50000">
                <a:srgbClr val="D5F6C0"/>
              </a:gs>
              <a:gs pos="100000">
                <a:srgbClr val="EAFAE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800" b="1" dirty="0">
                <a:solidFill>
                  <a:srgbClr val="000000"/>
                </a:solidFill>
                <a:latin typeface="Arial Black" pitchFamily="34" charset="0"/>
              </a:rPr>
              <a:t>Земледелие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40" grpId="0" animBg="1"/>
      <p:bldP spid="33" grpId="0" animBg="1"/>
      <p:bldP spid="14345" grpId="0" animBg="1"/>
      <p:bldP spid="14346" grpId="0" animBg="1"/>
      <p:bldP spid="46" grpId="0" animBg="1"/>
      <p:bldP spid="3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14358" grpId="0" animBg="1"/>
      <p:bldP spid="143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img-fotki.yandex.ru/get/6303/58975299.30/0_75b1e_1c8057fb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50982"/>
            <a:ext cx="2812791" cy="4008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9933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1267" name="Rectangle 24"/>
          <p:cNvSpPr>
            <a:spLocks noChangeArrowheads="1"/>
          </p:cNvSpPr>
          <p:nvPr/>
        </p:nvSpPr>
        <p:spPr bwMode="auto">
          <a:xfrm>
            <a:off x="0" y="260648"/>
            <a:ext cx="5868143" cy="191452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4000" b="1" u="sng" dirty="0">
                <a:solidFill>
                  <a:srgbClr val="C00000"/>
                </a:solidFill>
                <a:latin typeface="Arial Black" pitchFamily="34" charset="0"/>
              </a:rPr>
              <a:t>Бортничество</a:t>
            </a:r>
          </a:p>
          <a:p>
            <a:pPr algn="ctr"/>
            <a:r>
              <a:rPr lang="ru-RU" altLang="ru-RU" sz="4000" b="1" dirty="0">
                <a:solidFill>
                  <a:srgbClr val="C00000"/>
                </a:solidFill>
                <a:latin typeface="Arial Black" pitchFamily="34" charset="0"/>
              </a:rPr>
              <a:t> - сбор меда </a:t>
            </a:r>
            <a:br>
              <a:rPr lang="ru-RU" altLang="ru-RU" sz="4000" b="1" dirty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altLang="ru-RU" sz="4000" b="1" dirty="0">
                <a:solidFill>
                  <a:srgbClr val="C00000"/>
                </a:solidFill>
                <a:latin typeface="Arial Black" pitchFamily="34" charset="0"/>
              </a:rPr>
              <a:t>диких </a:t>
            </a:r>
            <a:r>
              <a:rPr lang="ru-RU" altLang="ru-RU" sz="4000" b="1" dirty="0" smtClean="0">
                <a:solidFill>
                  <a:srgbClr val="C00000"/>
                </a:solidFill>
                <a:latin typeface="Arial Black" pitchFamily="34" charset="0"/>
              </a:rPr>
              <a:t>пчел.</a:t>
            </a:r>
            <a:endParaRPr lang="ru-RU" altLang="ru-RU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62474" name="Picture 10" descr="http://content.foto.mail.ru/mail/vikiolh/_answers/i-10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06" y="2779365"/>
            <a:ext cx="246023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9933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2477" name="Picture 13" descr="http://tainy.net/wp-content/uploads/2012/04/kartinka32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528" y="4684365"/>
            <a:ext cx="2194472" cy="1651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9933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0" y="61913"/>
            <a:ext cx="9144000" cy="6796087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6247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2126475" cy="4095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99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FFFFCA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2312</TotalTime>
  <Words>554</Words>
  <Application>Microsoft Office PowerPoint</Application>
  <PresentationFormat>Экран (4:3)</PresentationFormat>
  <Paragraphs>105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Предпосылки объединения славян:</vt:lpstr>
      <vt:lpstr>Слайд 20</vt:lpstr>
      <vt:lpstr>Слайд 21</vt:lpstr>
      <vt:lpstr>Слайд 22</vt:lpstr>
      <vt:lpstr>Слайд 23</vt:lpstr>
    </vt:vector>
  </TitlesOfParts>
  <Company>at 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Восточные славяне в древности</dc:title>
  <dc:creator>1</dc:creator>
  <cp:lastModifiedBy>Kosta</cp:lastModifiedBy>
  <cp:revision>157</cp:revision>
  <dcterms:created xsi:type="dcterms:W3CDTF">2007-08-25T11:07:06Z</dcterms:created>
  <dcterms:modified xsi:type="dcterms:W3CDTF">2019-09-29T21:48:02Z</dcterms:modified>
</cp:coreProperties>
</file>